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3"/>
  </p:notesMasterIdLst>
  <p:sldIdLst>
    <p:sldId id="359" r:id="rId2"/>
    <p:sldId id="263" r:id="rId3"/>
    <p:sldId id="361" r:id="rId4"/>
    <p:sldId id="363" r:id="rId5"/>
    <p:sldId id="264" r:id="rId6"/>
    <p:sldId id="365" r:id="rId7"/>
    <p:sldId id="366" r:id="rId8"/>
    <p:sldId id="367" r:id="rId9"/>
    <p:sldId id="334" r:id="rId10"/>
    <p:sldId id="335" r:id="rId11"/>
    <p:sldId id="336" r:id="rId12"/>
    <p:sldId id="368" r:id="rId13"/>
    <p:sldId id="267" r:id="rId14"/>
    <p:sldId id="371" r:id="rId15"/>
    <p:sldId id="372" r:id="rId16"/>
    <p:sldId id="373" r:id="rId17"/>
    <p:sldId id="374" r:id="rId18"/>
    <p:sldId id="375" r:id="rId19"/>
    <p:sldId id="376" r:id="rId20"/>
    <p:sldId id="377" r:id="rId21"/>
    <p:sldId id="337" r:id="rId22"/>
    <p:sldId id="299" r:id="rId23"/>
    <p:sldId id="291" r:id="rId24"/>
    <p:sldId id="378" r:id="rId25"/>
    <p:sldId id="340" r:id="rId26"/>
    <p:sldId id="379" r:id="rId27"/>
    <p:sldId id="380" r:id="rId28"/>
    <p:sldId id="381" r:id="rId29"/>
    <p:sldId id="382" r:id="rId30"/>
    <p:sldId id="383" r:id="rId31"/>
    <p:sldId id="384" r:id="rId32"/>
    <p:sldId id="391" r:id="rId33"/>
    <p:sldId id="392" r:id="rId34"/>
    <p:sldId id="342" r:id="rId35"/>
    <p:sldId id="344" r:id="rId36"/>
    <p:sldId id="386" r:id="rId37"/>
    <p:sldId id="387" r:id="rId38"/>
    <p:sldId id="388" r:id="rId39"/>
    <p:sldId id="389" r:id="rId40"/>
    <p:sldId id="390" r:id="rId41"/>
    <p:sldId id="296" r:id="rId42"/>
  </p:sldIdLst>
  <p:sldSz cx="12192000" cy="6858000"/>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obert" initials="R" lastIdx="1" clrIdx="0">
    <p:extLst>
      <p:ext uri="{19B8F6BF-5375-455C-9EA6-DF929625EA0E}">
        <p15:presenceInfo xmlns:p15="http://schemas.microsoft.com/office/powerpoint/2012/main" userId="Robert" providerId="None"/>
      </p:ext>
    </p:extLst>
  </p:cmAuthor>
  <p:cmAuthor id="2" name="Ingrid Giebel" initials="IG" lastIdx="1" clrIdx="1">
    <p:extLst>
      <p:ext uri="{19B8F6BF-5375-455C-9EA6-DF929625EA0E}">
        <p15:presenceInfo xmlns:p15="http://schemas.microsoft.com/office/powerpoint/2012/main" userId="Ingrid Giebel"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378" y="21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6DCEFA1-6F85-4097-A5C0-E444FB6CEF4B}" type="datetimeFigureOut">
              <a:rPr lang="de-AT" smtClean="0"/>
              <a:t>20.01.2020</a:t>
            </a:fld>
            <a:endParaRPr lang="de-AT"/>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11E9FA-C162-411F-A7B9-5910828DFFEF}" type="slidenum">
              <a:rPr lang="de-AT" smtClean="0"/>
              <a:t>‹nr.›</a:t>
            </a:fld>
            <a:endParaRPr lang="de-AT"/>
          </a:p>
        </p:txBody>
      </p:sp>
    </p:spTree>
    <p:extLst>
      <p:ext uri="{BB962C8B-B14F-4D97-AF65-F5344CB8AC3E}">
        <p14:creationId xmlns:p14="http://schemas.microsoft.com/office/powerpoint/2010/main" val="13360706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AT" dirty="0"/>
          </a:p>
        </p:txBody>
      </p:sp>
      <p:sp>
        <p:nvSpPr>
          <p:cNvPr id="4" name="Foliennummernplatzhalter 3"/>
          <p:cNvSpPr>
            <a:spLocks noGrp="1"/>
          </p:cNvSpPr>
          <p:nvPr>
            <p:ph type="sldNum" sz="quarter" idx="10"/>
          </p:nvPr>
        </p:nvSpPr>
        <p:spPr/>
        <p:txBody>
          <a:bodyPr/>
          <a:lstStyle/>
          <a:p>
            <a:fld id="{3D3A2897-5B8C-445D-8F4C-B4BAD9BD296D}" type="slidenum">
              <a:rPr lang="nl-NL" smtClean="0"/>
              <a:pPr/>
              <a:t>22</a:t>
            </a:fld>
            <a:endParaRPr lang="nl-NL"/>
          </a:p>
        </p:txBody>
      </p:sp>
    </p:spTree>
    <p:extLst>
      <p:ext uri="{BB962C8B-B14F-4D97-AF65-F5344CB8AC3E}">
        <p14:creationId xmlns:p14="http://schemas.microsoft.com/office/powerpoint/2010/main" val="12153042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4B550B4-DE28-4118-AA86-73EA64F6B5B6}"/>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de-AT"/>
          </a:p>
        </p:txBody>
      </p:sp>
      <p:sp>
        <p:nvSpPr>
          <p:cNvPr id="3" name="Untertitel 2">
            <a:extLst>
              <a:ext uri="{FF2B5EF4-FFF2-40B4-BE49-F238E27FC236}">
                <a16:creationId xmlns:a16="http://schemas.microsoft.com/office/drawing/2014/main" id="{E2696556-64F7-4BD1-ADC8-A2EE9C3ED1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AT"/>
          </a:p>
        </p:txBody>
      </p:sp>
      <p:sp>
        <p:nvSpPr>
          <p:cNvPr id="4" name="Datumsplatzhalter 3">
            <a:extLst>
              <a:ext uri="{FF2B5EF4-FFF2-40B4-BE49-F238E27FC236}">
                <a16:creationId xmlns:a16="http://schemas.microsoft.com/office/drawing/2014/main" id="{0F3260C5-6793-41D2-BE60-F55A5D8F735F}"/>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5" name="Fußzeilenplatzhalter 4">
            <a:extLst>
              <a:ext uri="{FF2B5EF4-FFF2-40B4-BE49-F238E27FC236}">
                <a16:creationId xmlns:a16="http://schemas.microsoft.com/office/drawing/2014/main" id="{2F0B123B-9AAA-4FED-85CC-6682974783C8}"/>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59978999-C4C9-41DF-A1EB-7A4BE31AE6D9}"/>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2903538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A39516E-7ED1-48E9-913A-01040F65AF36}"/>
              </a:ext>
            </a:extLst>
          </p:cNvPr>
          <p:cNvSpPr>
            <a:spLocks noGrp="1"/>
          </p:cNvSpPr>
          <p:nvPr>
            <p:ph type="title"/>
          </p:nvPr>
        </p:nvSpPr>
        <p:spPr/>
        <p:txBody>
          <a:bodyPr/>
          <a:lstStyle/>
          <a:p>
            <a:r>
              <a:rPr lang="de-DE"/>
              <a:t>Mastertitelformat bearbeiten</a:t>
            </a:r>
            <a:endParaRPr lang="de-AT"/>
          </a:p>
        </p:txBody>
      </p:sp>
      <p:sp>
        <p:nvSpPr>
          <p:cNvPr id="3" name="Vertikaler Textplatzhalter 2">
            <a:extLst>
              <a:ext uri="{FF2B5EF4-FFF2-40B4-BE49-F238E27FC236}">
                <a16:creationId xmlns:a16="http://schemas.microsoft.com/office/drawing/2014/main" id="{286E2F6E-B56F-4938-8EB6-E6C1C52E6416}"/>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8303AF1-1051-4824-90FD-9A91C040F665}"/>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5" name="Fußzeilenplatzhalter 4">
            <a:extLst>
              <a:ext uri="{FF2B5EF4-FFF2-40B4-BE49-F238E27FC236}">
                <a16:creationId xmlns:a16="http://schemas.microsoft.com/office/drawing/2014/main" id="{DB0DF43D-12EB-44A1-B3AA-BF9FD782779D}"/>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6A10A49E-DDB2-4BC1-BA4F-F7119DFB7586}"/>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25453466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CBE4DBF3-97FC-49DE-8B37-CE05239B6937}"/>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de-AT"/>
          </a:p>
        </p:txBody>
      </p:sp>
      <p:sp>
        <p:nvSpPr>
          <p:cNvPr id="3" name="Vertikaler Textplatzhalter 2">
            <a:extLst>
              <a:ext uri="{FF2B5EF4-FFF2-40B4-BE49-F238E27FC236}">
                <a16:creationId xmlns:a16="http://schemas.microsoft.com/office/drawing/2014/main" id="{ED906AE1-5211-4D01-8705-13CA0D097EC7}"/>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426DDA52-BE58-4D0D-9C40-CC64140B666D}"/>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5" name="Fußzeilenplatzhalter 4">
            <a:extLst>
              <a:ext uri="{FF2B5EF4-FFF2-40B4-BE49-F238E27FC236}">
                <a16:creationId xmlns:a16="http://schemas.microsoft.com/office/drawing/2014/main" id="{A11D4B33-792E-4927-8297-E6F9F624B31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BE6D3213-31B1-485C-8B6C-3C9AB1223273}"/>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28727826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32F1E95-8135-4AB1-8BEF-97BD46D593F6}"/>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2CB8BA35-8060-4332-91AA-1AA0B80F075A}"/>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3E7DB100-4F9B-4DBF-8A97-E6EB6008AE98}"/>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5" name="Fußzeilenplatzhalter 4">
            <a:extLst>
              <a:ext uri="{FF2B5EF4-FFF2-40B4-BE49-F238E27FC236}">
                <a16:creationId xmlns:a16="http://schemas.microsoft.com/office/drawing/2014/main" id="{5FB113D8-6920-43AA-88EF-5AE1CC16E09B}"/>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BCC78E4E-550C-4D04-AFD9-55B0B7A75812}"/>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26686762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0B58D5-6734-4689-A7D4-2EBB331B7590}"/>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de-AT"/>
          </a:p>
        </p:txBody>
      </p:sp>
      <p:sp>
        <p:nvSpPr>
          <p:cNvPr id="3" name="Textplatzhalter 2">
            <a:extLst>
              <a:ext uri="{FF2B5EF4-FFF2-40B4-BE49-F238E27FC236}">
                <a16:creationId xmlns:a16="http://schemas.microsoft.com/office/drawing/2014/main" id="{9C246F21-60D0-4127-805F-4FCAFC0AD3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8A76E45F-FD82-4F6C-8912-65E7566F5D6F}"/>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5" name="Fußzeilenplatzhalter 4">
            <a:extLst>
              <a:ext uri="{FF2B5EF4-FFF2-40B4-BE49-F238E27FC236}">
                <a16:creationId xmlns:a16="http://schemas.microsoft.com/office/drawing/2014/main" id="{AA43AAF7-C3E1-4ADA-80E6-A59B3013ADB7}"/>
              </a:ext>
            </a:extLst>
          </p:cNvPr>
          <p:cNvSpPr>
            <a:spLocks noGrp="1"/>
          </p:cNvSpPr>
          <p:nvPr>
            <p:ph type="ftr" sz="quarter" idx="11"/>
          </p:nvPr>
        </p:nvSpPr>
        <p:spPr/>
        <p:txBody>
          <a:bodyPr/>
          <a:lstStyle/>
          <a:p>
            <a:endParaRPr lang="de-AT"/>
          </a:p>
        </p:txBody>
      </p:sp>
      <p:sp>
        <p:nvSpPr>
          <p:cNvPr id="6" name="Foliennummernplatzhalter 5">
            <a:extLst>
              <a:ext uri="{FF2B5EF4-FFF2-40B4-BE49-F238E27FC236}">
                <a16:creationId xmlns:a16="http://schemas.microsoft.com/office/drawing/2014/main" id="{ED663252-3A64-4822-9703-3AC73F286AB0}"/>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19554973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A1DB103-A1AA-4700-A9AD-A61D345182A2}"/>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id="{033602FC-3ED1-4C8E-B3F0-5A5FACF842A0}"/>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a:extLst>
              <a:ext uri="{FF2B5EF4-FFF2-40B4-BE49-F238E27FC236}">
                <a16:creationId xmlns:a16="http://schemas.microsoft.com/office/drawing/2014/main" id="{FA96A8C3-3214-4FFC-9C2D-8B05B009BAB7}"/>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a:extLst>
              <a:ext uri="{FF2B5EF4-FFF2-40B4-BE49-F238E27FC236}">
                <a16:creationId xmlns:a16="http://schemas.microsoft.com/office/drawing/2014/main" id="{074657DB-1142-4A3B-AD79-CA822E4FB7F1}"/>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6" name="Fußzeilenplatzhalter 5">
            <a:extLst>
              <a:ext uri="{FF2B5EF4-FFF2-40B4-BE49-F238E27FC236}">
                <a16:creationId xmlns:a16="http://schemas.microsoft.com/office/drawing/2014/main" id="{F5BE8379-0573-4388-BCA7-BB2E9F73BC16}"/>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166CCD4E-1988-471E-8623-80A89E2E649C}"/>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193231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96F59D-239F-4CEE-9D03-7F99FBC8E94A}"/>
              </a:ext>
            </a:extLst>
          </p:cNvPr>
          <p:cNvSpPr>
            <a:spLocks noGrp="1"/>
          </p:cNvSpPr>
          <p:nvPr>
            <p:ph type="title"/>
          </p:nvPr>
        </p:nvSpPr>
        <p:spPr>
          <a:xfrm>
            <a:off x="839788" y="365125"/>
            <a:ext cx="10515600" cy="1325563"/>
          </a:xfrm>
        </p:spPr>
        <p:txBody>
          <a:bodyPr/>
          <a:lstStyle/>
          <a:p>
            <a:r>
              <a:rPr lang="de-DE"/>
              <a:t>Mastertitelformat bearbeiten</a:t>
            </a:r>
            <a:endParaRPr lang="de-AT"/>
          </a:p>
        </p:txBody>
      </p:sp>
      <p:sp>
        <p:nvSpPr>
          <p:cNvPr id="3" name="Textplatzhalter 2">
            <a:extLst>
              <a:ext uri="{FF2B5EF4-FFF2-40B4-BE49-F238E27FC236}">
                <a16:creationId xmlns:a16="http://schemas.microsoft.com/office/drawing/2014/main" id="{EBDAAEA4-EB2E-414D-BDF5-C75584B657D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0F37589C-665B-40B9-863F-D4337200BF1C}"/>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a:extLst>
              <a:ext uri="{FF2B5EF4-FFF2-40B4-BE49-F238E27FC236}">
                <a16:creationId xmlns:a16="http://schemas.microsoft.com/office/drawing/2014/main" id="{E5B6C4F6-6749-4FB2-84FF-80DAF40D90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EDA723B-F210-42E2-9299-9D9ABE65B527}"/>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a:extLst>
              <a:ext uri="{FF2B5EF4-FFF2-40B4-BE49-F238E27FC236}">
                <a16:creationId xmlns:a16="http://schemas.microsoft.com/office/drawing/2014/main" id="{8E988A07-4376-440E-894A-99B2A603249D}"/>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8" name="Fußzeilenplatzhalter 7">
            <a:extLst>
              <a:ext uri="{FF2B5EF4-FFF2-40B4-BE49-F238E27FC236}">
                <a16:creationId xmlns:a16="http://schemas.microsoft.com/office/drawing/2014/main" id="{E38BDDB6-ED07-4B14-84E3-D7FE00B97E85}"/>
              </a:ext>
            </a:extLst>
          </p:cNvPr>
          <p:cNvSpPr>
            <a:spLocks noGrp="1"/>
          </p:cNvSpPr>
          <p:nvPr>
            <p:ph type="ftr" sz="quarter" idx="11"/>
          </p:nvPr>
        </p:nvSpPr>
        <p:spPr/>
        <p:txBody>
          <a:bodyPr/>
          <a:lstStyle/>
          <a:p>
            <a:endParaRPr lang="de-AT"/>
          </a:p>
        </p:txBody>
      </p:sp>
      <p:sp>
        <p:nvSpPr>
          <p:cNvPr id="9" name="Foliennummernplatzhalter 8">
            <a:extLst>
              <a:ext uri="{FF2B5EF4-FFF2-40B4-BE49-F238E27FC236}">
                <a16:creationId xmlns:a16="http://schemas.microsoft.com/office/drawing/2014/main" id="{F287CDE0-A8F9-4D0A-8B0B-FF9884F9E0A9}"/>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31304514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5366DF-E030-4B36-A2BE-AA45743802B7}"/>
              </a:ext>
            </a:extLst>
          </p:cNvPr>
          <p:cNvSpPr>
            <a:spLocks noGrp="1"/>
          </p:cNvSpPr>
          <p:nvPr>
            <p:ph type="title"/>
          </p:nvPr>
        </p:nvSpPr>
        <p:spPr/>
        <p:txBody>
          <a:bodyPr/>
          <a:lstStyle/>
          <a:p>
            <a:r>
              <a:rPr lang="de-DE"/>
              <a:t>Mastertitelformat bearbeiten</a:t>
            </a:r>
            <a:endParaRPr lang="de-AT"/>
          </a:p>
        </p:txBody>
      </p:sp>
      <p:sp>
        <p:nvSpPr>
          <p:cNvPr id="3" name="Datumsplatzhalter 2">
            <a:extLst>
              <a:ext uri="{FF2B5EF4-FFF2-40B4-BE49-F238E27FC236}">
                <a16:creationId xmlns:a16="http://schemas.microsoft.com/office/drawing/2014/main" id="{70D33D21-06DF-4ED0-A691-8A84E8C1501A}"/>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4" name="Fußzeilenplatzhalter 3">
            <a:extLst>
              <a:ext uri="{FF2B5EF4-FFF2-40B4-BE49-F238E27FC236}">
                <a16:creationId xmlns:a16="http://schemas.microsoft.com/office/drawing/2014/main" id="{6E849CDA-9BC4-44A6-837E-2DC1C4A5964D}"/>
              </a:ext>
            </a:extLst>
          </p:cNvPr>
          <p:cNvSpPr>
            <a:spLocks noGrp="1"/>
          </p:cNvSpPr>
          <p:nvPr>
            <p:ph type="ftr" sz="quarter" idx="11"/>
          </p:nvPr>
        </p:nvSpPr>
        <p:spPr/>
        <p:txBody>
          <a:bodyPr/>
          <a:lstStyle/>
          <a:p>
            <a:endParaRPr lang="de-AT"/>
          </a:p>
        </p:txBody>
      </p:sp>
      <p:sp>
        <p:nvSpPr>
          <p:cNvPr id="5" name="Foliennummernplatzhalter 4">
            <a:extLst>
              <a:ext uri="{FF2B5EF4-FFF2-40B4-BE49-F238E27FC236}">
                <a16:creationId xmlns:a16="http://schemas.microsoft.com/office/drawing/2014/main" id="{8552999B-C673-4114-9432-9A321AED3833}"/>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3464953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1445DC98-76F7-4162-93B8-415607D6E0B4}"/>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3" name="Fußzeilenplatzhalter 2">
            <a:extLst>
              <a:ext uri="{FF2B5EF4-FFF2-40B4-BE49-F238E27FC236}">
                <a16:creationId xmlns:a16="http://schemas.microsoft.com/office/drawing/2014/main" id="{2B7F6D7D-4703-46B3-A73C-BAEE906C197C}"/>
              </a:ext>
            </a:extLst>
          </p:cNvPr>
          <p:cNvSpPr>
            <a:spLocks noGrp="1"/>
          </p:cNvSpPr>
          <p:nvPr>
            <p:ph type="ftr" sz="quarter" idx="11"/>
          </p:nvPr>
        </p:nvSpPr>
        <p:spPr/>
        <p:txBody>
          <a:bodyPr/>
          <a:lstStyle/>
          <a:p>
            <a:endParaRPr lang="de-AT"/>
          </a:p>
        </p:txBody>
      </p:sp>
      <p:sp>
        <p:nvSpPr>
          <p:cNvPr id="4" name="Foliennummernplatzhalter 3">
            <a:extLst>
              <a:ext uri="{FF2B5EF4-FFF2-40B4-BE49-F238E27FC236}">
                <a16:creationId xmlns:a16="http://schemas.microsoft.com/office/drawing/2014/main" id="{C33BD47B-FF97-4AA7-83BA-AF8D42A64725}"/>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371924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011E7BA-3C7C-4C90-A32D-B4BA6252B83B}"/>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Inhaltsplatzhalter 2">
            <a:extLst>
              <a:ext uri="{FF2B5EF4-FFF2-40B4-BE49-F238E27FC236}">
                <a16:creationId xmlns:a16="http://schemas.microsoft.com/office/drawing/2014/main" id="{EA9D7D29-223D-4C9F-BB08-41DFD1A8334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a:extLst>
              <a:ext uri="{FF2B5EF4-FFF2-40B4-BE49-F238E27FC236}">
                <a16:creationId xmlns:a16="http://schemas.microsoft.com/office/drawing/2014/main" id="{D531C5AE-CA5E-47A7-9241-3D2FF29C56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336DE8EF-39E5-46CD-BA6B-B52087E9B6E5}"/>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6" name="Fußzeilenplatzhalter 5">
            <a:extLst>
              <a:ext uri="{FF2B5EF4-FFF2-40B4-BE49-F238E27FC236}">
                <a16:creationId xmlns:a16="http://schemas.microsoft.com/office/drawing/2014/main" id="{8CB8D263-BACC-4322-96C0-3A4C2DF555CB}"/>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B638CBC6-0313-4269-9605-C1E1E85CF927}"/>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23969642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4E66A8-A264-405A-94B2-0DE3B22AB328}"/>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de-AT"/>
          </a:p>
        </p:txBody>
      </p:sp>
      <p:sp>
        <p:nvSpPr>
          <p:cNvPr id="3" name="Bildplatzhalter 2">
            <a:extLst>
              <a:ext uri="{FF2B5EF4-FFF2-40B4-BE49-F238E27FC236}">
                <a16:creationId xmlns:a16="http://schemas.microsoft.com/office/drawing/2014/main" id="{5A7D158E-A604-4C6E-A7C8-AC3F19F948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a:extLst>
              <a:ext uri="{FF2B5EF4-FFF2-40B4-BE49-F238E27FC236}">
                <a16:creationId xmlns:a16="http://schemas.microsoft.com/office/drawing/2014/main" id="{92B0D9B8-D8C2-4F68-9A8A-36E72B5280E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EDE87BD1-809A-433D-9695-7B103A059401}"/>
              </a:ext>
            </a:extLst>
          </p:cNvPr>
          <p:cNvSpPr>
            <a:spLocks noGrp="1"/>
          </p:cNvSpPr>
          <p:nvPr>
            <p:ph type="dt" sz="half" idx="10"/>
          </p:nvPr>
        </p:nvSpPr>
        <p:spPr/>
        <p:txBody>
          <a:bodyPr/>
          <a:lstStyle/>
          <a:p>
            <a:fld id="{43F8F9C0-327A-4DDC-B2AD-7B1604484013}" type="datetimeFigureOut">
              <a:rPr lang="de-AT" smtClean="0"/>
              <a:t>20.01.2020</a:t>
            </a:fld>
            <a:endParaRPr lang="de-AT"/>
          </a:p>
        </p:txBody>
      </p:sp>
      <p:sp>
        <p:nvSpPr>
          <p:cNvPr id="6" name="Fußzeilenplatzhalter 5">
            <a:extLst>
              <a:ext uri="{FF2B5EF4-FFF2-40B4-BE49-F238E27FC236}">
                <a16:creationId xmlns:a16="http://schemas.microsoft.com/office/drawing/2014/main" id="{E95AC378-2EF3-4F8F-BFF3-2AD97BF1D045}"/>
              </a:ext>
            </a:extLst>
          </p:cNvPr>
          <p:cNvSpPr>
            <a:spLocks noGrp="1"/>
          </p:cNvSpPr>
          <p:nvPr>
            <p:ph type="ftr" sz="quarter" idx="11"/>
          </p:nvPr>
        </p:nvSpPr>
        <p:spPr/>
        <p:txBody>
          <a:bodyPr/>
          <a:lstStyle/>
          <a:p>
            <a:endParaRPr lang="de-AT"/>
          </a:p>
        </p:txBody>
      </p:sp>
      <p:sp>
        <p:nvSpPr>
          <p:cNvPr id="7" name="Foliennummernplatzhalter 6">
            <a:extLst>
              <a:ext uri="{FF2B5EF4-FFF2-40B4-BE49-F238E27FC236}">
                <a16:creationId xmlns:a16="http://schemas.microsoft.com/office/drawing/2014/main" id="{585FB9AA-B0FB-4AA7-BD42-3B97F3064EFE}"/>
              </a:ext>
            </a:extLst>
          </p:cNvPr>
          <p:cNvSpPr>
            <a:spLocks noGrp="1"/>
          </p:cNvSpPr>
          <p:nvPr>
            <p:ph type="sldNum" sz="quarter" idx="12"/>
          </p:nvPr>
        </p:nvSpPr>
        <p:spPr/>
        <p:txBody>
          <a:bodyPr/>
          <a:lstStyle/>
          <a:p>
            <a:fld id="{493AEDE6-E3BF-41F7-A7F7-66CDFC0F5387}" type="slidenum">
              <a:rPr lang="de-AT" smtClean="0"/>
              <a:t>‹nr.›</a:t>
            </a:fld>
            <a:endParaRPr lang="de-AT"/>
          </a:p>
        </p:txBody>
      </p:sp>
    </p:spTree>
    <p:extLst>
      <p:ext uri="{BB962C8B-B14F-4D97-AF65-F5344CB8AC3E}">
        <p14:creationId xmlns:p14="http://schemas.microsoft.com/office/powerpoint/2010/main" val="14108899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48DBC6B3-94EE-41DF-866A-7E80B4B67E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de-AT"/>
          </a:p>
        </p:txBody>
      </p:sp>
      <p:sp>
        <p:nvSpPr>
          <p:cNvPr id="3" name="Textplatzhalter 2">
            <a:extLst>
              <a:ext uri="{FF2B5EF4-FFF2-40B4-BE49-F238E27FC236}">
                <a16:creationId xmlns:a16="http://schemas.microsoft.com/office/drawing/2014/main" id="{EE9B53F9-E308-42D9-A890-858D40E6AEB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a:extLst>
              <a:ext uri="{FF2B5EF4-FFF2-40B4-BE49-F238E27FC236}">
                <a16:creationId xmlns:a16="http://schemas.microsoft.com/office/drawing/2014/main" id="{0F9010BF-0801-45D1-8350-77AD569279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3F8F9C0-327A-4DDC-B2AD-7B1604484013}" type="datetimeFigureOut">
              <a:rPr lang="de-AT" smtClean="0"/>
              <a:t>20.01.2020</a:t>
            </a:fld>
            <a:endParaRPr lang="de-AT"/>
          </a:p>
        </p:txBody>
      </p:sp>
      <p:sp>
        <p:nvSpPr>
          <p:cNvPr id="5" name="Fußzeilenplatzhalter 4">
            <a:extLst>
              <a:ext uri="{FF2B5EF4-FFF2-40B4-BE49-F238E27FC236}">
                <a16:creationId xmlns:a16="http://schemas.microsoft.com/office/drawing/2014/main" id="{DE104415-598E-44DF-87B9-4CCACDE91B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a:extLst>
              <a:ext uri="{FF2B5EF4-FFF2-40B4-BE49-F238E27FC236}">
                <a16:creationId xmlns:a16="http://schemas.microsoft.com/office/drawing/2014/main" id="{49A0B629-F389-46BE-8F7A-6DD2D540CF9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93AEDE6-E3BF-41F7-A7F7-66CDFC0F5387}" type="slidenum">
              <a:rPr lang="de-AT" smtClean="0"/>
              <a:t>‹nr.›</a:t>
            </a:fld>
            <a:endParaRPr lang="de-AT"/>
          </a:p>
        </p:txBody>
      </p:sp>
    </p:spTree>
    <p:extLst>
      <p:ext uri="{BB962C8B-B14F-4D97-AF65-F5344CB8AC3E}">
        <p14:creationId xmlns:p14="http://schemas.microsoft.com/office/powerpoint/2010/main" val="2234663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jpeg"/><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ACC51F-A23A-439A-8C15-A5F49AA41A1C}"/>
              </a:ext>
            </a:extLst>
          </p:cNvPr>
          <p:cNvSpPr>
            <a:spLocks noGrp="1"/>
          </p:cNvSpPr>
          <p:nvPr>
            <p:ph type="ctrTitle"/>
          </p:nvPr>
        </p:nvSpPr>
        <p:spPr/>
        <p:txBody>
          <a:bodyPr/>
          <a:lstStyle/>
          <a:p>
            <a:r>
              <a:rPr lang="de-AT" b="1" dirty="0"/>
              <a:t>Training </a:t>
            </a:r>
            <a:r>
              <a:rPr lang="de-AT" b="1" dirty="0" err="1"/>
              <a:t>for</a:t>
            </a:r>
            <a:r>
              <a:rPr lang="de-AT" b="1" dirty="0"/>
              <a:t> FCI Utility </a:t>
            </a:r>
            <a:r>
              <a:rPr lang="de-AT" b="1" dirty="0" err="1"/>
              <a:t>dogs</a:t>
            </a:r>
            <a:r>
              <a:rPr lang="de-AT" b="1" dirty="0"/>
              <a:t> Judges</a:t>
            </a:r>
          </a:p>
        </p:txBody>
      </p:sp>
      <p:sp>
        <p:nvSpPr>
          <p:cNvPr id="3" name="Untertitel 2">
            <a:extLst>
              <a:ext uri="{FF2B5EF4-FFF2-40B4-BE49-F238E27FC236}">
                <a16:creationId xmlns:a16="http://schemas.microsoft.com/office/drawing/2014/main" id="{809E6877-137C-4C67-BAC0-EA6067C9B6DF}"/>
              </a:ext>
            </a:extLst>
          </p:cNvPr>
          <p:cNvSpPr>
            <a:spLocks noGrp="1"/>
          </p:cNvSpPr>
          <p:nvPr>
            <p:ph type="subTitle" idx="1"/>
          </p:nvPr>
        </p:nvSpPr>
        <p:spPr>
          <a:xfrm>
            <a:off x="1524000" y="4276724"/>
            <a:ext cx="9144000" cy="981075"/>
          </a:xfrm>
        </p:spPr>
        <p:txBody>
          <a:bodyPr/>
          <a:lstStyle/>
          <a:p>
            <a:r>
              <a:rPr lang="de-AT" b="1" dirty="0"/>
              <a:t>Biedermannsdorf, 17. bis 19. Jänner 2020</a:t>
            </a:r>
          </a:p>
        </p:txBody>
      </p:sp>
    </p:spTree>
    <p:extLst>
      <p:ext uri="{BB962C8B-B14F-4D97-AF65-F5344CB8AC3E}">
        <p14:creationId xmlns:p14="http://schemas.microsoft.com/office/powerpoint/2010/main" val="16382772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0"/>
            <a:ext cx="8229600" cy="1052736"/>
          </a:xfrm>
        </p:spPr>
        <p:txBody>
          <a:bodyPr/>
          <a:lstStyle/>
          <a:p>
            <a:r>
              <a:rPr lang="en-GB" b="1" dirty="0"/>
              <a:t>                 Bark &amp; Hold </a:t>
            </a:r>
            <a:endParaRPr lang="nl-NL" dirty="0"/>
          </a:p>
        </p:txBody>
      </p:sp>
      <p:sp>
        <p:nvSpPr>
          <p:cNvPr id="3" name="Tijdelijke aanduiding voor inhoud 2"/>
          <p:cNvSpPr>
            <a:spLocks noGrp="1"/>
          </p:cNvSpPr>
          <p:nvPr>
            <p:ph idx="1"/>
          </p:nvPr>
        </p:nvSpPr>
        <p:spPr>
          <a:xfrm>
            <a:off x="1981200" y="1557196"/>
            <a:ext cx="8229600" cy="4896140"/>
          </a:xfrm>
        </p:spPr>
        <p:txBody>
          <a:bodyPr>
            <a:normAutofit/>
          </a:bodyPr>
          <a:lstStyle/>
          <a:p>
            <a:r>
              <a:rPr lang="en-GB" b="1" dirty="0"/>
              <a:t>If the dog leaves the helper, before the judge’s signal to the dog handler to leave the imaginary middle line, the dog may, before the sign of the judge, be re-send to the helper.= </a:t>
            </a:r>
            <a:r>
              <a:rPr lang="en-GB" b="1" dirty="0">
                <a:solidFill>
                  <a:srgbClr val="FF0000"/>
                </a:solidFill>
              </a:rPr>
              <a:t>- 14 points and insufficient for the exercise. </a:t>
            </a:r>
          </a:p>
          <a:p>
            <a:r>
              <a:rPr lang="en-GB" b="1" dirty="0"/>
              <a:t>If the dog leaves the helper again.= </a:t>
            </a:r>
            <a:r>
              <a:rPr lang="en-GB" b="1" dirty="0">
                <a:solidFill>
                  <a:srgbClr val="FF0000"/>
                </a:solidFill>
              </a:rPr>
              <a:t>Termination of phase C</a:t>
            </a:r>
          </a:p>
          <a:p>
            <a:pPr marL="0" indent="0">
              <a:buNone/>
            </a:pPr>
            <a:endParaRPr lang="en-GB" b="1" dirty="0"/>
          </a:p>
          <a:p>
            <a:r>
              <a:rPr lang="en-GB" b="1" dirty="0"/>
              <a:t>If the dogs leaves the helper after the judges signal to come to the blind.= Exercise is </a:t>
            </a:r>
            <a:r>
              <a:rPr lang="en-GB" b="1" dirty="0">
                <a:solidFill>
                  <a:srgbClr val="FF0000"/>
                </a:solidFill>
              </a:rPr>
              <a:t>“insufficient”</a:t>
            </a:r>
          </a:p>
          <a:p>
            <a:endParaRPr lang="nl-NL" b="1" dirty="0">
              <a:solidFill>
                <a:srgbClr val="FF0000"/>
              </a:solidFill>
            </a:endParaRPr>
          </a:p>
          <a:p>
            <a:endParaRPr lang="nl-NL" dirty="0"/>
          </a:p>
        </p:txBody>
      </p:sp>
    </p:spTree>
    <p:extLst>
      <p:ext uri="{BB962C8B-B14F-4D97-AF65-F5344CB8AC3E}">
        <p14:creationId xmlns:p14="http://schemas.microsoft.com/office/powerpoint/2010/main" val="32438272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0"/>
            <a:ext cx="8229600" cy="1196752"/>
          </a:xfrm>
        </p:spPr>
        <p:txBody>
          <a:bodyPr/>
          <a:lstStyle/>
          <a:p>
            <a:r>
              <a:rPr lang="en-GB" b="1" dirty="0"/>
              <a:t>                    Bark &amp; Hold </a:t>
            </a:r>
            <a:endParaRPr lang="nl-NL" dirty="0"/>
          </a:p>
        </p:txBody>
      </p:sp>
      <p:sp>
        <p:nvSpPr>
          <p:cNvPr id="3" name="Tijdelijke aanduiding voor inhoud 2"/>
          <p:cNvSpPr>
            <a:spLocks noGrp="1"/>
          </p:cNvSpPr>
          <p:nvPr>
            <p:ph idx="1"/>
          </p:nvPr>
        </p:nvSpPr>
        <p:spPr/>
        <p:txBody>
          <a:bodyPr>
            <a:normAutofit/>
          </a:bodyPr>
          <a:lstStyle/>
          <a:p>
            <a:r>
              <a:rPr lang="nl-NL" sz="3600" b="1" dirty="0" err="1"/>
              <a:t>If</a:t>
            </a:r>
            <a:r>
              <a:rPr lang="nl-NL" sz="3600" b="1" dirty="0"/>
              <a:t> </a:t>
            </a:r>
            <a:r>
              <a:rPr lang="nl-NL" sz="3600" b="1" dirty="0" err="1"/>
              <a:t>the</a:t>
            </a:r>
            <a:r>
              <a:rPr lang="nl-NL" sz="3600" b="1" dirty="0"/>
              <a:t> dog needs a command to stay with </a:t>
            </a:r>
            <a:r>
              <a:rPr lang="nl-NL" sz="3600" b="1" dirty="0" err="1"/>
              <a:t>the</a:t>
            </a:r>
            <a:r>
              <a:rPr lang="nl-NL" sz="3600" b="1" dirty="0"/>
              <a:t> helper:</a:t>
            </a:r>
          </a:p>
          <a:p>
            <a:pPr marL="0" indent="0">
              <a:buNone/>
            </a:pPr>
            <a:r>
              <a:rPr lang="nl-NL" sz="3600" b="1" dirty="0"/>
              <a:t>  </a:t>
            </a:r>
            <a:r>
              <a:rPr lang="nl-NL" sz="3600" b="1" dirty="0" err="1"/>
              <a:t>deduction</a:t>
            </a:r>
            <a:r>
              <a:rPr lang="nl-NL" sz="3600" b="1" dirty="0"/>
              <a:t> is up </a:t>
            </a:r>
            <a:r>
              <a:rPr lang="nl-NL" sz="3600" b="1" dirty="0" err="1"/>
              <a:t>to</a:t>
            </a:r>
            <a:r>
              <a:rPr lang="nl-NL" sz="3600" b="1" dirty="0"/>
              <a:t>  -14 points.</a:t>
            </a:r>
          </a:p>
          <a:p>
            <a:pPr marL="0" indent="0">
              <a:buNone/>
            </a:pPr>
            <a:endParaRPr lang="nl-NL" sz="3600" b="1" dirty="0"/>
          </a:p>
          <a:p>
            <a:r>
              <a:rPr lang="nl-NL" sz="3600" b="1" dirty="0" err="1"/>
              <a:t>If</a:t>
            </a:r>
            <a:r>
              <a:rPr lang="nl-NL" sz="3600" b="1" dirty="0"/>
              <a:t> the dog does </a:t>
            </a:r>
            <a:r>
              <a:rPr lang="nl-NL" sz="3600" b="1" dirty="0" err="1"/>
              <a:t>not</a:t>
            </a:r>
            <a:r>
              <a:rPr lang="nl-NL" sz="3600" b="1" dirty="0"/>
              <a:t> </a:t>
            </a:r>
            <a:r>
              <a:rPr lang="nl-NL" sz="3600" b="1" dirty="0" err="1"/>
              <a:t>come</a:t>
            </a:r>
            <a:r>
              <a:rPr lang="nl-NL" sz="3600" b="1" dirty="0"/>
              <a:t> out of the blind </a:t>
            </a:r>
            <a:r>
              <a:rPr lang="nl-NL" sz="3600" b="1" dirty="0" err="1"/>
              <a:t>after</a:t>
            </a:r>
            <a:r>
              <a:rPr lang="nl-NL" sz="3600" b="1" dirty="0"/>
              <a:t> 2 extra </a:t>
            </a:r>
            <a:r>
              <a:rPr lang="nl-NL" sz="3600" b="1" dirty="0" err="1"/>
              <a:t>commands</a:t>
            </a:r>
            <a:r>
              <a:rPr lang="nl-NL" sz="3600" b="1" dirty="0"/>
              <a:t> ( 3 in </a:t>
            </a:r>
            <a:r>
              <a:rPr lang="nl-NL" sz="3600" b="1" dirty="0" err="1"/>
              <a:t>total</a:t>
            </a:r>
            <a:r>
              <a:rPr lang="nl-NL" sz="3600" b="1" dirty="0"/>
              <a:t>): </a:t>
            </a:r>
            <a:r>
              <a:rPr lang="nl-NL" sz="3600" b="1" dirty="0" err="1">
                <a:solidFill>
                  <a:srgbClr val="FF0000"/>
                </a:solidFill>
              </a:rPr>
              <a:t>Disqualification</a:t>
            </a:r>
            <a:r>
              <a:rPr lang="nl-NL" sz="3600" b="1" dirty="0">
                <a:solidFill>
                  <a:srgbClr val="FF0000"/>
                </a:solidFill>
              </a:rPr>
              <a:t> no points in A/B/C.</a:t>
            </a:r>
          </a:p>
        </p:txBody>
      </p:sp>
    </p:spTree>
    <p:extLst>
      <p:ext uri="{BB962C8B-B14F-4D97-AF65-F5344CB8AC3E}">
        <p14:creationId xmlns:p14="http://schemas.microsoft.com/office/powerpoint/2010/main" val="414172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4000" b="1" dirty="0"/>
              <a:t>Evaluation </a:t>
            </a:r>
            <a:r>
              <a:rPr lang="de-DE" sz="4000" b="1" dirty="0" err="1"/>
              <a:t>for</a:t>
            </a:r>
            <a:r>
              <a:rPr lang="de-DE" sz="4000" b="1" dirty="0"/>
              <a:t> „OUT“</a:t>
            </a:r>
            <a:endParaRPr lang="de-AT" sz="4000" b="1" dirty="0"/>
          </a:p>
        </p:txBody>
      </p:sp>
      <p:sp>
        <p:nvSpPr>
          <p:cNvPr id="3" name="Foliennummernplatzhalter 2"/>
          <p:cNvSpPr>
            <a:spLocks noGrp="1"/>
          </p:cNvSpPr>
          <p:nvPr>
            <p:ph type="sldNum" sz="quarter" idx="12"/>
          </p:nvPr>
        </p:nvSpPr>
        <p:spPr/>
        <p:txBody>
          <a:bodyPr/>
          <a:lstStyle/>
          <a:p>
            <a:fld id="{7311C969-A5D0-410D-B80D-9000366EC0F8}" type="slidenum">
              <a:rPr lang="de-AT" smtClean="0"/>
              <a:pPr/>
              <a:t>12</a:t>
            </a:fld>
            <a:endParaRPr lang="de-AT" dirty="0"/>
          </a:p>
        </p:txBody>
      </p:sp>
      <p:graphicFrame>
        <p:nvGraphicFramePr>
          <p:cNvPr id="5" name="Tabelle 4"/>
          <p:cNvGraphicFramePr>
            <a:graphicFrameLocks noGrp="1"/>
          </p:cNvGraphicFramePr>
          <p:nvPr>
            <p:extLst>
              <p:ext uri="{D42A27DB-BD31-4B8C-83A1-F6EECF244321}">
                <p14:modId xmlns:p14="http://schemas.microsoft.com/office/powerpoint/2010/main" val="904829408"/>
              </p:ext>
            </p:extLst>
          </p:nvPr>
        </p:nvGraphicFramePr>
        <p:xfrm>
          <a:off x="2711623" y="1514375"/>
          <a:ext cx="6336702" cy="5005833"/>
        </p:xfrm>
        <a:graphic>
          <a:graphicData uri="http://schemas.openxmlformats.org/drawingml/2006/table">
            <a:tbl>
              <a:tblPr/>
              <a:tblGrid>
                <a:gridCol w="3513420">
                  <a:extLst>
                    <a:ext uri="{9D8B030D-6E8A-4147-A177-3AD203B41FA5}">
                      <a16:colId xmlns:a16="http://schemas.microsoft.com/office/drawing/2014/main" val="20000"/>
                    </a:ext>
                  </a:extLst>
                </a:gridCol>
                <a:gridCol w="439177">
                  <a:extLst>
                    <a:ext uri="{9D8B030D-6E8A-4147-A177-3AD203B41FA5}">
                      <a16:colId xmlns:a16="http://schemas.microsoft.com/office/drawing/2014/main" val="20001"/>
                    </a:ext>
                  </a:extLst>
                </a:gridCol>
                <a:gridCol w="439177">
                  <a:extLst>
                    <a:ext uri="{9D8B030D-6E8A-4147-A177-3AD203B41FA5}">
                      <a16:colId xmlns:a16="http://schemas.microsoft.com/office/drawing/2014/main" val="20002"/>
                    </a:ext>
                  </a:extLst>
                </a:gridCol>
                <a:gridCol w="501917">
                  <a:extLst>
                    <a:ext uri="{9D8B030D-6E8A-4147-A177-3AD203B41FA5}">
                      <a16:colId xmlns:a16="http://schemas.microsoft.com/office/drawing/2014/main" val="20003"/>
                    </a:ext>
                  </a:extLst>
                </a:gridCol>
                <a:gridCol w="501917">
                  <a:extLst>
                    <a:ext uri="{9D8B030D-6E8A-4147-A177-3AD203B41FA5}">
                      <a16:colId xmlns:a16="http://schemas.microsoft.com/office/drawing/2014/main" val="20004"/>
                    </a:ext>
                  </a:extLst>
                </a:gridCol>
                <a:gridCol w="439177">
                  <a:extLst>
                    <a:ext uri="{9D8B030D-6E8A-4147-A177-3AD203B41FA5}">
                      <a16:colId xmlns:a16="http://schemas.microsoft.com/office/drawing/2014/main" val="20005"/>
                    </a:ext>
                  </a:extLst>
                </a:gridCol>
                <a:gridCol w="501917">
                  <a:extLst>
                    <a:ext uri="{9D8B030D-6E8A-4147-A177-3AD203B41FA5}">
                      <a16:colId xmlns:a16="http://schemas.microsoft.com/office/drawing/2014/main" val="20006"/>
                    </a:ext>
                  </a:extLst>
                </a:gridCol>
              </a:tblGrid>
              <a:tr h="550925">
                <a:tc>
                  <a:txBody>
                    <a:bodyPr/>
                    <a:lstStyle/>
                    <a:p>
                      <a:pPr algn="ctr">
                        <a:lnSpc>
                          <a:spcPct val="150000"/>
                        </a:lnSpc>
                        <a:spcAft>
                          <a:spcPts val="0"/>
                        </a:spcAft>
                      </a:pPr>
                      <a:r>
                        <a:rPr lang="de-AT" sz="2400" dirty="0">
                          <a:solidFill>
                            <a:srgbClr val="000000"/>
                          </a:solidFill>
                          <a:latin typeface="Calibri"/>
                          <a:ea typeface="Times New Roman"/>
                          <a:cs typeface="Times New Roman"/>
                        </a:rPr>
                        <a:t> </a:t>
                      </a:r>
                      <a:r>
                        <a:rPr lang="de-AT" sz="2400" b="0" dirty="0" err="1">
                          <a:solidFill>
                            <a:srgbClr val="000000"/>
                          </a:solidFill>
                          <a:latin typeface="Calibri"/>
                          <a:ea typeface="Times New Roman"/>
                          <a:cs typeface="Times New Roman"/>
                        </a:rPr>
                        <a:t>command</a:t>
                      </a:r>
                      <a:r>
                        <a:rPr lang="de-AT" sz="2400" b="0" dirty="0">
                          <a:solidFill>
                            <a:srgbClr val="000000"/>
                          </a:solidFill>
                          <a:latin typeface="Calibri"/>
                          <a:ea typeface="Times New Roman"/>
                          <a:cs typeface="Times New Roman"/>
                        </a:rPr>
                        <a:t>/behavior</a:t>
                      </a:r>
                      <a:endParaRPr lang="de-AT" sz="2400" b="0"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C4BC96"/>
                      </a:fgClr>
                      <a:bgClr>
                        <a:srgbClr val="C4BC96"/>
                      </a:bgClr>
                    </a:pattFill>
                  </a:tcPr>
                </a:tc>
                <a:tc gridSpan="6">
                  <a:txBody>
                    <a:bodyPr/>
                    <a:lstStyle/>
                    <a:p>
                      <a:pPr algn="ctr">
                        <a:lnSpc>
                          <a:spcPct val="150000"/>
                        </a:lnSpc>
                        <a:spcAft>
                          <a:spcPts val="0"/>
                        </a:spcAft>
                      </a:pPr>
                      <a:r>
                        <a:rPr lang="de-AT" sz="2400" dirty="0">
                          <a:solidFill>
                            <a:srgbClr val="000000"/>
                          </a:solidFill>
                          <a:latin typeface="Calibri"/>
                          <a:ea typeface="Times New Roman"/>
                          <a:cs typeface="Times New Roman"/>
                        </a:rPr>
                        <a:t> </a:t>
                      </a:r>
                      <a:r>
                        <a:rPr lang="de-AT" sz="2400" b="1" dirty="0" err="1">
                          <a:solidFill>
                            <a:srgbClr val="000000"/>
                          </a:solidFill>
                          <a:latin typeface="Calibri"/>
                          <a:ea typeface="Times New Roman"/>
                          <a:cs typeface="Times New Roman"/>
                        </a:rPr>
                        <a:t>devaluation</a:t>
                      </a:r>
                      <a:endParaRPr lang="de-AT" sz="2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C4BC96"/>
                      </a:fgClr>
                      <a:bgClr>
                        <a:srgbClr val="C4BC96"/>
                      </a:bgClr>
                    </a:pattFill>
                  </a:tcPr>
                </a:tc>
                <a:tc hMerge="1">
                  <a:txBody>
                    <a:bodyPr/>
                    <a:lstStyle/>
                    <a:p>
                      <a:endParaRPr lang="de-AT"/>
                    </a:p>
                  </a:txBody>
                  <a:tcPr/>
                </a:tc>
                <a:tc hMerge="1">
                  <a:txBody>
                    <a:bodyPr/>
                    <a:lstStyle/>
                    <a:p>
                      <a:endParaRPr lang="de-AT"/>
                    </a:p>
                  </a:txBody>
                  <a:tcPr/>
                </a:tc>
                <a:tc hMerge="1">
                  <a:txBody>
                    <a:bodyPr/>
                    <a:lstStyle/>
                    <a:p>
                      <a:endParaRPr lang="de-AT"/>
                    </a:p>
                  </a:txBody>
                  <a:tcPr/>
                </a:tc>
                <a:tc hMerge="1">
                  <a:txBody>
                    <a:bodyPr/>
                    <a:lstStyle/>
                    <a:p>
                      <a:endParaRPr lang="de-AT"/>
                    </a:p>
                  </a:txBody>
                  <a:tcPr/>
                </a:tc>
                <a:tc hMerge="1">
                  <a:txBody>
                    <a:bodyPr/>
                    <a:lstStyle/>
                    <a:p>
                      <a:endParaRPr lang="de-AT"/>
                    </a:p>
                  </a:txBody>
                  <a:tcPr/>
                </a:tc>
                <a:extLst>
                  <a:ext uri="{0D108BD9-81ED-4DB2-BD59-A6C34878D82A}">
                    <a16:rowId xmlns:a16="http://schemas.microsoft.com/office/drawing/2014/main" val="10000"/>
                  </a:ext>
                </a:extLst>
              </a:tr>
              <a:tr h="548338">
                <a:tc>
                  <a:txBody>
                    <a:bodyPr/>
                    <a:lstStyle/>
                    <a:p>
                      <a:pPr marL="342900" indent="-342900">
                        <a:lnSpc>
                          <a:spcPct val="150000"/>
                        </a:lnSpc>
                        <a:spcAft>
                          <a:spcPts val="0"/>
                        </a:spcAft>
                        <a:buAutoNum type="arabicPeriod"/>
                      </a:pPr>
                      <a:r>
                        <a:rPr lang="de-AT" sz="1400" b="1" dirty="0">
                          <a:solidFill>
                            <a:srgbClr val="000000"/>
                          </a:solidFill>
                          <a:latin typeface="Calibri"/>
                          <a:ea typeface="Times New Roman"/>
                          <a:cs typeface="Times New Roman"/>
                        </a:rPr>
                        <a:t>Command </a:t>
                      </a:r>
                      <a:r>
                        <a:rPr lang="de-AT" sz="1400" b="1" dirty="0" err="1">
                          <a:solidFill>
                            <a:srgbClr val="000000"/>
                          </a:solidFill>
                          <a:latin typeface="Calibri"/>
                          <a:ea typeface="Times New Roman"/>
                          <a:cs typeface="Times New Roman"/>
                        </a:rPr>
                        <a:t>is</a:t>
                      </a:r>
                      <a:r>
                        <a:rPr lang="de-AT" sz="1400" b="1" dirty="0">
                          <a:solidFill>
                            <a:srgbClr val="000000"/>
                          </a:solidFill>
                          <a:latin typeface="Calibri"/>
                          <a:ea typeface="Times New Roman"/>
                          <a:cs typeface="Times New Roman"/>
                        </a:rPr>
                        <a:t> </a:t>
                      </a:r>
                      <a:r>
                        <a:rPr lang="de-AT" sz="1400" b="1" dirty="0" err="1">
                          <a:solidFill>
                            <a:srgbClr val="000000"/>
                          </a:solidFill>
                          <a:latin typeface="Calibri"/>
                          <a:ea typeface="Times New Roman"/>
                          <a:cs typeface="Times New Roman"/>
                        </a:rPr>
                        <a:t>allowed</a:t>
                      </a:r>
                      <a:endParaRPr lang="de-AT" sz="1400" b="1" dirty="0">
                        <a:solidFill>
                          <a:srgbClr val="000000"/>
                        </a:solidFill>
                        <a:latin typeface="Calibri"/>
                        <a:ea typeface="Times New Roman"/>
                        <a:cs typeface="Times New Roman"/>
                      </a:endParaRPr>
                    </a:p>
                    <a:p>
                      <a:pPr marL="0" indent="0">
                        <a:lnSpc>
                          <a:spcPct val="150000"/>
                        </a:lnSpc>
                        <a:spcAft>
                          <a:spcPts val="0"/>
                        </a:spcAft>
                        <a:buNone/>
                      </a:pPr>
                      <a:r>
                        <a:rPr lang="de-DE" sz="1400" b="1" dirty="0">
                          <a:solidFill>
                            <a:srgbClr val="000000"/>
                          </a:solidFill>
                          <a:latin typeface="Calibri"/>
                          <a:ea typeface="Calibri"/>
                          <a:cs typeface="Times New Roman"/>
                        </a:rPr>
                        <a:t>immediate</a:t>
                      </a:r>
                      <a:endParaRPr lang="de-AT" sz="1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DE" sz="1400" b="1" dirty="0">
                          <a:solidFill>
                            <a:srgbClr val="000000"/>
                          </a:solidFill>
                          <a:latin typeface="Calibri"/>
                          <a:ea typeface="Times New Roman"/>
                          <a:cs typeface="Times New Roman"/>
                        </a:rPr>
                        <a:t>0</a:t>
                      </a:r>
                    </a:p>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AT" sz="1400" b="1" dirty="0">
                          <a:solidFill>
                            <a:srgbClr val="000000"/>
                          </a:solidFill>
                          <a:latin typeface="Calibri"/>
                          <a:ea typeface="Times New Roman"/>
                          <a:cs typeface="Times New Roman"/>
                        </a:rPr>
                        <a:t> </a:t>
                      </a:r>
                      <a:endParaRPr lang="de-AT" sz="1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10001"/>
                  </a:ext>
                </a:extLst>
              </a:tr>
              <a:tr h="822509">
                <a:tc>
                  <a:txBody>
                    <a:bodyPr/>
                    <a:lstStyle/>
                    <a:p>
                      <a:pPr marL="342900" indent="-342900">
                        <a:lnSpc>
                          <a:spcPct val="150000"/>
                        </a:lnSpc>
                        <a:spcAft>
                          <a:spcPts val="0"/>
                        </a:spcAft>
                        <a:buAutoNum type="arabicPeriod"/>
                      </a:pPr>
                      <a:r>
                        <a:rPr lang="de-AT" sz="1400" b="1" dirty="0">
                          <a:solidFill>
                            <a:srgbClr val="000000"/>
                          </a:solidFill>
                          <a:latin typeface="Calibri"/>
                          <a:ea typeface="Times New Roman"/>
                          <a:cs typeface="Times New Roman"/>
                        </a:rPr>
                        <a:t>Command </a:t>
                      </a:r>
                      <a:r>
                        <a:rPr lang="de-AT" sz="1400" b="1" dirty="0" err="1">
                          <a:solidFill>
                            <a:srgbClr val="000000"/>
                          </a:solidFill>
                          <a:latin typeface="Calibri"/>
                          <a:ea typeface="Times New Roman"/>
                          <a:cs typeface="Times New Roman"/>
                        </a:rPr>
                        <a:t>allowed</a:t>
                      </a:r>
                      <a:endParaRPr lang="de-AT" sz="1400" b="1" dirty="0">
                        <a:solidFill>
                          <a:srgbClr val="000000"/>
                        </a:solidFill>
                        <a:latin typeface="Calibri"/>
                        <a:ea typeface="Times New Roman"/>
                        <a:cs typeface="Times New Roman"/>
                      </a:endParaRPr>
                    </a:p>
                    <a:p>
                      <a:pPr marL="0" indent="0">
                        <a:lnSpc>
                          <a:spcPct val="150000"/>
                        </a:lnSpc>
                        <a:spcAft>
                          <a:spcPts val="0"/>
                        </a:spcAft>
                        <a:buNone/>
                      </a:pPr>
                      <a:r>
                        <a:rPr lang="de-AT" sz="1400" b="1" dirty="0" err="1">
                          <a:solidFill>
                            <a:srgbClr val="000000"/>
                          </a:solidFill>
                          <a:latin typeface="+mn-lt"/>
                          <a:ea typeface="Times New Roman"/>
                          <a:cs typeface="Times New Roman"/>
                        </a:rPr>
                        <a:t>hesitate</a:t>
                      </a:r>
                      <a:r>
                        <a:rPr lang="de-AT" sz="1400" b="1" dirty="0">
                          <a:solidFill>
                            <a:srgbClr val="000000"/>
                          </a:solidFill>
                          <a:latin typeface="+mn-lt"/>
                          <a:ea typeface="Times New Roman"/>
                          <a:cs typeface="Times New Roman"/>
                        </a:rPr>
                        <a:t> </a:t>
                      </a:r>
                      <a:r>
                        <a:rPr lang="de-AT" sz="1400" b="1" dirty="0" err="1">
                          <a:solidFill>
                            <a:srgbClr val="000000"/>
                          </a:solidFill>
                          <a:latin typeface="+mn-lt"/>
                          <a:ea typeface="Times New Roman"/>
                          <a:cs typeface="Times New Roman"/>
                        </a:rPr>
                        <a:t>to</a:t>
                      </a:r>
                      <a:r>
                        <a:rPr lang="de-AT" sz="1400" b="1" dirty="0">
                          <a:solidFill>
                            <a:srgbClr val="000000"/>
                          </a:solidFill>
                          <a:latin typeface="+mn-lt"/>
                          <a:ea typeface="Times New Roman"/>
                          <a:cs typeface="Times New Roman"/>
                        </a:rPr>
                        <a:t> </a:t>
                      </a:r>
                      <a:r>
                        <a:rPr lang="de-AT" sz="1400" b="1" dirty="0" err="1">
                          <a:solidFill>
                            <a:srgbClr val="000000"/>
                          </a:solidFill>
                          <a:latin typeface="+mn-lt"/>
                          <a:ea typeface="Times New Roman"/>
                          <a:cs typeface="Times New Roman"/>
                        </a:rPr>
                        <a:t>very</a:t>
                      </a:r>
                      <a:r>
                        <a:rPr lang="de-AT" sz="1400" b="1" dirty="0">
                          <a:solidFill>
                            <a:srgbClr val="000000"/>
                          </a:solidFill>
                          <a:latin typeface="+mn-lt"/>
                          <a:ea typeface="Times New Roman"/>
                          <a:cs typeface="Times New Roman"/>
                        </a:rPr>
                        <a:t> </a:t>
                      </a:r>
                      <a:r>
                        <a:rPr lang="de-AT" sz="1400" b="1" dirty="0" err="1">
                          <a:solidFill>
                            <a:srgbClr val="000000"/>
                          </a:solidFill>
                          <a:latin typeface="+mn-lt"/>
                          <a:ea typeface="Times New Roman"/>
                          <a:cs typeface="Times New Roman"/>
                        </a:rPr>
                        <a:t>hesitating</a:t>
                      </a: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endParaRPr lang="de-AT" sz="1400" b="1" dirty="0"/>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r>
                        <a:rPr lang="de-DE" sz="1400" b="1" dirty="0"/>
                        <a:t>0,5 </a:t>
                      </a:r>
                    </a:p>
                    <a:p>
                      <a:pPr algn="ctr"/>
                      <a:r>
                        <a:rPr lang="de-DE" sz="1400" b="1" dirty="0"/>
                        <a:t>-</a:t>
                      </a:r>
                    </a:p>
                    <a:p>
                      <a:pPr algn="ctr"/>
                      <a:r>
                        <a:rPr lang="de-DE" sz="1400" b="1" dirty="0"/>
                        <a:t>3,0</a:t>
                      </a:r>
                      <a:r>
                        <a:rPr lang="de-DE" sz="1400" b="1" baseline="0" dirty="0"/>
                        <a:t> </a:t>
                      </a:r>
                      <a:endParaRPr lang="de-AT" sz="1400" b="1" dirty="0"/>
                    </a:p>
                    <a:p>
                      <a:pPr algn="ctr"/>
                      <a:endParaRPr lang="de-DE" sz="1400" b="1" dirty="0"/>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AT" sz="1400" b="1" dirty="0">
                          <a:solidFill>
                            <a:srgbClr val="000000"/>
                          </a:solidFill>
                          <a:latin typeface="Calibri"/>
                          <a:ea typeface="Times New Roman"/>
                          <a:cs typeface="Times New Roman"/>
                        </a:rPr>
                        <a:t> </a:t>
                      </a:r>
                      <a:endParaRPr lang="de-AT" sz="1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10002"/>
                  </a:ext>
                </a:extLst>
              </a:tr>
              <a:tr h="548338">
                <a:tc>
                  <a:txBody>
                    <a:bodyPr/>
                    <a:lstStyle/>
                    <a:p>
                      <a:pPr>
                        <a:lnSpc>
                          <a:spcPct val="150000"/>
                        </a:lnSpc>
                        <a:spcAft>
                          <a:spcPts val="0"/>
                        </a:spcAft>
                      </a:pPr>
                      <a:r>
                        <a:rPr lang="de-AT" sz="1400" dirty="0">
                          <a:solidFill>
                            <a:srgbClr val="000000"/>
                          </a:solidFill>
                          <a:latin typeface="Calibri"/>
                          <a:ea typeface="Times New Roman"/>
                          <a:cs typeface="Times New Roman"/>
                        </a:rPr>
                        <a:t>2</a:t>
                      </a:r>
                      <a:r>
                        <a:rPr lang="de-AT" sz="1400" b="1" dirty="0">
                          <a:solidFill>
                            <a:srgbClr val="000000"/>
                          </a:solidFill>
                          <a:latin typeface="Calibri"/>
                          <a:ea typeface="Times New Roman"/>
                          <a:cs typeface="Times New Roman"/>
                        </a:rPr>
                        <a:t>. </a:t>
                      </a:r>
                      <a:r>
                        <a:rPr lang="de-AT" sz="1400" b="1" dirty="0" err="1">
                          <a:solidFill>
                            <a:srgbClr val="000000"/>
                          </a:solidFill>
                          <a:latin typeface="Calibri"/>
                          <a:ea typeface="Times New Roman"/>
                          <a:cs typeface="Times New Roman"/>
                        </a:rPr>
                        <a:t>command</a:t>
                      </a:r>
                      <a:endParaRPr lang="de-AT" sz="1400" b="1" baseline="0" dirty="0">
                        <a:solidFill>
                          <a:srgbClr val="000000"/>
                        </a:solidFill>
                        <a:latin typeface="Calibri"/>
                        <a:ea typeface="Times New Roman"/>
                        <a:cs typeface="Times New Roman"/>
                      </a:endParaRPr>
                    </a:p>
                    <a:p>
                      <a:pPr>
                        <a:lnSpc>
                          <a:spcPct val="150000"/>
                        </a:lnSpc>
                        <a:spcAft>
                          <a:spcPts val="0"/>
                        </a:spcAft>
                      </a:pPr>
                      <a:r>
                        <a:rPr lang="de-DE" sz="1400" b="1" baseline="0" dirty="0">
                          <a:solidFill>
                            <a:srgbClr val="000000"/>
                          </a:solidFill>
                          <a:latin typeface="Calibri"/>
                          <a:ea typeface="Calibri"/>
                          <a:cs typeface="Times New Roman"/>
                        </a:rPr>
                        <a:t>immediate </a:t>
                      </a:r>
                      <a:endParaRPr lang="de-AT" sz="1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DE" sz="1400" b="1" dirty="0">
                          <a:solidFill>
                            <a:srgbClr val="000000"/>
                          </a:solidFill>
                          <a:latin typeface="Calibri"/>
                          <a:ea typeface="Times New Roman"/>
                          <a:cs typeface="Times New Roman"/>
                        </a:rPr>
                        <a:t>3,0</a:t>
                      </a:r>
                    </a:p>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AT" sz="1400" b="1">
                          <a:solidFill>
                            <a:srgbClr val="000000"/>
                          </a:solidFill>
                          <a:latin typeface="Calibri"/>
                          <a:ea typeface="Times New Roman"/>
                          <a:cs typeface="Times New Roman"/>
                        </a:rPr>
                        <a:t> </a:t>
                      </a:r>
                      <a:endParaRPr lang="de-AT" sz="1400" b="1">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10003"/>
                  </a:ext>
                </a:extLst>
              </a:tr>
              <a:tr h="822509">
                <a:tc>
                  <a:txBody>
                    <a:bodyPr/>
                    <a:lstStyle/>
                    <a:p>
                      <a:pPr>
                        <a:lnSpc>
                          <a:spcPct val="150000"/>
                        </a:lnSpc>
                        <a:spcAft>
                          <a:spcPts val="0"/>
                        </a:spcAft>
                      </a:pPr>
                      <a:r>
                        <a:rPr lang="de-AT" sz="1400" dirty="0">
                          <a:solidFill>
                            <a:srgbClr val="000000"/>
                          </a:solidFill>
                          <a:latin typeface="Calibri"/>
                          <a:ea typeface="Times New Roman"/>
                          <a:cs typeface="Times New Roman"/>
                        </a:rPr>
                        <a:t>2. </a:t>
                      </a:r>
                      <a:r>
                        <a:rPr lang="de-AT" sz="1400" b="1" dirty="0" err="1">
                          <a:solidFill>
                            <a:srgbClr val="000000"/>
                          </a:solidFill>
                          <a:latin typeface="Calibri"/>
                          <a:ea typeface="Times New Roman"/>
                          <a:cs typeface="Times New Roman"/>
                        </a:rPr>
                        <a:t>command</a:t>
                      </a:r>
                      <a:endParaRPr lang="de-AT" sz="1400" b="1" dirty="0">
                        <a:solidFill>
                          <a:srgbClr val="000000"/>
                        </a:solidFill>
                        <a:latin typeface="Calibri"/>
                        <a:ea typeface="Times New Roman"/>
                        <a:cs typeface="Times New Roman"/>
                      </a:endParaRPr>
                    </a:p>
                    <a:p>
                      <a:pPr>
                        <a:lnSpc>
                          <a:spcPct val="150000"/>
                        </a:lnSpc>
                        <a:spcAft>
                          <a:spcPts val="0"/>
                        </a:spcAft>
                      </a:pPr>
                      <a:r>
                        <a:rPr lang="de-DE" sz="1400" b="1" dirty="0" err="1">
                          <a:solidFill>
                            <a:srgbClr val="000000"/>
                          </a:solidFill>
                          <a:latin typeface="Calibri"/>
                          <a:ea typeface="Times New Roman"/>
                          <a:cs typeface="Times New Roman"/>
                        </a:rPr>
                        <a:t>Hesitate</a:t>
                      </a:r>
                      <a:r>
                        <a:rPr lang="de-DE" sz="1400" b="1" dirty="0">
                          <a:solidFill>
                            <a:srgbClr val="000000"/>
                          </a:solidFill>
                          <a:latin typeface="Calibri"/>
                          <a:ea typeface="Times New Roman"/>
                          <a:cs typeface="Times New Roman"/>
                        </a:rPr>
                        <a:t> </a:t>
                      </a:r>
                      <a:r>
                        <a:rPr lang="de-DE" sz="1400" b="1" dirty="0" err="1">
                          <a:solidFill>
                            <a:srgbClr val="000000"/>
                          </a:solidFill>
                          <a:latin typeface="Calibri"/>
                          <a:ea typeface="Times New Roman"/>
                          <a:cs typeface="Times New Roman"/>
                        </a:rPr>
                        <a:t>to</a:t>
                      </a:r>
                      <a:r>
                        <a:rPr lang="de-DE" sz="1400" b="1" dirty="0">
                          <a:solidFill>
                            <a:srgbClr val="000000"/>
                          </a:solidFill>
                          <a:latin typeface="Calibri"/>
                          <a:ea typeface="Times New Roman"/>
                          <a:cs typeface="Times New Roman"/>
                        </a:rPr>
                        <a:t> </a:t>
                      </a:r>
                      <a:r>
                        <a:rPr lang="de-DE" sz="1400" b="1" dirty="0" err="1">
                          <a:solidFill>
                            <a:srgbClr val="000000"/>
                          </a:solidFill>
                          <a:latin typeface="Calibri"/>
                          <a:ea typeface="Times New Roman"/>
                          <a:cs typeface="Times New Roman"/>
                        </a:rPr>
                        <a:t>very</a:t>
                      </a:r>
                      <a:r>
                        <a:rPr lang="de-DE" sz="1400" b="1" dirty="0">
                          <a:solidFill>
                            <a:srgbClr val="000000"/>
                          </a:solidFill>
                          <a:latin typeface="Calibri"/>
                          <a:ea typeface="Times New Roman"/>
                          <a:cs typeface="Times New Roman"/>
                        </a:rPr>
                        <a:t> </a:t>
                      </a:r>
                      <a:r>
                        <a:rPr lang="de-DE" sz="1400" b="1" dirty="0" err="1">
                          <a:solidFill>
                            <a:srgbClr val="000000"/>
                          </a:solidFill>
                          <a:latin typeface="Calibri"/>
                          <a:ea typeface="Times New Roman"/>
                          <a:cs typeface="Times New Roman"/>
                        </a:rPr>
                        <a:t>hesitating</a:t>
                      </a:r>
                      <a:endParaRPr lang="de-DE"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r>
                        <a:rPr lang="de-DE" sz="1400" b="1" dirty="0"/>
                        <a:t>3,5 </a:t>
                      </a:r>
                    </a:p>
                    <a:p>
                      <a:pPr algn="ctr"/>
                      <a:r>
                        <a:rPr lang="de-DE" sz="1400" b="1" dirty="0"/>
                        <a:t>-</a:t>
                      </a:r>
                    </a:p>
                    <a:p>
                      <a:pPr algn="ctr"/>
                      <a:r>
                        <a:rPr lang="de-DE" sz="1400" b="1" dirty="0"/>
                        <a:t>6,0</a:t>
                      </a:r>
                      <a:r>
                        <a:rPr lang="de-DE" sz="1400" b="1" baseline="0" dirty="0"/>
                        <a:t> </a:t>
                      </a:r>
                      <a:endParaRPr lang="de-AT" sz="1400" b="1" baseline="0" dirty="0">
                        <a:solidFill>
                          <a:srgbClr val="000000"/>
                        </a:solidFill>
                        <a:latin typeface="Calibri"/>
                        <a:cs typeface="Times New Roman"/>
                      </a:endParaRPr>
                    </a:p>
                    <a:p>
                      <a:pPr algn="ctr"/>
                      <a:endParaRPr lang="de-DE" sz="1400" b="1" baseline="0"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10004"/>
                  </a:ext>
                </a:extLst>
              </a:tr>
              <a:tr h="548338">
                <a:tc>
                  <a:txBody>
                    <a:bodyPr/>
                    <a:lstStyle/>
                    <a:p>
                      <a:pPr>
                        <a:lnSpc>
                          <a:spcPct val="150000"/>
                        </a:lnSpc>
                        <a:spcAft>
                          <a:spcPts val="0"/>
                        </a:spcAft>
                      </a:pPr>
                      <a:r>
                        <a:rPr lang="de-AT" sz="1400" dirty="0">
                          <a:solidFill>
                            <a:srgbClr val="000000"/>
                          </a:solidFill>
                          <a:latin typeface="Calibri"/>
                          <a:ea typeface="Times New Roman"/>
                          <a:cs typeface="Times New Roman"/>
                        </a:rPr>
                        <a:t> 3. </a:t>
                      </a:r>
                      <a:r>
                        <a:rPr lang="de-AT" sz="1400" b="1" dirty="0">
                          <a:solidFill>
                            <a:srgbClr val="000000"/>
                          </a:solidFill>
                          <a:latin typeface="Calibri"/>
                          <a:ea typeface="Times New Roman"/>
                          <a:cs typeface="Times New Roman"/>
                        </a:rPr>
                        <a:t>Command</a:t>
                      </a:r>
                    </a:p>
                    <a:p>
                      <a:pPr>
                        <a:lnSpc>
                          <a:spcPct val="150000"/>
                        </a:lnSpc>
                        <a:spcAft>
                          <a:spcPts val="0"/>
                        </a:spcAft>
                      </a:pPr>
                      <a:r>
                        <a:rPr lang="de-DE" sz="1400" b="1" dirty="0">
                          <a:solidFill>
                            <a:srgbClr val="000000"/>
                          </a:solidFill>
                          <a:latin typeface="Calibri"/>
                          <a:ea typeface="Calibri"/>
                          <a:cs typeface="Times New Roman"/>
                        </a:rPr>
                        <a:t>immediate</a:t>
                      </a: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AT" sz="1400" b="1" dirty="0">
                          <a:solidFill>
                            <a:srgbClr val="000000"/>
                          </a:solidFill>
                          <a:latin typeface="Calibri"/>
                          <a:ea typeface="Times New Roman"/>
                          <a:cs typeface="Times New Roman"/>
                        </a:rPr>
                        <a:t> </a:t>
                      </a:r>
                      <a:endParaRPr lang="de-AT" sz="1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DE" sz="1400" b="1" dirty="0">
                          <a:solidFill>
                            <a:srgbClr val="000000"/>
                          </a:solidFill>
                          <a:latin typeface="Calibri"/>
                          <a:ea typeface="Times New Roman"/>
                          <a:cs typeface="Times New Roman"/>
                        </a:rPr>
                        <a:t>6,0</a:t>
                      </a:r>
                    </a:p>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10005"/>
                  </a:ext>
                </a:extLst>
              </a:tr>
              <a:tr h="829561">
                <a:tc>
                  <a:txBody>
                    <a:bodyPr/>
                    <a:lstStyle/>
                    <a:p>
                      <a:pPr>
                        <a:lnSpc>
                          <a:spcPct val="150000"/>
                        </a:lnSpc>
                        <a:spcAft>
                          <a:spcPts val="0"/>
                        </a:spcAft>
                      </a:pPr>
                      <a:r>
                        <a:rPr lang="de-AT" sz="1400" dirty="0">
                          <a:solidFill>
                            <a:srgbClr val="000000"/>
                          </a:solidFill>
                          <a:latin typeface="Calibri"/>
                          <a:ea typeface="Times New Roman"/>
                          <a:cs typeface="Times New Roman"/>
                        </a:rPr>
                        <a:t>3</a:t>
                      </a:r>
                      <a:r>
                        <a:rPr lang="de-AT" sz="1400" b="1" dirty="0">
                          <a:solidFill>
                            <a:srgbClr val="000000"/>
                          </a:solidFill>
                          <a:latin typeface="Calibri"/>
                          <a:ea typeface="Times New Roman"/>
                          <a:cs typeface="Times New Roman"/>
                        </a:rPr>
                        <a:t>. Command</a:t>
                      </a:r>
                    </a:p>
                    <a:p>
                      <a:pPr>
                        <a:lnSpc>
                          <a:spcPct val="150000"/>
                        </a:lnSpc>
                        <a:spcAft>
                          <a:spcPts val="0"/>
                        </a:spcAft>
                      </a:pPr>
                      <a:r>
                        <a:rPr lang="de-AT" sz="1400" b="1" dirty="0" err="1">
                          <a:solidFill>
                            <a:srgbClr val="000000"/>
                          </a:solidFill>
                          <a:latin typeface="Calibri"/>
                          <a:ea typeface="Times New Roman"/>
                          <a:cs typeface="Times New Roman"/>
                        </a:rPr>
                        <a:t>Hesitate</a:t>
                      </a:r>
                      <a:r>
                        <a:rPr lang="de-AT" sz="1400" b="1" dirty="0">
                          <a:solidFill>
                            <a:srgbClr val="000000"/>
                          </a:solidFill>
                          <a:latin typeface="Calibri"/>
                          <a:ea typeface="Times New Roman"/>
                          <a:cs typeface="Times New Roman"/>
                        </a:rPr>
                        <a:t> </a:t>
                      </a:r>
                      <a:r>
                        <a:rPr lang="de-AT" sz="1400" b="1" dirty="0" err="1">
                          <a:solidFill>
                            <a:srgbClr val="000000"/>
                          </a:solidFill>
                          <a:latin typeface="Calibri"/>
                          <a:ea typeface="Times New Roman"/>
                          <a:cs typeface="Times New Roman"/>
                        </a:rPr>
                        <a:t>to</a:t>
                      </a:r>
                      <a:r>
                        <a:rPr lang="de-AT" sz="1400" b="1" dirty="0">
                          <a:solidFill>
                            <a:srgbClr val="000000"/>
                          </a:solidFill>
                          <a:latin typeface="Calibri"/>
                          <a:ea typeface="Times New Roman"/>
                          <a:cs typeface="Times New Roman"/>
                        </a:rPr>
                        <a:t> </a:t>
                      </a:r>
                      <a:r>
                        <a:rPr lang="de-AT" sz="1400" b="1" dirty="0" err="1">
                          <a:solidFill>
                            <a:srgbClr val="000000"/>
                          </a:solidFill>
                          <a:latin typeface="Calibri"/>
                          <a:ea typeface="Times New Roman"/>
                          <a:cs typeface="Times New Roman"/>
                        </a:rPr>
                        <a:t>very</a:t>
                      </a:r>
                      <a:r>
                        <a:rPr lang="de-AT" sz="1400" b="1" dirty="0">
                          <a:solidFill>
                            <a:srgbClr val="000000"/>
                          </a:solidFill>
                          <a:latin typeface="Calibri"/>
                          <a:ea typeface="Times New Roman"/>
                          <a:cs typeface="Times New Roman"/>
                        </a:rPr>
                        <a:t> </a:t>
                      </a:r>
                      <a:r>
                        <a:rPr lang="de-AT" sz="1400" b="1" dirty="0" err="1">
                          <a:solidFill>
                            <a:srgbClr val="000000"/>
                          </a:solidFill>
                          <a:latin typeface="Calibri"/>
                          <a:ea typeface="Times New Roman"/>
                          <a:cs typeface="Times New Roman"/>
                        </a:rPr>
                        <a:t>hesitating</a:t>
                      </a:r>
                      <a:endParaRPr lang="de-AT" sz="1400" b="1" baseline="0" dirty="0">
                        <a:solidFill>
                          <a:schemeClr val="tx1"/>
                        </a:solidFill>
                        <a:latin typeface="Calibri"/>
                        <a:ea typeface="Times New Roman"/>
                        <a:cs typeface="Times New Roman"/>
                      </a:endParaRPr>
                    </a:p>
                    <a:p>
                      <a:pPr>
                        <a:lnSpc>
                          <a:spcPct val="150000"/>
                        </a:lnSpc>
                        <a:spcAft>
                          <a:spcPts val="0"/>
                        </a:spcAft>
                      </a:pPr>
                      <a:endParaRPr lang="de-AT" sz="1400"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r>
                        <a:rPr lang="de-AT" sz="1400" b="1" dirty="0">
                          <a:solidFill>
                            <a:srgbClr val="000000"/>
                          </a:solidFill>
                          <a:latin typeface="Calibri"/>
                          <a:ea typeface="Times New Roman"/>
                          <a:cs typeface="Times New Roman"/>
                        </a:rPr>
                        <a:t> </a:t>
                      </a:r>
                      <a:endParaRPr lang="de-AT" sz="1400" b="1" dirty="0">
                        <a:latin typeface="Calibri"/>
                        <a:ea typeface="Calibri"/>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lnSpc>
                          <a:spcPct val="150000"/>
                        </a:lnSpc>
                        <a:spcAft>
                          <a:spcPts val="0"/>
                        </a:spcAft>
                      </a:pP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tc>
                  <a:txBody>
                    <a:bodyPr/>
                    <a:lstStyle/>
                    <a:p>
                      <a:pPr algn="ctr"/>
                      <a:r>
                        <a:rPr lang="de-DE" sz="1400" b="1" dirty="0"/>
                        <a:t>6,5 </a:t>
                      </a:r>
                    </a:p>
                    <a:p>
                      <a:pPr algn="ctr"/>
                      <a:r>
                        <a:rPr lang="de-DE" sz="1400" b="1" dirty="0"/>
                        <a:t>-</a:t>
                      </a:r>
                    </a:p>
                    <a:p>
                      <a:pPr algn="ctr"/>
                      <a:r>
                        <a:rPr lang="de-DE" sz="1400" b="1" dirty="0"/>
                        <a:t>9,0</a:t>
                      </a:r>
                    </a:p>
                    <a:p>
                      <a:pPr algn="ctr"/>
                      <a:r>
                        <a:rPr lang="de-DE" sz="1400" b="1" baseline="0" dirty="0"/>
                        <a:t> </a:t>
                      </a:r>
                      <a:endParaRPr lang="de-AT" sz="1400" b="1" dirty="0">
                        <a:solidFill>
                          <a:srgbClr val="000000"/>
                        </a:solidFill>
                        <a:latin typeface="Calibri"/>
                        <a:ea typeface="Times New Roman"/>
                        <a:cs typeface="Times New Roman"/>
                      </a:endParaRPr>
                    </a:p>
                  </a:txBody>
                  <a:tcPr marL="44451" marR="4445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pattFill prst="pct5">
                      <a:fgClr>
                        <a:srgbClr val="FFFFFF"/>
                      </a:fgClr>
                      <a:bgClr>
                        <a:srgbClr val="F2F2F2"/>
                      </a:bgClr>
                    </a:patt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1272873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28800" y="332656"/>
            <a:ext cx="8686800" cy="864096"/>
          </a:xfrm>
        </p:spPr>
        <p:txBody>
          <a:bodyPr>
            <a:noAutofit/>
          </a:bodyPr>
          <a:lstStyle/>
          <a:p>
            <a:pPr algn="ctr"/>
            <a:r>
              <a:rPr lang="de-DE" sz="4000" b="1" dirty="0"/>
              <a:t>5 Phasen der Verteidigungsübungen</a:t>
            </a:r>
            <a:br>
              <a:rPr lang="de-DE" sz="4000" b="1" dirty="0"/>
            </a:br>
            <a:r>
              <a:rPr lang="en-US" sz="4000" b="1" dirty="0"/>
              <a:t>5 phases of defense exercises</a:t>
            </a:r>
            <a:endParaRPr lang="de-AT" sz="4000" b="1" dirty="0"/>
          </a:p>
        </p:txBody>
      </p:sp>
      <p:pic>
        <p:nvPicPr>
          <p:cNvPr id="4" name="Picture 4" descr="P7120176"/>
          <p:cNvPicPr>
            <a:picLocks noGrp="1" noChangeAspect="1" noChangeArrowheads="1"/>
          </p:cNvPicPr>
          <p:nvPr>
            <p:ph idx="1"/>
          </p:nvPr>
        </p:nvPicPr>
        <p:blipFill>
          <a:blip r:embed="rId2" cstate="print"/>
          <a:srcRect l="8548" t="6113" r="23389"/>
          <a:stretch>
            <a:fillRect/>
          </a:stretch>
        </p:blipFill>
        <p:spPr bwMode="auto">
          <a:xfrm>
            <a:off x="1524003" y="2708922"/>
            <a:ext cx="2436089" cy="2520280"/>
          </a:xfrm>
          <a:prstGeom prst="rect">
            <a:avLst/>
          </a:prstGeom>
          <a:noFill/>
        </p:spPr>
      </p:pic>
      <p:pic>
        <p:nvPicPr>
          <p:cNvPr id="5" name="Picture 7" descr="P7120170"/>
          <p:cNvPicPr>
            <a:picLocks noChangeAspect="1" noChangeArrowheads="1"/>
          </p:cNvPicPr>
          <p:nvPr/>
        </p:nvPicPr>
        <p:blipFill>
          <a:blip r:embed="rId3" cstate="print"/>
          <a:srcRect l="16318" t="1347" r="27818" b="14816"/>
          <a:stretch>
            <a:fillRect/>
          </a:stretch>
        </p:blipFill>
        <p:spPr bwMode="auto">
          <a:xfrm>
            <a:off x="3935762" y="2708920"/>
            <a:ext cx="2254251" cy="2533650"/>
          </a:xfrm>
          <a:prstGeom prst="rect">
            <a:avLst/>
          </a:prstGeom>
          <a:noFill/>
        </p:spPr>
      </p:pic>
      <p:pic>
        <p:nvPicPr>
          <p:cNvPr id="6" name="Picture 5" descr="P7120177"/>
          <p:cNvPicPr>
            <a:picLocks noChangeAspect="1" noChangeArrowheads="1"/>
          </p:cNvPicPr>
          <p:nvPr/>
        </p:nvPicPr>
        <p:blipFill>
          <a:blip r:embed="rId4" cstate="print"/>
          <a:srcRect l="38852" t="20721" r="19426" b="17613"/>
          <a:stretch>
            <a:fillRect/>
          </a:stretch>
        </p:blipFill>
        <p:spPr bwMode="auto">
          <a:xfrm>
            <a:off x="6168011" y="2708922"/>
            <a:ext cx="2278063" cy="2527300"/>
          </a:xfrm>
          <a:prstGeom prst="rect">
            <a:avLst/>
          </a:prstGeom>
          <a:noFill/>
        </p:spPr>
      </p:pic>
      <p:pic>
        <p:nvPicPr>
          <p:cNvPr id="7" name="Picture 6" descr="P7120171"/>
          <p:cNvPicPr>
            <a:picLocks noChangeAspect="1" noChangeArrowheads="1"/>
          </p:cNvPicPr>
          <p:nvPr/>
        </p:nvPicPr>
        <p:blipFill>
          <a:blip r:embed="rId5" cstate="print"/>
          <a:srcRect l="7770" t="4456" r="27196"/>
          <a:stretch>
            <a:fillRect/>
          </a:stretch>
        </p:blipFill>
        <p:spPr bwMode="auto">
          <a:xfrm>
            <a:off x="8386765" y="2708920"/>
            <a:ext cx="2281237" cy="2513012"/>
          </a:xfrm>
          <a:prstGeom prst="rect">
            <a:avLst/>
          </a:prstGeom>
          <a:noFill/>
        </p:spPr>
      </p:pic>
      <p:sp>
        <p:nvSpPr>
          <p:cNvPr id="8" name="Foliennummernplatzhalter 7"/>
          <p:cNvSpPr>
            <a:spLocks noGrp="1"/>
          </p:cNvSpPr>
          <p:nvPr>
            <p:ph type="sldNum" sz="quarter" idx="12"/>
          </p:nvPr>
        </p:nvSpPr>
        <p:spPr/>
        <p:txBody>
          <a:bodyPr/>
          <a:lstStyle/>
          <a:p>
            <a:fld id="{7311C969-A5D0-410D-B80D-9000366EC0F8}" type="slidenum">
              <a:rPr lang="de-AT" smtClean="0"/>
              <a:pPr/>
              <a:t>13</a:t>
            </a:fld>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5"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par>
                                <p:cTn id="20" presetID="55"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ppt_w</p:attrName>
                                        </p:attrNameLst>
                                      </p:cBhvr>
                                      <p:tavLst>
                                        <p:tav tm="0">
                                          <p:val>
                                            <p:strVal val="#ppt_w*0.70"/>
                                          </p:val>
                                        </p:tav>
                                        <p:tav tm="100000">
                                          <p:val>
                                            <p:strVal val="#ppt_w"/>
                                          </p:val>
                                        </p:tav>
                                      </p:tavLst>
                                    </p:anim>
                                    <p:anim calcmode="lin" valueType="num">
                                      <p:cBhvr>
                                        <p:cTn id="23" dur="1000" fill="hold"/>
                                        <p:tgtEl>
                                          <p:spTgt spid="6"/>
                                        </p:tgtEl>
                                        <p:attrNameLst>
                                          <p:attrName>ppt_h</p:attrName>
                                        </p:attrNameLst>
                                      </p:cBhvr>
                                      <p:tavLst>
                                        <p:tav tm="0">
                                          <p:val>
                                            <p:strVal val="#ppt_h"/>
                                          </p:val>
                                        </p:tav>
                                        <p:tav tm="100000">
                                          <p:val>
                                            <p:strVal val="#ppt_h"/>
                                          </p:val>
                                        </p:tav>
                                      </p:tavLst>
                                    </p:anim>
                                    <p:animEffect transition="in" filter="fade">
                                      <p:cBhvr>
                                        <p:cTn id="24" dur="1000"/>
                                        <p:tgtEl>
                                          <p:spTgt spid="6"/>
                                        </p:tgtEl>
                                      </p:cBhvr>
                                    </p:animEffect>
                                  </p:childTnLst>
                                </p:cTn>
                              </p:par>
                              <p:par>
                                <p:cTn id="25" presetID="55"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1000" fill="hold"/>
                                        <p:tgtEl>
                                          <p:spTgt spid="7"/>
                                        </p:tgtEl>
                                        <p:attrNameLst>
                                          <p:attrName>ppt_w</p:attrName>
                                        </p:attrNameLst>
                                      </p:cBhvr>
                                      <p:tavLst>
                                        <p:tav tm="0">
                                          <p:val>
                                            <p:strVal val="#ppt_w*0.70"/>
                                          </p:val>
                                        </p:tav>
                                        <p:tav tm="100000">
                                          <p:val>
                                            <p:strVal val="#ppt_w"/>
                                          </p:val>
                                        </p:tav>
                                      </p:tavLst>
                                    </p:anim>
                                    <p:anim calcmode="lin" valueType="num">
                                      <p:cBhvr>
                                        <p:cTn id="28" dur="1000" fill="hold"/>
                                        <p:tgtEl>
                                          <p:spTgt spid="7"/>
                                        </p:tgtEl>
                                        <p:attrNameLst>
                                          <p:attrName>ppt_h</p:attrName>
                                        </p:attrNameLst>
                                      </p:cBhvr>
                                      <p:tavLst>
                                        <p:tav tm="0">
                                          <p:val>
                                            <p:strVal val="#ppt_h"/>
                                          </p:val>
                                        </p:tav>
                                        <p:tav tm="100000">
                                          <p:val>
                                            <p:strVal val="#ppt_h"/>
                                          </p:val>
                                        </p:tav>
                                      </p:tavLst>
                                    </p:anim>
                                    <p:animEffect transition="in" filter="fade">
                                      <p:cBhvr>
                                        <p:cTn id="2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84D0C6-0A86-433F-863A-419DFEAEC003}"/>
              </a:ext>
            </a:extLst>
          </p:cNvPr>
          <p:cNvSpPr>
            <a:spLocks noGrp="1"/>
          </p:cNvSpPr>
          <p:nvPr>
            <p:ph type="title"/>
          </p:nvPr>
        </p:nvSpPr>
        <p:spPr>
          <a:xfrm>
            <a:off x="838200" y="235390"/>
            <a:ext cx="10515600" cy="968722"/>
          </a:xfrm>
        </p:spPr>
        <p:txBody>
          <a:bodyPr>
            <a:normAutofit/>
          </a:bodyPr>
          <a:lstStyle/>
          <a:p>
            <a:pPr algn="ctr"/>
            <a:r>
              <a:rPr lang="de-AT" sz="3200" b="1" dirty="0"/>
              <a:t>1. Opening Phase</a:t>
            </a:r>
          </a:p>
        </p:txBody>
      </p:sp>
      <p:pic>
        <p:nvPicPr>
          <p:cNvPr id="4" name="Picture 4" descr="Harrach 11">
            <a:extLst>
              <a:ext uri="{FF2B5EF4-FFF2-40B4-BE49-F238E27FC236}">
                <a16:creationId xmlns:a16="http://schemas.microsoft.com/office/drawing/2014/main" id="{7643F2D9-A8A4-434B-BCE1-59D1D9FB5A20}"/>
              </a:ext>
            </a:extLst>
          </p:cNvPr>
          <p:cNvPicPr>
            <a:picLocks noGrp="1" noChangeAspect="1" noChangeArrowheads="1"/>
          </p:cNvPicPr>
          <p:nvPr>
            <p:ph idx="1"/>
          </p:nvPr>
        </p:nvPicPr>
        <p:blipFill>
          <a:blip r:embed="rId2" cstate="print"/>
          <a:srcRect l="37997" t="29010" b="10361"/>
          <a:stretch>
            <a:fillRect/>
          </a:stretch>
        </p:blipFill>
        <p:spPr bwMode="auto">
          <a:xfrm>
            <a:off x="2157274" y="1508666"/>
            <a:ext cx="6065641" cy="4448419"/>
          </a:xfrm>
          <a:prstGeom prst="rect">
            <a:avLst/>
          </a:prstGeom>
          <a:noFill/>
        </p:spPr>
      </p:pic>
      <p:sp>
        <p:nvSpPr>
          <p:cNvPr id="6" name="Rechteck 5">
            <a:extLst>
              <a:ext uri="{FF2B5EF4-FFF2-40B4-BE49-F238E27FC236}">
                <a16:creationId xmlns:a16="http://schemas.microsoft.com/office/drawing/2014/main" id="{B12348F8-F859-4869-AC19-FC0F37BBBDDC}"/>
              </a:ext>
            </a:extLst>
          </p:cNvPr>
          <p:cNvSpPr/>
          <p:nvPr/>
        </p:nvSpPr>
        <p:spPr>
          <a:xfrm>
            <a:off x="2157275" y="5966897"/>
            <a:ext cx="6065640" cy="369332"/>
          </a:xfrm>
          <a:prstGeom prst="rect">
            <a:avLst/>
          </a:prstGeom>
        </p:spPr>
        <p:txBody>
          <a:bodyPr wrap="square">
            <a:spAutoFit/>
          </a:bodyPr>
          <a:lstStyle/>
          <a:p>
            <a:r>
              <a:rPr lang="en-US" b="1" dirty="0"/>
              <a:t>Time between the helper's attack and the grip on the sleeve</a:t>
            </a:r>
            <a:endParaRPr lang="de-AT" b="1" dirty="0"/>
          </a:p>
        </p:txBody>
      </p:sp>
    </p:spTree>
    <p:extLst>
      <p:ext uri="{BB962C8B-B14F-4D97-AF65-F5344CB8AC3E}">
        <p14:creationId xmlns:p14="http://schemas.microsoft.com/office/powerpoint/2010/main" val="1224698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576D57-175C-49A7-AAF6-F8C4DF6EF3FE}"/>
              </a:ext>
            </a:extLst>
          </p:cNvPr>
          <p:cNvSpPr>
            <a:spLocks noGrp="1"/>
          </p:cNvSpPr>
          <p:nvPr>
            <p:ph type="title"/>
          </p:nvPr>
        </p:nvSpPr>
        <p:spPr>
          <a:xfrm>
            <a:off x="838200" y="190123"/>
            <a:ext cx="10515600" cy="860079"/>
          </a:xfrm>
        </p:spPr>
        <p:txBody>
          <a:bodyPr>
            <a:normAutofit/>
          </a:bodyPr>
          <a:lstStyle/>
          <a:p>
            <a:pPr algn="ctr"/>
            <a:r>
              <a:rPr lang="de-AT" sz="4000" b="1" dirty="0"/>
              <a:t>2. </a:t>
            </a:r>
            <a:r>
              <a:rPr lang="de-AT" sz="4000" b="1" dirty="0" err="1"/>
              <a:t>Pressure</a:t>
            </a:r>
            <a:r>
              <a:rPr lang="de-AT" sz="4000" b="1" dirty="0"/>
              <a:t> </a:t>
            </a:r>
            <a:r>
              <a:rPr lang="de-AT" sz="4000" b="1" dirty="0" err="1"/>
              <a:t>phase</a:t>
            </a:r>
            <a:endParaRPr lang="de-AT" sz="4000" b="1" dirty="0"/>
          </a:p>
        </p:txBody>
      </p:sp>
      <p:pic>
        <p:nvPicPr>
          <p:cNvPr id="4" name="Picture 4" descr="Erlacher 18">
            <a:extLst>
              <a:ext uri="{FF2B5EF4-FFF2-40B4-BE49-F238E27FC236}">
                <a16:creationId xmlns:a16="http://schemas.microsoft.com/office/drawing/2014/main" id="{79D46566-B374-4F8B-B921-DCEFEC0CCAC9}"/>
              </a:ext>
            </a:extLst>
          </p:cNvPr>
          <p:cNvPicPr>
            <a:picLocks noGrp="1" noChangeAspect="1" noChangeArrowheads="1"/>
          </p:cNvPicPr>
          <p:nvPr>
            <p:ph idx="1"/>
          </p:nvPr>
        </p:nvPicPr>
        <p:blipFill>
          <a:blip r:embed="rId2" cstate="print"/>
          <a:srcRect l="10179" t="34087" r="36366" b="7460"/>
          <a:stretch>
            <a:fillRect/>
          </a:stretch>
        </p:blipFill>
        <p:spPr bwMode="auto">
          <a:xfrm>
            <a:off x="2471597" y="1466661"/>
            <a:ext cx="6805568" cy="4710302"/>
          </a:xfrm>
          <a:prstGeom prst="rect">
            <a:avLst/>
          </a:prstGeom>
          <a:noFill/>
        </p:spPr>
      </p:pic>
      <p:sp>
        <p:nvSpPr>
          <p:cNvPr id="5" name="Rechteck 4">
            <a:extLst>
              <a:ext uri="{FF2B5EF4-FFF2-40B4-BE49-F238E27FC236}">
                <a16:creationId xmlns:a16="http://schemas.microsoft.com/office/drawing/2014/main" id="{17A720DE-40C8-4ECE-B8D9-3533669D1F94}"/>
              </a:ext>
            </a:extLst>
          </p:cNvPr>
          <p:cNvSpPr/>
          <p:nvPr/>
        </p:nvSpPr>
        <p:spPr>
          <a:xfrm>
            <a:off x="2598345" y="6169709"/>
            <a:ext cx="6412490" cy="646331"/>
          </a:xfrm>
          <a:prstGeom prst="rect">
            <a:avLst/>
          </a:prstGeom>
        </p:spPr>
        <p:txBody>
          <a:bodyPr wrap="square">
            <a:spAutoFit/>
          </a:bodyPr>
          <a:lstStyle/>
          <a:p>
            <a:r>
              <a:rPr lang="en-US" dirty="0"/>
              <a:t>Period from the start of the bite into the sleeve until  the helper's standstill (grip behavior, activity)</a:t>
            </a:r>
            <a:endParaRPr lang="de-AT" dirty="0"/>
          </a:p>
        </p:txBody>
      </p:sp>
    </p:spTree>
    <p:extLst>
      <p:ext uri="{BB962C8B-B14F-4D97-AF65-F5344CB8AC3E}">
        <p14:creationId xmlns:p14="http://schemas.microsoft.com/office/powerpoint/2010/main" val="174572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2598FF-701E-468A-8854-88E9D4DF6648}"/>
              </a:ext>
            </a:extLst>
          </p:cNvPr>
          <p:cNvSpPr>
            <a:spLocks noGrp="1"/>
          </p:cNvSpPr>
          <p:nvPr>
            <p:ph type="title"/>
          </p:nvPr>
        </p:nvSpPr>
        <p:spPr>
          <a:xfrm>
            <a:off x="838200" y="-90535"/>
            <a:ext cx="10515600" cy="841973"/>
          </a:xfrm>
        </p:spPr>
        <p:txBody>
          <a:bodyPr>
            <a:normAutofit/>
          </a:bodyPr>
          <a:lstStyle/>
          <a:p>
            <a:pPr algn="ctr"/>
            <a:r>
              <a:rPr lang="de-AT" sz="4000" b="1" dirty="0"/>
              <a:t>3. Transition </a:t>
            </a:r>
            <a:r>
              <a:rPr lang="de-AT" sz="4000" b="1" dirty="0" err="1"/>
              <a:t>phase</a:t>
            </a:r>
            <a:endParaRPr lang="de-AT" sz="4000" b="1" dirty="0"/>
          </a:p>
        </p:txBody>
      </p:sp>
      <p:pic>
        <p:nvPicPr>
          <p:cNvPr id="4" name="Picture 4" descr="PA180277">
            <a:extLst>
              <a:ext uri="{FF2B5EF4-FFF2-40B4-BE49-F238E27FC236}">
                <a16:creationId xmlns:a16="http://schemas.microsoft.com/office/drawing/2014/main" id="{453A347A-41A5-45A5-94B4-83E57E0F94E8}"/>
              </a:ext>
            </a:extLst>
          </p:cNvPr>
          <p:cNvPicPr>
            <a:picLocks noGrp="1" noChangeAspect="1" noChangeArrowheads="1"/>
          </p:cNvPicPr>
          <p:nvPr>
            <p:ph idx="1"/>
          </p:nvPr>
        </p:nvPicPr>
        <p:blipFill>
          <a:blip r:embed="rId2" cstate="print"/>
          <a:srcRect l="10646" t="5801" r="9636" b="6113"/>
          <a:stretch>
            <a:fillRect/>
          </a:stretch>
        </p:blipFill>
        <p:spPr bwMode="auto">
          <a:xfrm>
            <a:off x="3524249" y="914400"/>
            <a:ext cx="4895851" cy="3874884"/>
          </a:xfrm>
          <a:prstGeom prst="rect">
            <a:avLst/>
          </a:prstGeom>
          <a:noFill/>
        </p:spPr>
      </p:pic>
      <p:sp>
        <p:nvSpPr>
          <p:cNvPr id="7" name="Rechteck 6">
            <a:extLst>
              <a:ext uri="{FF2B5EF4-FFF2-40B4-BE49-F238E27FC236}">
                <a16:creationId xmlns:a16="http://schemas.microsoft.com/office/drawing/2014/main" id="{E7CB362A-598E-4063-9542-5B1AE50C7EC8}"/>
              </a:ext>
            </a:extLst>
          </p:cNvPr>
          <p:cNvSpPr/>
          <p:nvPr/>
        </p:nvSpPr>
        <p:spPr>
          <a:xfrm>
            <a:off x="3032912" y="5106154"/>
            <a:ext cx="6455120" cy="923330"/>
          </a:xfrm>
          <a:prstGeom prst="rect">
            <a:avLst/>
          </a:prstGeom>
        </p:spPr>
        <p:txBody>
          <a:bodyPr wrap="square">
            <a:spAutoFit/>
          </a:bodyPr>
          <a:lstStyle/>
          <a:p>
            <a:r>
              <a:rPr lang="en-US" b="1" dirty="0"/>
              <a:t>Period from stand still of the helper, to the moment of “out of the sleeve”. This can be done by the dog without a command or with a command of the DH</a:t>
            </a:r>
            <a:endParaRPr lang="de-AT" b="1" dirty="0"/>
          </a:p>
        </p:txBody>
      </p:sp>
    </p:spTree>
    <p:extLst>
      <p:ext uri="{BB962C8B-B14F-4D97-AF65-F5344CB8AC3E}">
        <p14:creationId xmlns:p14="http://schemas.microsoft.com/office/powerpoint/2010/main" val="73520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E4254D-EA19-4D8C-BF56-DE03369ED8A8}"/>
              </a:ext>
            </a:extLst>
          </p:cNvPr>
          <p:cNvSpPr>
            <a:spLocks noGrp="1"/>
          </p:cNvSpPr>
          <p:nvPr>
            <p:ph type="title"/>
          </p:nvPr>
        </p:nvSpPr>
        <p:spPr>
          <a:xfrm>
            <a:off x="838200" y="63374"/>
            <a:ext cx="10515600" cy="1005292"/>
          </a:xfrm>
        </p:spPr>
        <p:txBody>
          <a:bodyPr>
            <a:normAutofit/>
          </a:bodyPr>
          <a:lstStyle/>
          <a:p>
            <a:pPr algn="ctr"/>
            <a:r>
              <a:rPr lang="de-AT" sz="4000" b="1" dirty="0"/>
              <a:t>„Out“ Phase</a:t>
            </a:r>
          </a:p>
        </p:txBody>
      </p:sp>
      <p:pic>
        <p:nvPicPr>
          <p:cNvPr id="4" name="Picture 4" descr="PA180275">
            <a:extLst>
              <a:ext uri="{FF2B5EF4-FFF2-40B4-BE49-F238E27FC236}">
                <a16:creationId xmlns:a16="http://schemas.microsoft.com/office/drawing/2014/main" id="{6BD2BEFC-C2AB-4CCE-AD08-E2F01D00CCF7}"/>
              </a:ext>
            </a:extLst>
          </p:cNvPr>
          <p:cNvPicPr>
            <a:picLocks noGrp="1" noChangeAspect="1" noChangeArrowheads="1"/>
          </p:cNvPicPr>
          <p:nvPr>
            <p:ph idx="1"/>
          </p:nvPr>
        </p:nvPicPr>
        <p:blipFill>
          <a:blip r:embed="rId2" cstate="print"/>
          <a:srcRect l="17561" t="9636" r="16473" b="16785"/>
          <a:stretch>
            <a:fillRect/>
          </a:stretch>
        </p:blipFill>
        <p:spPr bwMode="auto">
          <a:xfrm>
            <a:off x="3258334" y="1222219"/>
            <a:ext cx="5204211" cy="4019738"/>
          </a:xfrm>
          <a:prstGeom prst="rect">
            <a:avLst/>
          </a:prstGeom>
          <a:noFill/>
        </p:spPr>
      </p:pic>
      <p:sp>
        <p:nvSpPr>
          <p:cNvPr id="6" name="Rechteck 5">
            <a:extLst>
              <a:ext uri="{FF2B5EF4-FFF2-40B4-BE49-F238E27FC236}">
                <a16:creationId xmlns:a16="http://schemas.microsoft.com/office/drawing/2014/main" id="{BCF74554-24FF-456E-BF78-E0E4028C317E}"/>
              </a:ext>
            </a:extLst>
          </p:cNvPr>
          <p:cNvSpPr/>
          <p:nvPr/>
        </p:nvSpPr>
        <p:spPr>
          <a:xfrm>
            <a:off x="3364636" y="5692259"/>
            <a:ext cx="5027925" cy="369332"/>
          </a:xfrm>
          <a:prstGeom prst="rect">
            <a:avLst/>
          </a:prstGeom>
        </p:spPr>
        <p:txBody>
          <a:bodyPr wrap="square">
            <a:spAutoFit/>
          </a:bodyPr>
          <a:lstStyle/>
          <a:p>
            <a:r>
              <a:rPr lang="en-US" b="1" dirty="0"/>
              <a:t>Period from the ”out” command to the real  out.</a:t>
            </a:r>
            <a:endParaRPr lang="de-AT" b="1" dirty="0"/>
          </a:p>
        </p:txBody>
      </p:sp>
    </p:spTree>
    <p:extLst>
      <p:ext uri="{BB962C8B-B14F-4D97-AF65-F5344CB8AC3E}">
        <p14:creationId xmlns:p14="http://schemas.microsoft.com/office/powerpoint/2010/main" val="90745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0DD3591-DCDD-4239-AB65-D867944F5D56}"/>
              </a:ext>
            </a:extLst>
          </p:cNvPr>
          <p:cNvSpPr>
            <a:spLocks noGrp="1"/>
          </p:cNvSpPr>
          <p:nvPr>
            <p:ph type="title"/>
          </p:nvPr>
        </p:nvSpPr>
        <p:spPr>
          <a:xfrm>
            <a:off x="838200" y="135802"/>
            <a:ext cx="10515600" cy="769546"/>
          </a:xfrm>
        </p:spPr>
        <p:txBody>
          <a:bodyPr>
            <a:normAutofit/>
          </a:bodyPr>
          <a:lstStyle/>
          <a:p>
            <a:pPr algn="ctr"/>
            <a:r>
              <a:rPr lang="de-AT" sz="4000" b="1" dirty="0"/>
              <a:t>5. </a:t>
            </a:r>
            <a:r>
              <a:rPr lang="de-AT" sz="4000" b="1" dirty="0" err="1"/>
              <a:t>Guarding</a:t>
            </a:r>
            <a:r>
              <a:rPr lang="de-AT" sz="4000" b="1" dirty="0"/>
              <a:t> </a:t>
            </a:r>
            <a:r>
              <a:rPr lang="de-AT" sz="4000" b="1" dirty="0" err="1"/>
              <a:t>phase</a:t>
            </a:r>
            <a:endParaRPr lang="de-AT" sz="4000" b="1" dirty="0"/>
          </a:p>
        </p:txBody>
      </p:sp>
      <p:pic>
        <p:nvPicPr>
          <p:cNvPr id="4" name="Picture 4" descr="Damböck 15">
            <a:extLst>
              <a:ext uri="{FF2B5EF4-FFF2-40B4-BE49-F238E27FC236}">
                <a16:creationId xmlns:a16="http://schemas.microsoft.com/office/drawing/2014/main" id="{57D24117-9D4D-4D0F-9DB4-CE7C8BBFA845}"/>
              </a:ext>
            </a:extLst>
          </p:cNvPr>
          <p:cNvPicPr>
            <a:picLocks noGrp="1" noChangeAspect="1" noChangeArrowheads="1"/>
          </p:cNvPicPr>
          <p:nvPr>
            <p:ph idx="1"/>
          </p:nvPr>
        </p:nvPicPr>
        <p:blipFill>
          <a:blip r:embed="rId2" cstate="print"/>
          <a:srcRect l="13443" t="19374" r="31548" b="16681"/>
          <a:stretch>
            <a:fillRect/>
          </a:stretch>
        </p:blipFill>
        <p:spPr bwMode="auto">
          <a:xfrm>
            <a:off x="2842788" y="988883"/>
            <a:ext cx="5810725" cy="4361715"/>
          </a:xfrm>
          <a:prstGeom prst="rect">
            <a:avLst/>
          </a:prstGeom>
          <a:noFill/>
        </p:spPr>
      </p:pic>
      <p:sp>
        <p:nvSpPr>
          <p:cNvPr id="6" name="Rechteck 5">
            <a:extLst>
              <a:ext uri="{FF2B5EF4-FFF2-40B4-BE49-F238E27FC236}">
                <a16:creationId xmlns:a16="http://schemas.microsoft.com/office/drawing/2014/main" id="{766E17BE-1308-43D8-BBD6-88CE194EB9C7}"/>
              </a:ext>
            </a:extLst>
          </p:cNvPr>
          <p:cNvSpPr/>
          <p:nvPr/>
        </p:nvSpPr>
        <p:spPr>
          <a:xfrm>
            <a:off x="2312987" y="5499785"/>
            <a:ext cx="6697847" cy="369332"/>
          </a:xfrm>
          <a:prstGeom prst="rect">
            <a:avLst/>
          </a:prstGeom>
        </p:spPr>
        <p:txBody>
          <a:bodyPr wrap="square">
            <a:spAutoFit/>
          </a:bodyPr>
          <a:lstStyle/>
          <a:p>
            <a:r>
              <a:rPr lang="en-US" b="1" dirty="0"/>
              <a:t>  Period of time after the “out” until the handler has switched it off</a:t>
            </a:r>
            <a:endParaRPr lang="de-AT" b="1" dirty="0"/>
          </a:p>
        </p:txBody>
      </p:sp>
    </p:spTree>
    <p:extLst>
      <p:ext uri="{BB962C8B-B14F-4D97-AF65-F5344CB8AC3E}">
        <p14:creationId xmlns:p14="http://schemas.microsoft.com/office/powerpoint/2010/main" val="827691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BAD402-36C0-409F-BFB6-7F788A3E9856}"/>
              </a:ext>
            </a:extLst>
          </p:cNvPr>
          <p:cNvSpPr>
            <a:spLocks noGrp="1"/>
          </p:cNvSpPr>
          <p:nvPr>
            <p:ph type="title"/>
          </p:nvPr>
        </p:nvSpPr>
        <p:spPr>
          <a:xfrm>
            <a:off x="838200" y="365125"/>
            <a:ext cx="10515600" cy="811825"/>
          </a:xfrm>
        </p:spPr>
        <p:txBody>
          <a:bodyPr>
            <a:normAutofit/>
          </a:bodyPr>
          <a:lstStyle/>
          <a:p>
            <a:pPr algn="ctr"/>
            <a:r>
              <a:rPr lang="de-AT" sz="4000" b="1" dirty="0"/>
              <a:t>Assessment of Grip - behavior</a:t>
            </a:r>
          </a:p>
        </p:txBody>
      </p:sp>
      <p:pic>
        <p:nvPicPr>
          <p:cNvPr id="4" name="Picture 9" descr="../Images/bild1m.jpg">
            <a:extLst>
              <a:ext uri="{FF2B5EF4-FFF2-40B4-BE49-F238E27FC236}">
                <a16:creationId xmlns:a16="http://schemas.microsoft.com/office/drawing/2014/main" id="{890AE80E-66FC-4B46-88DB-A09A9BA02E67}"/>
              </a:ext>
            </a:extLst>
          </p:cNvPr>
          <p:cNvPicPr>
            <a:picLocks noGrp="1" noChangeAspect="1" noChangeArrowheads="1"/>
          </p:cNvPicPr>
          <p:nvPr>
            <p:ph idx="1"/>
          </p:nvPr>
        </p:nvPicPr>
        <p:blipFill>
          <a:blip r:embed="rId2" cstate="print"/>
          <a:srcRect l="36176" t="23575" r="31856" b="34221"/>
          <a:stretch>
            <a:fillRect/>
          </a:stretch>
        </p:blipFill>
        <p:spPr bwMode="auto">
          <a:xfrm>
            <a:off x="5613149" y="2190939"/>
            <a:ext cx="4410153" cy="3974471"/>
          </a:xfrm>
          <a:prstGeom prst="rect">
            <a:avLst/>
          </a:prstGeom>
          <a:noFill/>
        </p:spPr>
      </p:pic>
      <p:sp>
        <p:nvSpPr>
          <p:cNvPr id="5" name="Rechteck 4">
            <a:extLst>
              <a:ext uri="{FF2B5EF4-FFF2-40B4-BE49-F238E27FC236}">
                <a16:creationId xmlns:a16="http://schemas.microsoft.com/office/drawing/2014/main" id="{090063A1-7483-490C-909F-822E6AC4FC94}"/>
              </a:ext>
            </a:extLst>
          </p:cNvPr>
          <p:cNvSpPr/>
          <p:nvPr/>
        </p:nvSpPr>
        <p:spPr>
          <a:xfrm>
            <a:off x="838201" y="2290439"/>
            <a:ext cx="8305800" cy="1200329"/>
          </a:xfrm>
          <a:prstGeom prst="rect">
            <a:avLst/>
          </a:prstGeom>
        </p:spPr>
        <p:txBody>
          <a:bodyPr wrap="square">
            <a:spAutoFit/>
          </a:bodyPr>
          <a:lstStyle/>
          <a:p>
            <a:r>
              <a:rPr lang="en-US" sz="2400" b="1" dirty="0"/>
              <a:t>Effectiveness of the grip</a:t>
            </a:r>
          </a:p>
          <a:p>
            <a:r>
              <a:rPr lang="en-US" sz="2400" b="1" dirty="0"/>
              <a:t>Calm Grip  (active behavior)</a:t>
            </a:r>
          </a:p>
          <a:p>
            <a:r>
              <a:rPr lang="en-US" sz="2400" b="1" dirty="0"/>
              <a:t>Fullness of the grip</a:t>
            </a:r>
            <a:endParaRPr lang="de-AT" sz="2400" b="1" dirty="0"/>
          </a:p>
        </p:txBody>
      </p:sp>
    </p:spTree>
    <p:extLst>
      <p:ext uri="{BB962C8B-B14F-4D97-AF65-F5344CB8AC3E}">
        <p14:creationId xmlns:p14="http://schemas.microsoft.com/office/powerpoint/2010/main" val="2670705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28800" y="188640"/>
            <a:ext cx="8686800" cy="864096"/>
          </a:xfrm>
        </p:spPr>
        <p:txBody>
          <a:bodyPr>
            <a:normAutofit/>
          </a:bodyPr>
          <a:lstStyle/>
          <a:p>
            <a:pPr algn="ctr"/>
            <a:r>
              <a:rPr lang="de-DE" sz="3600" b="1" dirty="0"/>
              <a:t>Revieren/Search </a:t>
            </a:r>
            <a:r>
              <a:rPr lang="de-DE" sz="3600" b="1" dirty="0" err="1"/>
              <a:t>for</a:t>
            </a:r>
            <a:r>
              <a:rPr lang="de-DE" sz="3600" b="1" dirty="0"/>
              <a:t> </a:t>
            </a:r>
            <a:r>
              <a:rPr lang="de-DE" sz="3600" b="1" dirty="0" err="1"/>
              <a:t>the</a:t>
            </a:r>
            <a:r>
              <a:rPr lang="de-DE" sz="3600" b="1" dirty="0"/>
              <a:t> </a:t>
            </a:r>
            <a:r>
              <a:rPr lang="de-DE" sz="3600" b="1" dirty="0" err="1"/>
              <a:t>helper</a:t>
            </a:r>
            <a:endParaRPr lang="de-AT" sz="3600" b="1" dirty="0"/>
          </a:p>
        </p:txBody>
      </p:sp>
      <p:sp>
        <p:nvSpPr>
          <p:cNvPr id="3" name="Inhaltsplatzhalter 2"/>
          <p:cNvSpPr>
            <a:spLocks noGrp="1"/>
          </p:cNvSpPr>
          <p:nvPr>
            <p:ph idx="1"/>
          </p:nvPr>
        </p:nvSpPr>
        <p:spPr/>
        <p:txBody>
          <a:bodyPr>
            <a:normAutofit fontScale="92500" lnSpcReduction="20000"/>
          </a:bodyPr>
          <a:lstStyle/>
          <a:p>
            <a:endParaRPr lang="de-DE" sz="2500" dirty="0"/>
          </a:p>
          <a:p>
            <a:pPr>
              <a:lnSpc>
                <a:spcPct val="110000"/>
              </a:lnSpc>
              <a:spcBef>
                <a:spcPts val="0"/>
              </a:spcBef>
            </a:pPr>
            <a:r>
              <a:rPr lang="de-DE" sz="2200" b="1" dirty="0"/>
              <a:t>schnell und zielstrebig</a:t>
            </a:r>
          </a:p>
          <a:p>
            <a:pPr>
              <a:lnSpc>
                <a:spcPct val="110000"/>
              </a:lnSpc>
              <a:spcBef>
                <a:spcPts val="0"/>
              </a:spcBef>
            </a:pPr>
            <a:r>
              <a:rPr lang="de-DE" sz="2200" b="1" dirty="0"/>
              <a:t>direktes, enges und aufmerksames Umlaufen</a:t>
            </a:r>
          </a:p>
          <a:p>
            <a:pPr>
              <a:lnSpc>
                <a:spcPct val="110000"/>
              </a:lnSpc>
              <a:spcBef>
                <a:spcPts val="0"/>
              </a:spcBef>
            </a:pPr>
            <a:r>
              <a:rPr lang="de-DE" sz="2200" b="1" dirty="0"/>
              <a:t>HF-orientiert</a:t>
            </a:r>
          </a:p>
          <a:p>
            <a:pPr>
              <a:lnSpc>
                <a:spcPct val="110000"/>
              </a:lnSpc>
              <a:spcBef>
                <a:spcPts val="0"/>
              </a:spcBef>
            </a:pPr>
            <a:r>
              <a:rPr lang="de-DE" sz="2200" b="1" dirty="0"/>
              <a:t>vor HF kreuzen</a:t>
            </a:r>
          </a:p>
          <a:p>
            <a:pPr>
              <a:lnSpc>
                <a:spcPct val="110000"/>
              </a:lnSpc>
              <a:spcBef>
                <a:spcPts val="0"/>
              </a:spcBef>
            </a:pPr>
            <a:r>
              <a:rPr lang="de-DE" sz="2200" b="1" dirty="0"/>
              <a:t>HF Mittellinie einhalten</a:t>
            </a:r>
          </a:p>
          <a:p>
            <a:pPr>
              <a:lnSpc>
                <a:spcPct val="110000"/>
              </a:lnSpc>
              <a:spcBef>
                <a:spcPts val="0"/>
              </a:spcBef>
            </a:pPr>
            <a:endParaRPr lang="de-AT" sz="2200" b="1" dirty="0"/>
          </a:p>
          <a:p>
            <a:pPr>
              <a:lnSpc>
                <a:spcPct val="110000"/>
              </a:lnSpc>
            </a:pPr>
            <a:r>
              <a:rPr lang="en-US" sz="2200" b="1" dirty="0"/>
              <a:t>fast and determined</a:t>
            </a:r>
          </a:p>
          <a:p>
            <a:pPr>
              <a:lnSpc>
                <a:spcPct val="110000"/>
              </a:lnSpc>
            </a:pPr>
            <a:r>
              <a:rPr lang="en-US" sz="2200" b="1" dirty="0"/>
              <a:t>direct, tight and attentive circulation</a:t>
            </a:r>
          </a:p>
          <a:p>
            <a:pPr>
              <a:lnSpc>
                <a:spcPct val="110000"/>
              </a:lnSpc>
            </a:pPr>
            <a:r>
              <a:rPr lang="en-US" sz="2200" b="1" dirty="0"/>
              <a:t>HF-oriented</a:t>
            </a:r>
          </a:p>
          <a:p>
            <a:pPr>
              <a:lnSpc>
                <a:spcPct val="110000"/>
              </a:lnSpc>
            </a:pPr>
            <a:r>
              <a:rPr lang="en-US" sz="2200" b="1" dirty="0"/>
              <a:t>cross in front of HF</a:t>
            </a:r>
          </a:p>
          <a:p>
            <a:pPr>
              <a:lnSpc>
                <a:spcPct val="110000"/>
              </a:lnSpc>
            </a:pPr>
            <a:r>
              <a:rPr lang="en-US" sz="2200" b="1" dirty="0"/>
              <a:t>Comply with the HF center line</a:t>
            </a:r>
            <a:endParaRPr lang="de-AT" sz="2200" b="1" dirty="0"/>
          </a:p>
          <a:p>
            <a:pPr>
              <a:lnSpc>
                <a:spcPct val="150000"/>
              </a:lnSpc>
              <a:spcBef>
                <a:spcPts val="0"/>
              </a:spcBef>
            </a:pPr>
            <a:endParaRPr lang="de-AT" sz="2500" dirty="0"/>
          </a:p>
        </p:txBody>
      </p:sp>
      <p:pic>
        <p:nvPicPr>
          <p:cNvPr id="4" name="Picture 4" descr="Damböck 14"/>
          <p:cNvPicPr>
            <a:picLocks noChangeAspect="1" noChangeArrowheads="1"/>
          </p:cNvPicPr>
          <p:nvPr/>
        </p:nvPicPr>
        <p:blipFill>
          <a:blip r:embed="rId2" cstate="print"/>
          <a:srcRect l="31470" t="4352" b="18959"/>
          <a:stretch>
            <a:fillRect/>
          </a:stretch>
        </p:blipFill>
        <p:spPr bwMode="auto">
          <a:xfrm>
            <a:off x="6312024" y="3356992"/>
            <a:ext cx="3624752" cy="3044174"/>
          </a:xfrm>
          <a:prstGeom prst="rect">
            <a:avLst/>
          </a:prstGeom>
          <a:noFill/>
        </p:spPr>
      </p:pic>
      <p:sp>
        <p:nvSpPr>
          <p:cNvPr id="5" name="Foliennummernplatzhalter 4"/>
          <p:cNvSpPr>
            <a:spLocks noGrp="1"/>
          </p:cNvSpPr>
          <p:nvPr>
            <p:ph type="sldNum" sz="quarter" idx="12"/>
          </p:nvPr>
        </p:nvSpPr>
        <p:spPr/>
        <p:txBody>
          <a:bodyPr/>
          <a:lstStyle/>
          <a:p>
            <a:fld id="{7311C969-A5D0-410D-B80D-9000366EC0F8}" type="slidenum">
              <a:rPr lang="de-AT" smtClean="0"/>
              <a:pPr/>
              <a:t>2</a:t>
            </a:fld>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p:cTn id="49"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7" end="7"/>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8" end="8"/>
                                            </p:txEl>
                                          </p:spTgt>
                                        </p:tgtEl>
                                        <p:attrNameLst>
                                          <p:attrName>style.visibility</p:attrName>
                                        </p:attrNameLst>
                                      </p:cBhvr>
                                      <p:to>
                                        <p:strVal val="visible"/>
                                      </p:to>
                                    </p:set>
                                    <p:anim calcmode="lin" valueType="num">
                                      <p:cBhvr>
                                        <p:cTn id="56"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8" end="8"/>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9" end="9"/>
                                            </p:txEl>
                                          </p:spTgt>
                                        </p:tgtEl>
                                        <p:attrNameLst>
                                          <p:attrName>style.visibility</p:attrName>
                                        </p:attrNameLst>
                                      </p:cBhvr>
                                      <p:to>
                                        <p:strVal val="visible"/>
                                      </p:to>
                                    </p:set>
                                    <p:anim calcmode="lin" valueType="num">
                                      <p:cBhvr>
                                        <p:cTn id="63"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9" end="9"/>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10" end="10"/>
                                            </p:txEl>
                                          </p:spTgt>
                                        </p:tgtEl>
                                        <p:attrNameLst>
                                          <p:attrName>style.visibility</p:attrName>
                                        </p:attrNameLst>
                                      </p:cBhvr>
                                      <p:to>
                                        <p:strVal val="visible"/>
                                      </p:to>
                                    </p:set>
                                    <p:anim calcmode="lin" valueType="num">
                                      <p:cBhvr>
                                        <p:cTn id="70"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10" end="10"/>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1" end="11"/>
                                            </p:txEl>
                                          </p:spTgt>
                                        </p:tgtEl>
                                        <p:attrNameLst>
                                          <p:attrName>style.visibility</p:attrName>
                                        </p:attrNameLst>
                                      </p:cBhvr>
                                      <p:to>
                                        <p:strVal val="visible"/>
                                      </p:to>
                                    </p:set>
                                    <p:anim calcmode="lin" valueType="num">
                                      <p:cBhvr>
                                        <p:cTn id="77"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CF302A-751C-477B-84A5-E97D39483D3A}"/>
              </a:ext>
            </a:extLst>
          </p:cNvPr>
          <p:cNvSpPr>
            <a:spLocks noGrp="1"/>
          </p:cNvSpPr>
          <p:nvPr>
            <p:ph type="title"/>
          </p:nvPr>
        </p:nvSpPr>
        <p:spPr>
          <a:xfrm>
            <a:off x="838200" y="144855"/>
            <a:ext cx="10515600" cy="1023043"/>
          </a:xfrm>
        </p:spPr>
        <p:txBody>
          <a:bodyPr>
            <a:normAutofit/>
          </a:bodyPr>
          <a:lstStyle/>
          <a:p>
            <a:pPr algn="ctr"/>
            <a:r>
              <a:rPr lang="de-AT" sz="4000" b="1" dirty="0"/>
              <a:t>Prevent </a:t>
            </a:r>
            <a:r>
              <a:rPr lang="de-AT" sz="4000" b="1" dirty="0" err="1"/>
              <a:t>the</a:t>
            </a:r>
            <a:r>
              <a:rPr lang="de-AT" sz="4000" b="1" dirty="0"/>
              <a:t> </a:t>
            </a:r>
            <a:r>
              <a:rPr lang="de-AT" sz="4000" b="1" dirty="0" err="1"/>
              <a:t>escape</a:t>
            </a:r>
            <a:endParaRPr lang="de-AT" sz="4000" b="1" dirty="0"/>
          </a:p>
        </p:txBody>
      </p:sp>
      <p:sp>
        <p:nvSpPr>
          <p:cNvPr id="3" name="Inhaltsplatzhalter 2">
            <a:extLst>
              <a:ext uri="{FF2B5EF4-FFF2-40B4-BE49-F238E27FC236}">
                <a16:creationId xmlns:a16="http://schemas.microsoft.com/office/drawing/2014/main" id="{2FB25829-0F63-4336-B00A-ACD7E8B682EE}"/>
              </a:ext>
            </a:extLst>
          </p:cNvPr>
          <p:cNvSpPr>
            <a:spLocks noGrp="1"/>
          </p:cNvSpPr>
          <p:nvPr>
            <p:ph idx="1"/>
          </p:nvPr>
        </p:nvSpPr>
        <p:spPr/>
        <p:txBody>
          <a:bodyPr>
            <a:normAutofit/>
          </a:bodyPr>
          <a:lstStyle/>
          <a:p>
            <a:r>
              <a:rPr lang="en-US" sz="2500" b="1" dirty="0"/>
              <a:t>Obedience</a:t>
            </a:r>
          </a:p>
          <a:p>
            <a:r>
              <a:rPr lang="en-US" sz="2500" b="1" dirty="0"/>
              <a:t>Quiet and concentrated down position</a:t>
            </a:r>
          </a:p>
          <a:p>
            <a:r>
              <a:rPr lang="en-US" sz="2500" b="1" dirty="0"/>
              <a:t>Energetic follow-up (opening phase)</a:t>
            </a:r>
          </a:p>
          <a:p>
            <a:r>
              <a:rPr lang="en-US" sz="2500" b="1" dirty="0"/>
              <a:t>Active prevention (physical effort)</a:t>
            </a:r>
          </a:p>
          <a:p>
            <a:r>
              <a:rPr lang="en-US" sz="2500" b="1" dirty="0"/>
              <a:t>Transition</a:t>
            </a:r>
          </a:p>
          <a:p>
            <a:r>
              <a:rPr lang="en-US" sz="2500" b="1" dirty="0"/>
              <a:t>Out phase</a:t>
            </a:r>
          </a:p>
          <a:p>
            <a:r>
              <a:rPr lang="en-US" sz="2500" b="1" dirty="0"/>
              <a:t>Guarding phase</a:t>
            </a:r>
            <a:endParaRPr lang="de-AT" sz="2500" b="1" dirty="0"/>
          </a:p>
        </p:txBody>
      </p:sp>
      <p:pic>
        <p:nvPicPr>
          <p:cNvPr id="4" name="Picture 5" descr="P8160167">
            <a:extLst>
              <a:ext uri="{FF2B5EF4-FFF2-40B4-BE49-F238E27FC236}">
                <a16:creationId xmlns:a16="http://schemas.microsoft.com/office/drawing/2014/main" id="{19A27562-D269-4D7B-BC38-989BACA8E513}"/>
              </a:ext>
            </a:extLst>
          </p:cNvPr>
          <p:cNvPicPr>
            <a:picLocks noChangeAspect="1" noChangeArrowheads="1"/>
          </p:cNvPicPr>
          <p:nvPr/>
        </p:nvPicPr>
        <p:blipFill>
          <a:blip r:embed="rId2" cstate="print"/>
          <a:srcRect l="26341" t="32324" r="32558" b="20514"/>
          <a:stretch>
            <a:fillRect/>
          </a:stretch>
        </p:blipFill>
        <p:spPr>
          <a:xfrm>
            <a:off x="7425685" y="2770361"/>
            <a:ext cx="3047215" cy="2960484"/>
          </a:xfrm>
          <a:prstGeom prst="rect">
            <a:avLst/>
          </a:prstGeom>
          <a:noFill/>
          <a:ln/>
        </p:spPr>
      </p:pic>
    </p:spTree>
    <p:extLst>
      <p:ext uri="{BB962C8B-B14F-4D97-AF65-F5344CB8AC3E}">
        <p14:creationId xmlns:p14="http://schemas.microsoft.com/office/powerpoint/2010/main" val="2149051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0"/>
            <a:ext cx="8229600" cy="832919"/>
          </a:xfrm>
        </p:spPr>
        <p:txBody>
          <a:bodyPr>
            <a:normAutofit/>
          </a:bodyPr>
          <a:lstStyle/>
          <a:p>
            <a:r>
              <a:rPr lang="en-GB" b="1" dirty="0"/>
              <a:t>Preventing the escape of the helper </a:t>
            </a:r>
            <a:endParaRPr lang="nl-NL" dirty="0"/>
          </a:p>
        </p:txBody>
      </p:sp>
      <p:sp>
        <p:nvSpPr>
          <p:cNvPr id="3" name="Tijdelijke aanduiding voor inhoud 2"/>
          <p:cNvSpPr>
            <a:spLocks noGrp="1"/>
          </p:cNvSpPr>
          <p:nvPr>
            <p:ph idx="1"/>
          </p:nvPr>
        </p:nvSpPr>
        <p:spPr>
          <a:xfrm>
            <a:off x="1981200" y="1052736"/>
            <a:ext cx="8229600" cy="5544616"/>
          </a:xfrm>
        </p:spPr>
        <p:txBody>
          <a:bodyPr>
            <a:normAutofit/>
          </a:bodyPr>
          <a:lstStyle/>
          <a:p>
            <a:endParaRPr lang="nl-NL" dirty="0"/>
          </a:p>
          <a:p>
            <a:r>
              <a:rPr lang="nl-NL" b="1" dirty="0"/>
              <a:t>The dog goes, before the sign of the judge and without a command of the dog handler in the excercise, but is </a:t>
            </a:r>
            <a:r>
              <a:rPr lang="nl-NL" b="1" dirty="0" err="1"/>
              <a:t>note</a:t>
            </a:r>
            <a:r>
              <a:rPr lang="nl-NL" b="1" dirty="0"/>
              <a:t> </a:t>
            </a:r>
            <a:r>
              <a:rPr lang="nl-NL" b="1" dirty="0" err="1"/>
              <a:t>biting</a:t>
            </a:r>
            <a:r>
              <a:rPr lang="nl-NL" b="1" dirty="0"/>
              <a:t>:  </a:t>
            </a:r>
          </a:p>
          <a:p>
            <a:pPr marL="0" indent="0">
              <a:buNone/>
            </a:pPr>
            <a:r>
              <a:rPr lang="nl-NL" b="1" dirty="0">
                <a:solidFill>
                  <a:srgbClr val="FF0000"/>
                </a:solidFill>
              </a:rPr>
              <a:t>   </a:t>
            </a:r>
            <a:r>
              <a:rPr lang="nl-NL" b="1" dirty="0"/>
              <a:t>IGP 1</a:t>
            </a:r>
            <a:r>
              <a:rPr lang="nl-NL" b="1" dirty="0">
                <a:solidFill>
                  <a:srgbClr val="FF0000"/>
                </a:solidFill>
              </a:rPr>
              <a:t> – 19, </a:t>
            </a:r>
            <a:r>
              <a:rPr lang="nl-NL" b="1" dirty="0"/>
              <a:t>IGP</a:t>
            </a:r>
            <a:r>
              <a:rPr lang="nl-NL" b="1" dirty="0">
                <a:solidFill>
                  <a:srgbClr val="FF0000"/>
                </a:solidFill>
              </a:rPr>
              <a:t> </a:t>
            </a:r>
            <a:r>
              <a:rPr lang="nl-NL" b="1" dirty="0"/>
              <a:t>2</a:t>
            </a:r>
            <a:r>
              <a:rPr lang="nl-NL" b="1" dirty="0">
                <a:solidFill>
                  <a:srgbClr val="FF0000"/>
                </a:solidFill>
              </a:rPr>
              <a:t> – 14, </a:t>
            </a:r>
            <a:r>
              <a:rPr lang="nl-NL" b="1" dirty="0"/>
              <a:t>IGP 3</a:t>
            </a:r>
            <a:r>
              <a:rPr lang="nl-NL" b="1" dirty="0">
                <a:solidFill>
                  <a:srgbClr val="FF0000"/>
                </a:solidFill>
              </a:rPr>
              <a:t> – 9</a:t>
            </a:r>
          </a:p>
          <a:p>
            <a:r>
              <a:rPr lang="nl-NL" b="1" dirty="0"/>
              <a:t>The dog goes, before the sign of the judge and without a command of the dog handler in the excercise </a:t>
            </a:r>
            <a:r>
              <a:rPr lang="nl-NL" b="1" dirty="0" err="1"/>
              <a:t>and</a:t>
            </a:r>
            <a:r>
              <a:rPr lang="nl-NL" b="1" dirty="0"/>
              <a:t> </a:t>
            </a:r>
            <a:r>
              <a:rPr lang="nl-NL" b="1" dirty="0" err="1"/>
              <a:t>bites</a:t>
            </a:r>
            <a:r>
              <a:rPr lang="nl-NL" b="1" dirty="0"/>
              <a:t>: </a:t>
            </a:r>
            <a:r>
              <a:rPr lang="nl-NL" b="1" dirty="0">
                <a:solidFill>
                  <a:srgbClr val="FF0000"/>
                </a:solidFill>
              </a:rPr>
              <a:t>Disqualification an no points in A/B/C.</a:t>
            </a:r>
            <a:r>
              <a:rPr lang="en-GB" b="1" dirty="0">
                <a:solidFill>
                  <a:srgbClr val="FF0000"/>
                </a:solidFill>
              </a:rPr>
              <a:t> </a:t>
            </a:r>
          </a:p>
          <a:p>
            <a:r>
              <a:rPr lang="en-GB" b="1" dirty="0"/>
              <a:t>The dog does not prevent the escape through gripping or holding within 20 paces: </a:t>
            </a:r>
            <a:r>
              <a:rPr lang="en-GB" b="1" dirty="0">
                <a:solidFill>
                  <a:srgbClr val="FF0000"/>
                </a:solidFill>
              </a:rPr>
              <a:t>phase C is terminated. </a:t>
            </a:r>
            <a:endParaRPr lang="nl-NL" b="1" dirty="0">
              <a:solidFill>
                <a:srgbClr val="FF0000"/>
              </a:solidFill>
            </a:endParaRPr>
          </a:p>
        </p:txBody>
      </p:sp>
    </p:spTree>
    <p:extLst>
      <p:ext uri="{BB962C8B-B14F-4D97-AF65-F5344CB8AC3E}">
        <p14:creationId xmlns:p14="http://schemas.microsoft.com/office/powerpoint/2010/main" val="28998245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72429"/>
            <a:ext cx="10515600" cy="805757"/>
          </a:xfrm>
        </p:spPr>
        <p:txBody>
          <a:bodyPr>
            <a:normAutofit/>
          </a:bodyPr>
          <a:lstStyle/>
          <a:p>
            <a:pPr algn="ctr"/>
            <a:r>
              <a:rPr lang="en-GB" sz="4000" b="1" dirty="0"/>
              <a:t>Preventing the escape by the helper </a:t>
            </a:r>
            <a:endParaRPr lang="de-AT" sz="4000" b="1" dirty="0"/>
          </a:p>
        </p:txBody>
      </p:sp>
      <p:sp>
        <p:nvSpPr>
          <p:cNvPr id="3" name="Inhaltsplatzhalter 2"/>
          <p:cNvSpPr>
            <a:spLocks noGrp="1"/>
          </p:cNvSpPr>
          <p:nvPr>
            <p:ph idx="1"/>
          </p:nvPr>
        </p:nvSpPr>
        <p:spPr/>
        <p:txBody>
          <a:bodyPr>
            <a:normAutofit/>
          </a:bodyPr>
          <a:lstStyle/>
          <a:p>
            <a:endParaRPr lang="de-AT" dirty="0"/>
          </a:p>
          <a:p>
            <a:pPr marL="0" indent="0">
              <a:buNone/>
            </a:pPr>
            <a:r>
              <a:rPr lang="de-AT" dirty="0"/>
              <a:t> </a:t>
            </a:r>
          </a:p>
          <a:p>
            <a:r>
              <a:rPr lang="de-AT" sz="4400" b="1" dirty="0" err="1"/>
              <a:t>If</a:t>
            </a:r>
            <a:r>
              <a:rPr lang="de-AT" sz="4400" b="1" dirty="0"/>
              <a:t> </a:t>
            </a:r>
            <a:r>
              <a:rPr lang="de-AT" sz="4400" b="1" dirty="0" err="1"/>
              <a:t>the</a:t>
            </a:r>
            <a:r>
              <a:rPr lang="de-AT" sz="4400" b="1" dirty="0"/>
              <a:t> </a:t>
            </a:r>
            <a:r>
              <a:rPr lang="de-AT" sz="4400" b="1" dirty="0" err="1"/>
              <a:t>dog</a:t>
            </a:r>
            <a:r>
              <a:rPr lang="de-AT" sz="4400" b="1" dirty="0"/>
              <a:t> </a:t>
            </a:r>
            <a:r>
              <a:rPr lang="de-AT" sz="4400" b="1" dirty="0" err="1"/>
              <a:t>is</a:t>
            </a:r>
            <a:r>
              <a:rPr lang="de-AT" sz="4400" b="1" dirty="0"/>
              <a:t> </a:t>
            </a:r>
            <a:r>
              <a:rPr lang="de-AT" sz="4400" b="1" dirty="0" err="1"/>
              <a:t>crawling</a:t>
            </a:r>
            <a:r>
              <a:rPr lang="de-AT" sz="4400" b="1" dirty="0"/>
              <a:t> </a:t>
            </a:r>
            <a:r>
              <a:rPr lang="de-AT" sz="4400" b="1" dirty="0" err="1"/>
              <a:t>forwards</a:t>
            </a:r>
            <a:r>
              <a:rPr lang="de-AT" sz="4400" b="1" dirty="0"/>
              <a:t> (</a:t>
            </a:r>
            <a:r>
              <a:rPr lang="de-AT" sz="4400" b="1" dirty="0" err="1"/>
              <a:t>over</a:t>
            </a:r>
            <a:r>
              <a:rPr lang="de-AT" sz="4400" b="1" dirty="0"/>
              <a:t> </a:t>
            </a:r>
            <a:r>
              <a:rPr lang="de-AT" sz="4400" b="1" dirty="0" err="1"/>
              <a:t>the</a:t>
            </a:r>
            <a:r>
              <a:rPr lang="de-AT" sz="4400" b="1" dirty="0"/>
              <a:t> </a:t>
            </a:r>
            <a:r>
              <a:rPr lang="de-AT" sz="4400" b="1" dirty="0" err="1"/>
              <a:t>marked</a:t>
            </a:r>
            <a:r>
              <a:rPr lang="de-AT" sz="4400" b="1" dirty="0"/>
              <a:t> </a:t>
            </a:r>
            <a:r>
              <a:rPr lang="de-AT" sz="4400" b="1" dirty="0" err="1"/>
              <a:t>line</a:t>
            </a:r>
            <a:r>
              <a:rPr lang="de-AT" sz="4400" b="1" dirty="0"/>
              <a:t>) </a:t>
            </a:r>
            <a:r>
              <a:rPr lang="de-AT" sz="4400" b="1" dirty="0" err="1">
                <a:solidFill>
                  <a:srgbClr val="FF0000"/>
                </a:solidFill>
              </a:rPr>
              <a:t>the</a:t>
            </a:r>
            <a:r>
              <a:rPr lang="de-AT" sz="4400" b="1" dirty="0">
                <a:solidFill>
                  <a:srgbClr val="FF0000"/>
                </a:solidFill>
              </a:rPr>
              <a:t> </a:t>
            </a:r>
            <a:r>
              <a:rPr lang="de-AT" sz="4400" b="1" dirty="0" err="1">
                <a:solidFill>
                  <a:srgbClr val="FF0000"/>
                </a:solidFill>
              </a:rPr>
              <a:t>dog</a:t>
            </a:r>
            <a:r>
              <a:rPr lang="de-AT" sz="4400" b="1" dirty="0">
                <a:solidFill>
                  <a:srgbClr val="FF0000"/>
                </a:solidFill>
              </a:rPr>
              <a:t> </a:t>
            </a:r>
            <a:r>
              <a:rPr lang="de-AT" sz="4400" b="1" dirty="0" err="1">
                <a:solidFill>
                  <a:srgbClr val="FF0000"/>
                </a:solidFill>
              </a:rPr>
              <a:t>is</a:t>
            </a:r>
            <a:r>
              <a:rPr lang="de-AT" sz="4400" b="1" dirty="0">
                <a:solidFill>
                  <a:srgbClr val="FF0000"/>
                </a:solidFill>
              </a:rPr>
              <a:t> not </a:t>
            </a:r>
            <a:r>
              <a:rPr lang="de-AT" sz="4400" b="1" dirty="0" err="1">
                <a:solidFill>
                  <a:srgbClr val="FF0000"/>
                </a:solidFill>
              </a:rPr>
              <a:t>to</a:t>
            </a:r>
            <a:r>
              <a:rPr lang="de-AT" sz="4400" b="1" dirty="0">
                <a:solidFill>
                  <a:srgbClr val="FF0000"/>
                </a:solidFill>
              </a:rPr>
              <a:t> </a:t>
            </a:r>
            <a:r>
              <a:rPr lang="de-AT" sz="4400" b="1" dirty="0" err="1">
                <a:solidFill>
                  <a:srgbClr val="FF0000"/>
                </a:solidFill>
              </a:rPr>
              <a:t>be</a:t>
            </a:r>
            <a:r>
              <a:rPr lang="de-AT" sz="4400" b="1" dirty="0">
                <a:solidFill>
                  <a:srgbClr val="FF0000"/>
                </a:solidFill>
              </a:rPr>
              <a:t> </a:t>
            </a:r>
            <a:r>
              <a:rPr lang="de-AT" sz="4400" b="1" dirty="0" err="1">
                <a:solidFill>
                  <a:srgbClr val="FF0000"/>
                </a:solidFill>
              </a:rPr>
              <a:t>corrected</a:t>
            </a:r>
            <a:r>
              <a:rPr lang="de-AT" sz="4400" b="1" dirty="0">
                <a:solidFill>
                  <a:srgbClr val="FF0000"/>
                </a:solidFill>
              </a:rPr>
              <a:t>. </a:t>
            </a:r>
            <a:r>
              <a:rPr lang="de-AT" sz="4400" b="1" dirty="0"/>
              <a:t>This fault will </a:t>
            </a:r>
            <a:r>
              <a:rPr lang="de-AT" sz="4400" b="1" dirty="0" err="1"/>
              <a:t>go</a:t>
            </a:r>
            <a:r>
              <a:rPr lang="de-AT" sz="4400" b="1" dirty="0"/>
              <a:t> </a:t>
            </a:r>
            <a:r>
              <a:rPr lang="de-AT" sz="4400" b="1" dirty="0" err="1"/>
              <a:t>into</a:t>
            </a:r>
            <a:r>
              <a:rPr lang="de-AT" sz="4400" b="1" dirty="0"/>
              <a:t> </a:t>
            </a:r>
            <a:r>
              <a:rPr lang="de-AT" sz="4400" b="1" dirty="0" err="1"/>
              <a:t>the</a:t>
            </a:r>
            <a:r>
              <a:rPr lang="de-AT" sz="4400" b="1" dirty="0"/>
              <a:t> </a:t>
            </a:r>
            <a:r>
              <a:rPr lang="de-AT" sz="4400" b="1" dirty="0" err="1"/>
              <a:t>evaluation</a:t>
            </a:r>
            <a:r>
              <a:rPr lang="de-AT" sz="4400" b="1" dirty="0"/>
              <a:t>.</a:t>
            </a:r>
          </a:p>
        </p:txBody>
      </p:sp>
    </p:spTree>
    <p:extLst>
      <p:ext uri="{BB962C8B-B14F-4D97-AF65-F5344CB8AC3E}">
        <p14:creationId xmlns:p14="http://schemas.microsoft.com/office/powerpoint/2010/main" val="26079751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850106"/>
          </a:xfrm>
        </p:spPr>
        <p:txBody>
          <a:bodyPr/>
          <a:lstStyle/>
          <a:p>
            <a:r>
              <a:rPr lang="nl-NL" b="1" dirty="0" err="1"/>
              <a:t>Preventing</a:t>
            </a:r>
            <a:r>
              <a:rPr lang="nl-NL" b="1" dirty="0"/>
              <a:t> </a:t>
            </a:r>
            <a:r>
              <a:rPr lang="nl-NL" b="1" dirty="0" err="1"/>
              <a:t>the</a:t>
            </a:r>
            <a:r>
              <a:rPr lang="nl-NL" b="1" dirty="0"/>
              <a:t> escape of </a:t>
            </a:r>
            <a:r>
              <a:rPr lang="nl-NL" b="1" dirty="0" err="1"/>
              <a:t>the</a:t>
            </a:r>
            <a:r>
              <a:rPr lang="nl-NL" b="1" dirty="0"/>
              <a:t> helper</a:t>
            </a:r>
          </a:p>
        </p:txBody>
      </p:sp>
      <p:sp>
        <p:nvSpPr>
          <p:cNvPr id="3" name="Tijdelijke aanduiding voor inhoud 2"/>
          <p:cNvSpPr>
            <a:spLocks noGrp="1"/>
          </p:cNvSpPr>
          <p:nvPr>
            <p:ph idx="1"/>
          </p:nvPr>
        </p:nvSpPr>
        <p:spPr>
          <a:xfrm>
            <a:off x="1981200" y="1124744"/>
            <a:ext cx="8229600" cy="5400600"/>
          </a:xfrm>
        </p:spPr>
        <p:txBody>
          <a:bodyPr/>
          <a:lstStyle/>
          <a:p>
            <a:endParaRPr lang="nl-NL" dirty="0"/>
          </a:p>
          <a:p>
            <a:pPr marL="0" indent="0">
              <a:buNone/>
            </a:pPr>
            <a:endParaRPr lang="nl-NL" dirty="0"/>
          </a:p>
          <a:p>
            <a:r>
              <a:rPr lang="en-GB" sz="4000" b="1" dirty="0"/>
              <a:t>If the dog starts, </a:t>
            </a:r>
            <a:r>
              <a:rPr lang="en-GB" sz="4000" b="1" dirty="0">
                <a:solidFill>
                  <a:srgbClr val="FF0000"/>
                </a:solidFill>
              </a:rPr>
              <a:t>without a command  from the handler,</a:t>
            </a:r>
            <a:r>
              <a:rPr lang="en-GB" sz="4000" b="1" dirty="0"/>
              <a:t> the exercise, the exercise  is rated </a:t>
            </a:r>
            <a:r>
              <a:rPr lang="en-GB" sz="4000" b="1" dirty="0">
                <a:solidFill>
                  <a:srgbClr val="FF0000"/>
                </a:solidFill>
              </a:rPr>
              <a:t>minus 1 qualification for the exercise.</a:t>
            </a:r>
            <a:endParaRPr lang="nl-NL" sz="4000" b="1" dirty="0">
              <a:solidFill>
                <a:srgbClr val="FF0000"/>
              </a:solidFill>
            </a:endParaRPr>
          </a:p>
          <a:p>
            <a:pPr>
              <a:buNone/>
            </a:pPr>
            <a:endParaRPr lang="nl-NL" dirty="0">
              <a:solidFill>
                <a:srgbClr val="FF0000"/>
              </a:solidFill>
            </a:endParaRPr>
          </a:p>
        </p:txBody>
      </p:sp>
    </p:spTree>
    <p:extLst>
      <p:ext uri="{BB962C8B-B14F-4D97-AF65-F5344CB8AC3E}">
        <p14:creationId xmlns:p14="http://schemas.microsoft.com/office/powerpoint/2010/main" val="3328222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9E7479-D153-425F-8E24-115F8D3C211B}"/>
              </a:ext>
            </a:extLst>
          </p:cNvPr>
          <p:cNvSpPr>
            <a:spLocks noGrp="1"/>
          </p:cNvSpPr>
          <p:nvPr>
            <p:ph type="title"/>
          </p:nvPr>
        </p:nvSpPr>
        <p:spPr>
          <a:xfrm>
            <a:off x="838200" y="72429"/>
            <a:ext cx="10515600" cy="1023040"/>
          </a:xfrm>
        </p:spPr>
        <p:txBody>
          <a:bodyPr>
            <a:noAutofit/>
          </a:bodyPr>
          <a:lstStyle/>
          <a:p>
            <a:pPr algn="ctr"/>
            <a:r>
              <a:rPr lang="en-US" sz="4000" b="1" dirty="0"/>
              <a:t>Defense against an attack from the guarding phase</a:t>
            </a:r>
            <a:br>
              <a:rPr lang="en-US" sz="4000" dirty="0"/>
            </a:br>
            <a:endParaRPr lang="de-AT" sz="4000" dirty="0"/>
          </a:p>
        </p:txBody>
      </p:sp>
      <p:sp>
        <p:nvSpPr>
          <p:cNvPr id="3" name="Inhaltsplatzhalter 2">
            <a:extLst>
              <a:ext uri="{FF2B5EF4-FFF2-40B4-BE49-F238E27FC236}">
                <a16:creationId xmlns:a16="http://schemas.microsoft.com/office/drawing/2014/main" id="{904D6A8F-FD64-40EF-9765-98814D662E5B}"/>
              </a:ext>
            </a:extLst>
          </p:cNvPr>
          <p:cNvSpPr>
            <a:spLocks noGrp="1"/>
          </p:cNvSpPr>
          <p:nvPr>
            <p:ph idx="1"/>
          </p:nvPr>
        </p:nvSpPr>
        <p:spPr>
          <a:xfrm>
            <a:off x="838200" y="1825625"/>
            <a:ext cx="4260925" cy="4351338"/>
          </a:xfrm>
        </p:spPr>
        <p:txBody>
          <a:bodyPr>
            <a:normAutofit/>
          </a:bodyPr>
          <a:lstStyle/>
          <a:p>
            <a:r>
              <a:rPr lang="en-US" sz="3200" b="1" dirty="0"/>
              <a:t>Opening phase</a:t>
            </a:r>
          </a:p>
          <a:p>
            <a:r>
              <a:rPr lang="en-US" sz="3200" b="1" dirty="0"/>
              <a:t>Pressure phase</a:t>
            </a:r>
          </a:p>
          <a:p>
            <a:r>
              <a:rPr lang="en-US" sz="3200" b="1" dirty="0"/>
              <a:t>Transition phase</a:t>
            </a:r>
          </a:p>
          <a:p>
            <a:r>
              <a:rPr lang="en-US" sz="3200" b="1" dirty="0"/>
              <a:t>Out phase</a:t>
            </a:r>
          </a:p>
          <a:p>
            <a:r>
              <a:rPr lang="en-US" sz="3200" b="1" dirty="0"/>
              <a:t>Guarding phase</a:t>
            </a:r>
            <a:endParaRPr lang="de-AT" sz="3200" b="1" dirty="0"/>
          </a:p>
        </p:txBody>
      </p:sp>
      <p:pic>
        <p:nvPicPr>
          <p:cNvPr id="4" name="Picture 6" descr="PA180346">
            <a:extLst>
              <a:ext uri="{FF2B5EF4-FFF2-40B4-BE49-F238E27FC236}">
                <a16:creationId xmlns:a16="http://schemas.microsoft.com/office/drawing/2014/main" id="{255D3543-3680-4912-A0B8-70918E40C8E0}"/>
              </a:ext>
            </a:extLst>
          </p:cNvPr>
          <p:cNvPicPr>
            <a:picLocks noChangeAspect="1" noChangeArrowheads="1"/>
          </p:cNvPicPr>
          <p:nvPr/>
        </p:nvPicPr>
        <p:blipFill>
          <a:blip r:embed="rId2" cstate="print"/>
          <a:srcRect l="15509" t="27837" r="17299"/>
          <a:stretch>
            <a:fillRect/>
          </a:stretch>
        </p:blipFill>
        <p:spPr bwMode="auto">
          <a:xfrm>
            <a:off x="6293224" y="1504951"/>
            <a:ext cx="5464884" cy="4799030"/>
          </a:xfrm>
          <a:prstGeom prst="rect">
            <a:avLst/>
          </a:prstGeom>
          <a:noFill/>
        </p:spPr>
      </p:pic>
    </p:spTree>
    <p:extLst>
      <p:ext uri="{BB962C8B-B14F-4D97-AF65-F5344CB8AC3E}">
        <p14:creationId xmlns:p14="http://schemas.microsoft.com/office/powerpoint/2010/main" val="2911972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0"/>
            <a:ext cx="8229600" cy="1417638"/>
          </a:xfrm>
        </p:spPr>
        <p:txBody>
          <a:bodyPr>
            <a:normAutofit fontScale="90000"/>
          </a:bodyPr>
          <a:lstStyle/>
          <a:p>
            <a:pPr lvl="0"/>
            <a:br>
              <a:rPr lang="en-GB" b="1" dirty="0"/>
            </a:br>
            <a:br>
              <a:rPr lang="en-GB" b="1" dirty="0"/>
            </a:br>
            <a:r>
              <a:rPr lang="en-GB" b="1" dirty="0" err="1"/>
              <a:t>Defense</a:t>
            </a:r>
            <a:r>
              <a:rPr lang="en-GB" b="1" dirty="0"/>
              <a:t> of an attack during the guarding phase                      </a:t>
            </a:r>
            <a:br>
              <a:rPr lang="nl-NL" dirty="0"/>
            </a:br>
            <a:r>
              <a:rPr lang="en-GB" b="1" dirty="0"/>
              <a:t> </a:t>
            </a:r>
            <a:br>
              <a:rPr lang="nl-NL" dirty="0"/>
            </a:br>
            <a:endParaRPr lang="nl-NL" dirty="0"/>
          </a:p>
        </p:txBody>
      </p:sp>
      <p:sp>
        <p:nvSpPr>
          <p:cNvPr id="3" name="Tijdelijke aanduiding voor inhoud 2"/>
          <p:cNvSpPr>
            <a:spLocks noGrp="1"/>
          </p:cNvSpPr>
          <p:nvPr>
            <p:ph idx="1"/>
          </p:nvPr>
        </p:nvSpPr>
        <p:spPr/>
        <p:txBody>
          <a:bodyPr>
            <a:normAutofit/>
          </a:bodyPr>
          <a:lstStyle/>
          <a:p>
            <a:r>
              <a:rPr lang="nl-NL" b="1" dirty="0">
                <a:solidFill>
                  <a:srgbClr val="FF0000"/>
                </a:solidFill>
              </a:rPr>
              <a:t>Criteria </a:t>
            </a:r>
            <a:r>
              <a:rPr lang="nl-NL" b="1" dirty="0" err="1">
                <a:solidFill>
                  <a:srgbClr val="FF0000"/>
                </a:solidFill>
              </a:rPr>
              <a:t>for</a:t>
            </a:r>
            <a:r>
              <a:rPr lang="nl-NL" b="1" dirty="0">
                <a:solidFill>
                  <a:srgbClr val="FF0000"/>
                </a:solidFill>
              </a:rPr>
              <a:t> </a:t>
            </a:r>
            <a:r>
              <a:rPr lang="nl-NL" b="1" dirty="0" err="1">
                <a:solidFill>
                  <a:srgbClr val="FF0000"/>
                </a:solidFill>
              </a:rPr>
              <a:t>evaluation</a:t>
            </a:r>
            <a:r>
              <a:rPr lang="nl-NL" b="1" dirty="0">
                <a:solidFill>
                  <a:srgbClr val="FF0000"/>
                </a:solidFill>
              </a:rPr>
              <a:t> are:</a:t>
            </a:r>
          </a:p>
          <a:p>
            <a:r>
              <a:rPr lang="nl-NL" b="1" dirty="0"/>
              <a:t>How is </a:t>
            </a:r>
            <a:r>
              <a:rPr lang="nl-NL" b="1" dirty="0" err="1"/>
              <a:t>the</a:t>
            </a:r>
            <a:r>
              <a:rPr lang="nl-NL" b="1" dirty="0"/>
              <a:t> </a:t>
            </a:r>
            <a:r>
              <a:rPr lang="nl-NL" b="1" dirty="0" err="1"/>
              <a:t>reaction</a:t>
            </a:r>
            <a:r>
              <a:rPr lang="nl-NL" b="1" dirty="0"/>
              <a:t> on </a:t>
            </a:r>
            <a:r>
              <a:rPr lang="nl-NL" b="1" dirty="0" err="1"/>
              <a:t>the</a:t>
            </a:r>
            <a:r>
              <a:rPr lang="nl-NL" b="1" dirty="0"/>
              <a:t> attack?</a:t>
            </a:r>
          </a:p>
          <a:p>
            <a:r>
              <a:rPr lang="nl-NL" b="1" dirty="0" err="1"/>
              <a:t>How</a:t>
            </a:r>
            <a:r>
              <a:rPr lang="nl-NL" b="1" dirty="0"/>
              <a:t> is the grip in the </a:t>
            </a:r>
            <a:r>
              <a:rPr lang="nl-NL" b="1" dirty="0" err="1"/>
              <a:t>pressure</a:t>
            </a:r>
            <a:r>
              <a:rPr lang="nl-NL" b="1" dirty="0"/>
              <a:t> </a:t>
            </a:r>
            <a:r>
              <a:rPr lang="nl-NL" b="1" dirty="0" err="1"/>
              <a:t>phase</a:t>
            </a:r>
            <a:r>
              <a:rPr lang="nl-NL" b="1" dirty="0"/>
              <a:t>?</a:t>
            </a:r>
          </a:p>
          <a:p>
            <a:r>
              <a:rPr lang="nl-NL" b="1" dirty="0"/>
              <a:t>How is the grip in the transition phase?</a:t>
            </a:r>
          </a:p>
          <a:p>
            <a:r>
              <a:rPr lang="nl-NL" b="1" dirty="0" err="1"/>
              <a:t>How</a:t>
            </a:r>
            <a:r>
              <a:rPr lang="nl-NL" b="1" dirty="0"/>
              <a:t> does the dog release the grip </a:t>
            </a:r>
            <a:r>
              <a:rPr lang="nl-NL" b="1" dirty="0" err="1"/>
              <a:t>after</a:t>
            </a:r>
            <a:r>
              <a:rPr lang="nl-NL" b="1" dirty="0"/>
              <a:t> the </a:t>
            </a:r>
            <a:r>
              <a:rPr lang="nl-NL" b="1" dirty="0" err="1"/>
              <a:t>command</a:t>
            </a:r>
            <a:r>
              <a:rPr lang="nl-NL" b="1" dirty="0"/>
              <a:t>?</a:t>
            </a:r>
          </a:p>
          <a:p>
            <a:r>
              <a:rPr lang="nl-NL" b="1" dirty="0"/>
              <a:t>How is </a:t>
            </a:r>
            <a:r>
              <a:rPr lang="nl-NL" b="1" dirty="0" err="1"/>
              <a:t>the</a:t>
            </a:r>
            <a:r>
              <a:rPr lang="nl-NL" b="1" dirty="0"/>
              <a:t> </a:t>
            </a:r>
            <a:r>
              <a:rPr lang="nl-NL" b="1" dirty="0" err="1"/>
              <a:t>guarding</a:t>
            </a:r>
            <a:r>
              <a:rPr lang="nl-NL" b="1" dirty="0"/>
              <a:t> </a:t>
            </a:r>
            <a:r>
              <a:rPr lang="nl-NL" b="1" dirty="0" err="1"/>
              <a:t>phase</a:t>
            </a:r>
            <a:r>
              <a:rPr lang="nl-NL" b="1" dirty="0"/>
              <a:t> of the dog?</a:t>
            </a:r>
          </a:p>
          <a:p>
            <a:r>
              <a:rPr lang="nl-NL" b="1" dirty="0"/>
              <a:t>The verbal </a:t>
            </a:r>
            <a:r>
              <a:rPr lang="nl-NL" b="1" dirty="0" err="1"/>
              <a:t>commands</a:t>
            </a:r>
            <a:r>
              <a:rPr lang="nl-NL" b="1" dirty="0"/>
              <a:t> </a:t>
            </a:r>
            <a:r>
              <a:rPr lang="nl-NL" b="1" dirty="0" err="1"/>
              <a:t>for</a:t>
            </a:r>
            <a:r>
              <a:rPr lang="nl-NL" b="1" dirty="0"/>
              <a:t> “out” are </a:t>
            </a:r>
            <a:r>
              <a:rPr lang="nl-NL" b="1" dirty="0" err="1"/>
              <a:t>excactly</a:t>
            </a:r>
            <a:r>
              <a:rPr lang="nl-NL" b="1" dirty="0"/>
              <a:t> </a:t>
            </a:r>
            <a:r>
              <a:rPr lang="nl-NL" b="1" dirty="0" err="1"/>
              <a:t>prescribed</a:t>
            </a:r>
            <a:r>
              <a:rPr lang="nl-NL" b="1" dirty="0"/>
              <a:t> in the </a:t>
            </a:r>
            <a:r>
              <a:rPr lang="nl-NL" b="1" dirty="0" err="1"/>
              <a:t>regulations</a:t>
            </a:r>
            <a:endParaRPr lang="nl-NL" b="1" dirty="0"/>
          </a:p>
          <a:p>
            <a:endParaRPr lang="nl-NL" dirty="0"/>
          </a:p>
          <a:p>
            <a:endParaRPr lang="nl-NL" dirty="0"/>
          </a:p>
          <a:p>
            <a:endParaRPr lang="nl-NL" dirty="0"/>
          </a:p>
          <a:p>
            <a:endParaRPr lang="nl-NL" dirty="0"/>
          </a:p>
          <a:p>
            <a:endParaRPr lang="nl-NL" dirty="0"/>
          </a:p>
          <a:p>
            <a:endParaRPr lang="nl-NL" dirty="0"/>
          </a:p>
        </p:txBody>
      </p:sp>
    </p:spTree>
    <p:extLst>
      <p:ext uri="{BB962C8B-B14F-4D97-AF65-F5344CB8AC3E}">
        <p14:creationId xmlns:p14="http://schemas.microsoft.com/office/powerpoint/2010/main" val="31784676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0C4FD82-E905-4203-8240-954036954CE7}"/>
              </a:ext>
            </a:extLst>
          </p:cNvPr>
          <p:cNvSpPr>
            <a:spLocks noGrp="1"/>
          </p:cNvSpPr>
          <p:nvPr>
            <p:ph type="title"/>
          </p:nvPr>
        </p:nvSpPr>
        <p:spPr>
          <a:xfrm>
            <a:off x="838200" y="108643"/>
            <a:ext cx="10515600" cy="805757"/>
          </a:xfrm>
        </p:spPr>
        <p:txBody>
          <a:bodyPr>
            <a:normAutofit/>
          </a:bodyPr>
          <a:lstStyle/>
          <a:p>
            <a:pPr algn="ctr"/>
            <a:r>
              <a:rPr lang="de-AT" sz="4000" b="1" dirty="0"/>
              <a:t>Back Transport</a:t>
            </a:r>
          </a:p>
        </p:txBody>
      </p:sp>
      <p:sp>
        <p:nvSpPr>
          <p:cNvPr id="3" name="Inhaltsplatzhalter 2">
            <a:extLst>
              <a:ext uri="{FF2B5EF4-FFF2-40B4-BE49-F238E27FC236}">
                <a16:creationId xmlns:a16="http://schemas.microsoft.com/office/drawing/2014/main" id="{6FAD74A4-2EBE-413D-957E-CAA7CB4C2DA3}"/>
              </a:ext>
            </a:extLst>
          </p:cNvPr>
          <p:cNvSpPr>
            <a:spLocks noGrp="1"/>
          </p:cNvSpPr>
          <p:nvPr>
            <p:ph idx="1"/>
          </p:nvPr>
        </p:nvSpPr>
        <p:spPr>
          <a:xfrm>
            <a:off x="1009650" y="2666999"/>
            <a:ext cx="4799658" cy="3758715"/>
          </a:xfrm>
        </p:spPr>
        <p:txBody>
          <a:bodyPr>
            <a:normAutofit/>
          </a:bodyPr>
          <a:lstStyle/>
          <a:p>
            <a:r>
              <a:rPr lang="en-US" sz="3200" b="1" dirty="0"/>
              <a:t>Correct heeling </a:t>
            </a:r>
          </a:p>
          <a:p>
            <a:r>
              <a:rPr lang="en-US" sz="3200" b="1" dirty="0"/>
              <a:t>Follow about 8 steps</a:t>
            </a:r>
          </a:p>
          <a:p>
            <a:r>
              <a:rPr lang="en-US" sz="3200" b="1" dirty="0"/>
              <a:t>Watch the helper attentive</a:t>
            </a:r>
            <a:endParaRPr lang="de-AT" sz="3200" b="1" dirty="0"/>
          </a:p>
        </p:txBody>
      </p:sp>
      <p:pic>
        <p:nvPicPr>
          <p:cNvPr id="4" name="Picture 4" descr="Kainrath 17">
            <a:extLst>
              <a:ext uri="{FF2B5EF4-FFF2-40B4-BE49-F238E27FC236}">
                <a16:creationId xmlns:a16="http://schemas.microsoft.com/office/drawing/2014/main" id="{51475ECE-3C29-455B-B306-AA8FB1ED7149}"/>
              </a:ext>
            </a:extLst>
          </p:cNvPr>
          <p:cNvPicPr>
            <a:picLocks noChangeAspect="1" noChangeArrowheads="1"/>
          </p:cNvPicPr>
          <p:nvPr/>
        </p:nvPicPr>
        <p:blipFill>
          <a:blip r:embed="rId2" cstate="print"/>
          <a:srcRect l="9946" t="16888" r="5128" b="12846"/>
          <a:stretch>
            <a:fillRect/>
          </a:stretch>
        </p:blipFill>
        <p:spPr bwMode="auto">
          <a:xfrm>
            <a:off x="7010399" y="2819400"/>
            <a:ext cx="4654251" cy="3606315"/>
          </a:xfrm>
          <a:prstGeom prst="rect">
            <a:avLst/>
          </a:prstGeom>
          <a:noFill/>
        </p:spPr>
      </p:pic>
    </p:spTree>
    <p:extLst>
      <p:ext uri="{BB962C8B-B14F-4D97-AF65-F5344CB8AC3E}">
        <p14:creationId xmlns:p14="http://schemas.microsoft.com/office/powerpoint/2010/main" val="63495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0F3F30-CD92-4146-8239-A3286B1602B8}"/>
              </a:ext>
            </a:extLst>
          </p:cNvPr>
          <p:cNvSpPr>
            <a:spLocks noGrp="1"/>
          </p:cNvSpPr>
          <p:nvPr>
            <p:ph type="title"/>
          </p:nvPr>
        </p:nvSpPr>
        <p:spPr>
          <a:xfrm>
            <a:off x="838200" y="1"/>
            <a:ext cx="10515600" cy="828347"/>
          </a:xfrm>
        </p:spPr>
        <p:txBody>
          <a:bodyPr>
            <a:normAutofit/>
          </a:bodyPr>
          <a:lstStyle/>
          <a:p>
            <a:pPr algn="ctr"/>
            <a:r>
              <a:rPr lang="en-US" sz="4000" b="1" dirty="0"/>
              <a:t>Attack from the back transport</a:t>
            </a:r>
            <a:endParaRPr lang="de-AT" sz="4000" b="1" dirty="0"/>
          </a:p>
        </p:txBody>
      </p:sp>
      <p:pic>
        <p:nvPicPr>
          <p:cNvPr id="4" name="Picture 5" descr="Scheidbach 16">
            <a:extLst>
              <a:ext uri="{FF2B5EF4-FFF2-40B4-BE49-F238E27FC236}">
                <a16:creationId xmlns:a16="http://schemas.microsoft.com/office/drawing/2014/main" id="{48100593-9EEC-414F-84EB-56E149135A71}"/>
              </a:ext>
            </a:extLst>
          </p:cNvPr>
          <p:cNvPicPr>
            <a:picLocks noGrp="1" noChangeAspect="1" noChangeArrowheads="1"/>
          </p:cNvPicPr>
          <p:nvPr>
            <p:ph idx="1"/>
          </p:nvPr>
        </p:nvPicPr>
        <p:blipFill>
          <a:blip r:embed="rId2" cstate="print"/>
          <a:srcRect l="19815" t="25902" r="15541" b="8289"/>
          <a:stretch>
            <a:fillRect/>
          </a:stretch>
        </p:blipFill>
        <p:spPr>
          <a:xfrm>
            <a:off x="6446067" y="2471596"/>
            <a:ext cx="4409038" cy="3255410"/>
          </a:xfrm>
          <a:prstGeom prst="rect">
            <a:avLst/>
          </a:prstGeom>
          <a:noFill/>
          <a:ln/>
        </p:spPr>
      </p:pic>
      <p:sp>
        <p:nvSpPr>
          <p:cNvPr id="5" name="Rechteck 4">
            <a:extLst>
              <a:ext uri="{FF2B5EF4-FFF2-40B4-BE49-F238E27FC236}">
                <a16:creationId xmlns:a16="http://schemas.microsoft.com/office/drawing/2014/main" id="{8B340A65-45E5-497C-882D-8B603576E4D6}"/>
              </a:ext>
            </a:extLst>
          </p:cNvPr>
          <p:cNvSpPr/>
          <p:nvPr/>
        </p:nvSpPr>
        <p:spPr>
          <a:xfrm>
            <a:off x="1056443" y="2539013"/>
            <a:ext cx="4871021" cy="2554545"/>
          </a:xfrm>
          <a:prstGeom prst="rect">
            <a:avLst/>
          </a:prstGeom>
        </p:spPr>
        <p:txBody>
          <a:bodyPr wrap="square">
            <a:spAutoFit/>
          </a:bodyPr>
          <a:lstStyle/>
          <a:p>
            <a:r>
              <a:rPr lang="en-US" sz="3200" b="1" dirty="0"/>
              <a:t>Opening phase</a:t>
            </a:r>
          </a:p>
          <a:p>
            <a:r>
              <a:rPr lang="en-US" sz="3200" b="1" dirty="0"/>
              <a:t>Pressure phase</a:t>
            </a:r>
          </a:p>
          <a:p>
            <a:r>
              <a:rPr lang="en-US" sz="3200" b="1" dirty="0"/>
              <a:t>Transition phase</a:t>
            </a:r>
          </a:p>
          <a:p>
            <a:r>
              <a:rPr lang="en-US" sz="3200" b="1" dirty="0"/>
              <a:t>Out phase</a:t>
            </a:r>
          </a:p>
          <a:p>
            <a:r>
              <a:rPr lang="en-US" sz="3200" b="1" dirty="0"/>
              <a:t>Guarding phase</a:t>
            </a:r>
            <a:endParaRPr lang="de-AT" sz="3200" b="1" dirty="0"/>
          </a:p>
        </p:txBody>
      </p:sp>
    </p:spTree>
    <p:extLst>
      <p:ext uri="{BB962C8B-B14F-4D97-AF65-F5344CB8AC3E}">
        <p14:creationId xmlns:p14="http://schemas.microsoft.com/office/powerpoint/2010/main" val="396564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6789B41-DEC3-49A9-800C-FE7EC16C4DF6}"/>
              </a:ext>
            </a:extLst>
          </p:cNvPr>
          <p:cNvSpPr>
            <a:spLocks noGrp="1"/>
          </p:cNvSpPr>
          <p:nvPr>
            <p:ph type="title"/>
          </p:nvPr>
        </p:nvSpPr>
        <p:spPr>
          <a:xfrm>
            <a:off x="838200" y="90535"/>
            <a:ext cx="10515600" cy="857125"/>
          </a:xfrm>
        </p:spPr>
        <p:txBody>
          <a:bodyPr>
            <a:normAutofit/>
          </a:bodyPr>
          <a:lstStyle/>
          <a:p>
            <a:pPr algn="ctr"/>
            <a:r>
              <a:rPr lang="de-DE" sz="4000" b="1" dirty="0"/>
              <a:t>Side Transport 1</a:t>
            </a:r>
            <a:endParaRPr lang="de-AT" sz="4000" b="1" dirty="0"/>
          </a:p>
        </p:txBody>
      </p:sp>
      <p:pic>
        <p:nvPicPr>
          <p:cNvPr id="4" name="Picture 5" descr="Damböck 24">
            <a:extLst>
              <a:ext uri="{FF2B5EF4-FFF2-40B4-BE49-F238E27FC236}">
                <a16:creationId xmlns:a16="http://schemas.microsoft.com/office/drawing/2014/main" id="{A312D47B-224E-46E2-88C3-E7FBDB0991E0}"/>
              </a:ext>
            </a:extLst>
          </p:cNvPr>
          <p:cNvPicPr>
            <a:picLocks noGrp="1" noChangeAspect="1" noChangeArrowheads="1"/>
          </p:cNvPicPr>
          <p:nvPr>
            <p:ph idx="1"/>
          </p:nvPr>
        </p:nvPicPr>
        <p:blipFill>
          <a:blip r:embed="rId2" cstate="print"/>
          <a:srcRect l="18727" r="25642" b="5180"/>
          <a:stretch>
            <a:fillRect/>
          </a:stretch>
        </p:blipFill>
        <p:spPr bwMode="auto">
          <a:xfrm>
            <a:off x="8374454" y="2788467"/>
            <a:ext cx="3277355" cy="3648547"/>
          </a:xfrm>
          <a:prstGeom prst="rect">
            <a:avLst/>
          </a:prstGeom>
          <a:noFill/>
        </p:spPr>
      </p:pic>
      <p:sp>
        <p:nvSpPr>
          <p:cNvPr id="5" name="Rechteck 4">
            <a:extLst>
              <a:ext uri="{FF2B5EF4-FFF2-40B4-BE49-F238E27FC236}">
                <a16:creationId xmlns:a16="http://schemas.microsoft.com/office/drawing/2014/main" id="{90D06027-564B-4FC4-8B19-117AD90C38E1}"/>
              </a:ext>
            </a:extLst>
          </p:cNvPr>
          <p:cNvSpPr/>
          <p:nvPr/>
        </p:nvSpPr>
        <p:spPr>
          <a:xfrm>
            <a:off x="355003" y="2967335"/>
            <a:ext cx="5740998" cy="3046988"/>
          </a:xfrm>
          <a:prstGeom prst="rect">
            <a:avLst/>
          </a:prstGeom>
        </p:spPr>
        <p:txBody>
          <a:bodyPr wrap="square">
            <a:spAutoFit/>
          </a:bodyPr>
          <a:lstStyle/>
          <a:p>
            <a:r>
              <a:rPr lang="en-US" sz="3200" b="1" dirty="0"/>
              <a:t>Basic positions at the beginning </a:t>
            </a:r>
          </a:p>
          <a:p>
            <a:r>
              <a:rPr lang="en-US" sz="3200" b="1" dirty="0"/>
              <a:t>and end of the side transport.</a:t>
            </a:r>
          </a:p>
          <a:p>
            <a:endParaRPr lang="en-US" sz="3200" b="1" dirty="0"/>
          </a:p>
          <a:p>
            <a:r>
              <a:rPr lang="en-US" sz="3200" b="1" dirty="0"/>
              <a:t>Dog heeling in a correct position.</a:t>
            </a:r>
          </a:p>
          <a:p>
            <a:r>
              <a:rPr lang="en-US" sz="3200" b="1" dirty="0"/>
              <a:t> </a:t>
            </a:r>
          </a:p>
          <a:p>
            <a:r>
              <a:rPr lang="en-US" sz="3200" b="1" dirty="0"/>
              <a:t>Watch the helper attentive.</a:t>
            </a:r>
            <a:endParaRPr lang="de-AT" sz="3200" b="1" dirty="0"/>
          </a:p>
        </p:txBody>
      </p:sp>
    </p:spTree>
    <p:extLst>
      <p:ext uri="{BB962C8B-B14F-4D97-AF65-F5344CB8AC3E}">
        <p14:creationId xmlns:p14="http://schemas.microsoft.com/office/powerpoint/2010/main" val="3691079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89BA2C-7919-4B97-A64E-724C38BB33C9}"/>
              </a:ext>
            </a:extLst>
          </p:cNvPr>
          <p:cNvSpPr>
            <a:spLocks noGrp="1"/>
          </p:cNvSpPr>
          <p:nvPr>
            <p:ph type="title"/>
          </p:nvPr>
        </p:nvSpPr>
        <p:spPr>
          <a:xfrm>
            <a:off x="838200" y="1"/>
            <a:ext cx="10515600" cy="1095374"/>
          </a:xfrm>
        </p:spPr>
        <p:txBody>
          <a:bodyPr>
            <a:normAutofit/>
          </a:bodyPr>
          <a:lstStyle/>
          <a:p>
            <a:pPr algn="ctr"/>
            <a:r>
              <a:rPr lang="en-US" sz="4000" b="1" dirty="0"/>
              <a:t>Attack on the dog out of motion</a:t>
            </a:r>
            <a:br>
              <a:rPr lang="en-US" sz="3200" b="1" dirty="0"/>
            </a:br>
            <a:endParaRPr lang="de-AT" sz="3200" b="1" dirty="0"/>
          </a:p>
        </p:txBody>
      </p:sp>
      <p:pic>
        <p:nvPicPr>
          <p:cNvPr id="4" name="Picture 4" descr="1">
            <a:extLst>
              <a:ext uri="{FF2B5EF4-FFF2-40B4-BE49-F238E27FC236}">
                <a16:creationId xmlns:a16="http://schemas.microsoft.com/office/drawing/2014/main" id="{2E9C4FD0-D3D0-49D4-BA0D-39B86744C608}"/>
              </a:ext>
            </a:extLst>
          </p:cNvPr>
          <p:cNvPicPr>
            <a:picLocks noGrp="1" noChangeAspect="1" noChangeArrowheads="1"/>
          </p:cNvPicPr>
          <p:nvPr>
            <p:ph idx="1"/>
          </p:nvPr>
        </p:nvPicPr>
        <p:blipFill>
          <a:blip r:embed="rId2" cstate="print"/>
          <a:srcRect l="8136" t="8437" b="7941"/>
          <a:stretch>
            <a:fillRect/>
          </a:stretch>
        </p:blipFill>
        <p:spPr>
          <a:xfrm>
            <a:off x="5368066" y="1366222"/>
            <a:ext cx="6368528" cy="4270785"/>
          </a:xfrm>
          <a:prstGeom prst="rect">
            <a:avLst/>
          </a:prstGeom>
          <a:noFill/>
          <a:ln/>
        </p:spPr>
      </p:pic>
      <p:sp>
        <p:nvSpPr>
          <p:cNvPr id="5" name="Rechteck 4">
            <a:extLst>
              <a:ext uri="{FF2B5EF4-FFF2-40B4-BE49-F238E27FC236}">
                <a16:creationId xmlns:a16="http://schemas.microsoft.com/office/drawing/2014/main" id="{D50F62F7-5047-4CA0-B443-3D94E3D1DDDA}"/>
              </a:ext>
            </a:extLst>
          </p:cNvPr>
          <p:cNvSpPr/>
          <p:nvPr/>
        </p:nvSpPr>
        <p:spPr>
          <a:xfrm>
            <a:off x="968516" y="1917136"/>
            <a:ext cx="5127484" cy="3539430"/>
          </a:xfrm>
          <a:prstGeom prst="rect">
            <a:avLst/>
          </a:prstGeom>
        </p:spPr>
        <p:txBody>
          <a:bodyPr wrap="square">
            <a:spAutoFit/>
          </a:bodyPr>
          <a:lstStyle/>
          <a:p>
            <a:r>
              <a:rPr lang="en-US" sz="3200" b="1" dirty="0"/>
              <a:t>Free heeling</a:t>
            </a:r>
          </a:p>
          <a:p>
            <a:r>
              <a:rPr lang="en-US" sz="3200" b="1" dirty="0"/>
              <a:t>Waiting position</a:t>
            </a:r>
          </a:p>
          <a:p>
            <a:r>
              <a:rPr lang="en-US" sz="3200" b="1" dirty="0"/>
              <a:t>Opening phase</a:t>
            </a:r>
          </a:p>
          <a:p>
            <a:r>
              <a:rPr lang="en-US" sz="3200" b="1" dirty="0"/>
              <a:t>Pressure phase</a:t>
            </a:r>
          </a:p>
          <a:p>
            <a:r>
              <a:rPr lang="en-US" sz="3200" b="1" dirty="0"/>
              <a:t>Transition phase</a:t>
            </a:r>
          </a:p>
          <a:p>
            <a:r>
              <a:rPr lang="en-US" sz="3200" b="1" dirty="0"/>
              <a:t>Out phase</a:t>
            </a:r>
          </a:p>
          <a:p>
            <a:r>
              <a:rPr lang="en-US" sz="3200" b="1" dirty="0"/>
              <a:t>Guarding phase</a:t>
            </a:r>
            <a:endParaRPr lang="de-AT" sz="3200" b="1" dirty="0"/>
          </a:p>
        </p:txBody>
      </p:sp>
    </p:spTree>
    <p:extLst>
      <p:ext uri="{BB962C8B-B14F-4D97-AF65-F5344CB8AC3E}">
        <p14:creationId xmlns:p14="http://schemas.microsoft.com/office/powerpoint/2010/main" val="33567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4E502E-7E42-4AD6-8F08-FAB9BA821689}"/>
              </a:ext>
            </a:extLst>
          </p:cNvPr>
          <p:cNvSpPr>
            <a:spLocks noGrp="1"/>
          </p:cNvSpPr>
          <p:nvPr>
            <p:ph type="title"/>
          </p:nvPr>
        </p:nvSpPr>
        <p:spPr>
          <a:xfrm>
            <a:off x="838200" y="181070"/>
            <a:ext cx="10515600" cy="628555"/>
          </a:xfrm>
        </p:spPr>
        <p:txBody>
          <a:bodyPr>
            <a:noAutofit/>
          </a:bodyPr>
          <a:lstStyle/>
          <a:p>
            <a:pPr algn="ctr"/>
            <a:r>
              <a:rPr lang="de-AT" sz="4000" b="1" dirty="0"/>
              <a:t>Search </a:t>
            </a:r>
            <a:r>
              <a:rPr lang="de-AT" sz="4000" b="1" dirty="0" err="1"/>
              <a:t>for</a:t>
            </a:r>
            <a:r>
              <a:rPr lang="de-AT" sz="4000" b="1" dirty="0"/>
              <a:t> </a:t>
            </a:r>
            <a:r>
              <a:rPr lang="de-AT" sz="4000" b="1" dirty="0" err="1"/>
              <a:t>the</a:t>
            </a:r>
            <a:r>
              <a:rPr lang="de-AT" sz="4000" b="1" dirty="0"/>
              <a:t> </a:t>
            </a:r>
            <a:r>
              <a:rPr lang="de-AT" sz="4000" b="1" dirty="0" err="1"/>
              <a:t>helper</a:t>
            </a:r>
            <a:endParaRPr lang="de-AT" sz="4000" b="1" dirty="0"/>
          </a:p>
        </p:txBody>
      </p:sp>
      <p:sp>
        <p:nvSpPr>
          <p:cNvPr id="3" name="Inhaltsplatzhalter 2">
            <a:extLst>
              <a:ext uri="{FF2B5EF4-FFF2-40B4-BE49-F238E27FC236}">
                <a16:creationId xmlns:a16="http://schemas.microsoft.com/office/drawing/2014/main" id="{5BDA9B70-1A7C-43C6-B708-DB667D2036F8}"/>
              </a:ext>
            </a:extLst>
          </p:cNvPr>
          <p:cNvSpPr>
            <a:spLocks noGrp="1"/>
          </p:cNvSpPr>
          <p:nvPr>
            <p:ph idx="1"/>
          </p:nvPr>
        </p:nvSpPr>
        <p:spPr>
          <a:xfrm>
            <a:off x="838200" y="1140738"/>
            <a:ext cx="10515600" cy="5260062"/>
          </a:xfrm>
        </p:spPr>
        <p:txBody>
          <a:bodyPr>
            <a:normAutofit/>
          </a:bodyPr>
          <a:lstStyle/>
          <a:p>
            <a:pPr marL="0" indent="0">
              <a:buNone/>
            </a:pPr>
            <a:r>
              <a:rPr lang="en-US" b="1" dirty="0"/>
              <a:t>The exercise begins with the basic position and ends when the dog has reached the 6th blind or when the imaginary extension of the blind has been overrun.</a:t>
            </a:r>
          </a:p>
          <a:p>
            <a:pPr marL="0" indent="0">
              <a:buNone/>
            </a:pPr>
            <a:endParaRPr lang="en-US" b="1" dirty="0"/>
          </a:p>
          <a:p>
            <a:pPr marL="0" indent="0">
              <a:buNone/>
            </a:pPr>
            <a:r>
              <a:rPr lang="en-US" b="1" dirty="0"/>
              <a:t>If the handler takes the dog in the basic position during the exercise     </a:t>
            </a:r>
          </a:p>
          <a:p>
            <a:pPr marL="0" indent="0">
              <a:buNone/>
            </a:pPr>
            <a:r>
              <a:rPr lang="en-US" b="1" dirty="0"/>
              <a:t> “ Search/</a:t>
            </a:r>
            <a:r>
              <a:rPr lang="en-US" b="1" dirty="0" err="1"/>
              <a:t>Revier</a:t>
            </a:r>
            <a:r>
              <a:rPr lang="en-US" b="1" dirty="0"/>
              <a:t> ”, the exercise is to be rated with 0 points. The work can continue.  If this happens a second time, the protection is terminated.</a:t>
            </a:r>
          </a:p>
          <a:p>
            <a:pPr marL="0" indent="0">
              <a:buNone/>
            </a:pPr>
            <a:endParaRPr lang="en-US" b="1" dirty="0"/>
          </a:p>
          <a:p>
            <a:pPr marL="0" indent="0">
              <a:buNone/>
            </a:pPr>
            <a:r>
              <a:rPr lang="en-US" b="1" dirty="0"/>
              <a:t>If the helper is not found, the handler has two further attempts to send  the dog. If this fails, phase C must be canceled.</a:t>
            </a:r>
          </a:p>
          <a:p>
            <a:endParaRPr lang="de-AT" dirty="0"/>
          </a:p>
        </p:txBody>
      </p:sp>
    </p:spTree>
    <p:extLst>
      <p:ext uri="{BB962C8B-B14F-4D97-AF65-F5344CB8AC3E}">
        <p14:creationId xmlns:p14="http://schemas.microsoft.com/office/powerpoint/2010/main" val="42696859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80626AB-3FA9-4D15-91C9-113829A5E8BB}"/>
              </a:ext>
            </a:extLst>
          </p:cNvPr>
          <p:cNvSpPr>
            <a:spLocks noGrp="1"/>
          </p:cNvSpPr>
          <p:nvPr>
            <p:ph type="title"/>
          </p:nvPr>
        </p:nvSpPr>
        <p:spPr>
          <a:xfrm>
            <a:off x="838200" y="352425"/>
            <a:ext cx="10515600" cy="1276349"/>
          </a:xfrm>
        </p:spPr>
        <p:txBody>
          <a:bodyPr>
            <a:normAutofit fontScale="90000"/>
          </a:bodyPr>
          <a:lstStyle/>
          <a:p>
            <a:pPr algn="ctr"/>
            <a:r>
              <a:rPr lang="en-US" b="1" dirty="0"/>
              <a:t>Defense against an attack out of the guarding phase</a:t>
            </a:r>
            <a:br>
              <a:rPr lang="de-AT" sz="3200" dirty="0"/>
            </a:br>
            <a:endParaRPr lang="de-AT" sz="3200" dirty="0"/>
          </a:p>
        </p:txBody>
      </p:sp>
      <p:pic>
        <p:nvPicPr>
          <p:cNvPr id="4" name="Picture 5" descr="PA180376">
            <a:extLst>
              <a:ext uri="{FF2B5EF4-FFF2-40B4-BE49-F238E27FC236}">
                <a16:creationId xmlns:a16="http://schemas.microsoft.com/office/drawing/2014/main" id="{5104284F-EDF8-47F4-8FA3-3166AB677D86}"/>
              </a:ext>
            </a:extLst>
          </p:cNvPr>
          <p:cNvPicPr>
            <a:picLocks noGrp="1" noChangeAspect="1" noChangeArrowheads="1"/>
          </p:cNvPicPr>
          <p:nvPr>
            <p:ph idx="1"/>
          </p:nvPr>
        </p:nvPicPr>
        <p:blipFill>
          <a:blip r:embed="rId2" cstate="print"/>
          <a:srcRect l="23311" t="25902" r="27663" b="22794"/>
          <a:stretch>
            <a:fillRect/>
          </a:stretch>
        </p:blipFill>
        <p:spPr bwMode="auto">
          <a:xfrm>
            <a:off x="6096000" y="1628774"/>
            <a:ext cx="5672866" cy="4734619"/>
          </a:xfrm>
          <a:prstGeom prst="rect">
            <a:avLst/>
          </a:prstGeom>
          <a:noFill/>
        </p:spPr>
      </p:pic>
      <p:sp>
        <p:nvSpPr>
          <p:cNvPr id="5" name="Rechteck 4">
            <a:extLst>
              <a:ext uri="{FF2B5EF4-FFF2-40B4-BE49-F238E27FC236}">
                <a16:creationId xmlns:a16="http://schemas.microsoft.com/office/drawing/2014/main" id="{093542D7-7D2E-491A-B72C-7962A332DAD3}"/>
              </a:ext>
            </a:extLst>
          </p:cNvPr>
          <p:cNvSpPr/>
          <p:nvPr/>
        </p:nvSpPr>
        <p:spPr>
          <a:xfrm>
            <a:off x="1145219" y="2690336"/>
            <a:ext cx="4599365" cy="2554545"/>
          </a:xfrm>
          <a:prstGeom prst="rect">
            <a:avLst/>
          </a:prstGeom>
        </p:spPr>
        <p:txBody>
          <a:bodyPr wrap="square">
            <a:spAutoFit/>
          </a:bodyPr>
          <a:lstStyle/>
          <a:p>
            <a:r>
              <a:rPr lang="en-US" sz="3200" b="1" dirty="0"/>
              <a:t>Opening phase</a:t>
            </a:r>
          </a:p>
          <a:p>
            <a:r>
              <a:rPr lang="en-US" sz="3200" b="1" dirty="0"/>
              <a:t>Pressure phase</a:t>
            </a:r>
          </a:p>
          <a:p>
            <a:r>
              <a:rPr lang="en-US" sz="3200" b="1" dirty="0"/>
              <a:t>Transition phase</a:t>
            </a:r>
          </a:p>
          <a:p>
            <a:r>
              <a:rPr lang="en-US" sz="3200" b="1" dirty="0"/>
              <a:t>Out phase</a:t>
            </a:r>
          </a:p>
          <a:p>
            <a:r>
              <a:rPr lang="en-US" sz="3200" b="1" dirty="0"/>
              <a:t>Guarding phase</a:t>
            </a:r>
            <a:endParaRPr lang="de-AT" sz="3200" b="1" dirty="0"/>
          </a:p>
        </p:txBody>
      </p:sp>
    </p:spTree>
    <p:extLst>
      <p:ext uri="{BB962C8B-B14F-4D97-AF65-F5344CB8AC3E}">
        <p14:creationId xmlns:p14="http://schemas.microsoft.com/office/powerpoint/2010/main" val="3167860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01AEEC-8EE8-4486-9599-32A952FF1170}"/>
              </a:ext>
            </a:extLst>
          </p:cNvPr>
          <p:cNvSpPr>
            <a:spLocks noGrp="1"/>
          </p:cNvSpPr>
          <p:nvPr>
            <p:ph type="title"/>
          </p:nvPr>
        </p:nvSpPr>
        <p:spPr>
          <a:xfrm>
            <a:off x="838200" y="2"/>
            <a:ext cx="10515600" cy="1171574"/>
          </a:xfrm>
        </p:spPr>
        <p:txBody>
          <a:bodyPr>
            <a:normAutofit/>
          </a:bodyPr>
          <a:lstStyle/>
          <a:p>
            <a:pPr algn="ctr"/>
            <a:r>
              <a:rPr lang="de-DE" sz="4000" b="1" dirty="0"/>
              <a:t>Side Transport 2</a:t>
            </a:r>
            <a:endParaRPr lang="de-AT" sz="4000" b="1" dirty="0"/>
          </a:p>
        </p:txBody>
      </p:sp>
      <p:pic>
        <p:nvPicPr>
          <p:cNvPr id="4" name="Picture 4" descr="Weiss 26">
            <a:extLst>
              <a:ext uri="{FF2B5EF4-FFF2-40B4-BE49-F238E27FC236}">
                <a16:creationId xmlns:a16="http://schemas.microsoft.com/office/drawing/2014/main" id="{FCD88F49-7782-4EBC-B221-FB5A25C7C457}"/>
              </a:ext>
            </a:extLst>
          </p:cNvPr>
          <p:cNvPicPr>
            <a:picLocks noGrp="1" noChangeAspect="1" noChangeArrowheads="1"/>
          </p:cNvPicPr>
          <p:nvPr>
            <p:ph idx="1"/>
          </p:nvPr>
        </p:nvPicPr>
        <p:blipFill>
          <a:blip r:embed="rId2" cstate="print"/>
          <a:srcRect l="21368" t="18130" r="24165" b="19685"/>
          <a:stretch>
            <a:fillRect/>
          </a:stretch>
        </p:blipFill>
        <p:spPr bwMode="auto">
          <a:xfrm>
            <a:off x="6992471" y="2108499"/>
            <a:ext cx="4797910" cy="4042481"/>
          </a:xfrm>
          <a:prstGeom prst="rect">
            <a:avLst/>
          </a:prstGeom>
          <a:noFill/>
        </p:spPr>
      </p:pic>
      <p:sp>
        <p:nvSpPr>
          <p:cNvPr id="5" name="Rechteck 4">
            <a:extLst>
              <a:ext uri="{FF2B5EF4-FFF2-40B4-BE49-F238E27FC236}">
                <a16:creationId xmlns:a16="http://schemas.microsoft.com/office/drawing/2014/main" id="{5DD5A485-1FC2-4024-85B5-DDFD59371EAE}"/>
              </a:ext>
            </a:extLst>
          </p:cNvPr>
          <p:cNvSpPr/>
          <p:nvPr/>
        </p:nvSpPr>
        <p:spPr>
          <a:xfrm>
            <a:off x="569843" y="2741424"/>
            <a:ext cx="5250045" cy="2062103"/>
          </a:xfrm>
          <a:prstGeom prst="rect">
            <a:avLst/>
          </a:prstGeom>
        </p:spPr>
        <p:txBody>
          <a:bodyPr wrap="square">
            <a:spAutoFit/>
          </a:bodyPr>
          <a:lstStyle/>
          <a:p>
            <a:r>
              <a:rPr lang="en-US" sz="3200" b="1" dirty="0"/>
              <a:t>Basic positions at the beginning and end.</a:t>
            </a:r>
          </a:p>
          <a:p>
            <a:r>
              <a:rPr lang="en-US" sz="3200" b="1" dirty="0"/>
              <a:t>Dog at the foot of the handler</a:t>
            </a:r>
          </a:p>
          <a:p>
            <a:r>
              <a:rPr lang="en-US" sz="3200" b="1" dirty="0"/>
              <a:t>Watch the helpers attentive</a:t>
            </a:r>
            <a:endParaRPr lang="de-AT" sz="3200" b="1" dirty="0"/>
          </a:p>
        </p:txBody>
      </p:sp>
    </p:spTree>
    <p:extLst>
      <p:ext uri="{BB962C8B-B14F-4D97-AF65-F5344CB8AC3E}">
        <p14:creationId xmlns:p14="http://schemas.microsoft.com/office/powerpoint/2010/main" val="320725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83C538-81F7-47B0-8503-10CDE9BC5048}"/>
              </a:ext>
            </a:extLst>
          </p:cNvPr>
          <p:cNvSpPr>
            <a:spLocks noGrp="1"/>
          </p:cNvSpPr>
          <p:nvPr>
            <p:ph type="title"/>
          </p:nvPr>
        </p:nvSpPr>
        <p:spPr>
          <a:xfrm>
            <a:off x="838200" y="172017"/>
            <a:ext cx="10515600" cy="887238"/>
          </a:xfrm>
        </p:spPr>
        <p:txBody>
          <a:bodyPr>
            <a:normAutofit/>
          </a:bodyPr>
          <a:lstStyle/>
          <a:p>
            <a:pPr algn="ctr"/>
            <a:r>
              <a:rPr lang="de-AT" sz="4800" b="1" dirty="0"/>
              <a:t>Termination</a:t>
            </a:r>
          </a:p>
        </p:txBody>
      </p:sp>
      <p:sp>
        <p:nvSpPr>
          <p:cNvPr id="3" name="Inhaltsplatzhalter 2">
            <a:extLst>
              <a:ext uri="{FF2B5EF4-FFF2-40B4-BE49-F238E27FC236}">
                <a16:creationId xmlns:a16="http://schemas.microsoft.com/office/drawing/2014/main" id="{629D714D-C630-4ABB-8C75-EFA2F5A67F02}"/>
              </a:ext>
            </a:extLst>
          </p:cNvPr>
          <p:cNvSpPr>
            <a:spLocks noGrp="1"/>
          </p:cNvSpPr>
          <p:nvPr>
            <p:ph idx="1"/>
          </p:nvPr>
        </p:nvSpPr>
        <p:spPr>
          <a:xfrm>
            <a:off x="838200" y="1502875"/>
            <a:ext cx="10515600" cy="4674088"/>
          </a:xfrm>
        </p:spPr>
        <p:txBody>
          <a:bodyPr/>
          <a:lstStyle/>
          <a:p>
            <a:r>
              <a:rPr lang="en-US" sz="2200" b="1" dirty="0"/>
              <a:t>The dog cannot stand the pressure of the helper.</a:t>
            </a:r>
          </a:p>
          <a:p>
            <a:pPr marL="0" indent="0">
              <a:buNone/>
            </a:pPr>
            <a:endParaRPr lang="en-US" sz="2200" b="1" dirty="0"/>
          </a:p>
          <a:p>
            <a:r>
              <a:rPr lang="en-US" sz="2200" b="1" dirty="0"/>
              <a:t>Additional commands are given to bind the dog.</a:t>
            </a:r>
          </a:p>
          <a:p>
            <a:pPr marL="0" indent="0">
              <a:buNone/>
            </a:pPr>
            <a:endParaRPr lang="en-US" sz="2200" b="1" dirty="0"/>
          </a:p>
          <a:p>
            <a:r>
              <a:rPr lang="en-US" sz="2200" b="1" dirty="0"/>
              <a:t>If in the exercise “search for the helper” the dog does not find the helper in the blind  after 2 additional verbal commands, there must be: </a:t>
            </a:r>
          </a:p>
          <a:p>
            <a:endParaRPr lang="en-US" b="1" dirty="0"/>
          </a:p>
          <a:p>
            <a:pPr marL="0" indent="0" algn="ctr">
              <a:buNone/>
            </a:pPr>
            <a:r>
              <a:rPr lang="en-US" sz="3600" b="1" dirty="0">
                <a:solidFill>
                  <a:srgbClr val="FF0000"/>
                </a:solidFill>
              </a:rPr>
              <a:t>TERMINATION</a:t>
            </a:r>
            <a:endParaRPr lang="de-AT" sz="3600" b="1" dirty="0">
              <a:solidFill>
                <a:srgbClr val="FF0000"/>
              </a:solidFill>
            </a:endParaRPr>
          </a:p>
        </p:txBody>
      </p:sp>
    </p:spTree>
    <p:extLst>
      <p:ext uri="{BB962C8B-B14F-4D97-AF65-F5344CB8AC3E}">
        <p14:creationId xmlns:p14="http://schemas.microsoft.com/office/powerpoint/2010/main" val="39982807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82CB14F-844D-44ED-9500-E6557F1FEBD5}"/>
              </a:ext>
            </a:extLst>
          </p:cNvPr>
          <p:cNvSpPr/>
          <p:nvPr/>
        </p:nvSpPr>
        <p:spPr>
          <a:xfrm>
            <a:off x="950614" y="1186005"/>
            <a:ext cx="10205658" cy="5109091"/>
          </a:xfrm>
          <a:prstGeom prst="rect">
            <a:avLst/>
          </a:prstGeom>
        </p:spPr>
        <p:txBody>
          <a:bodyPr wrap="square">
            <a:spAutoFit/>
          </a:bodyPr>
          <a:lstStyle/>
          <a:p>
            <a:r>
              <a:rPr lang="en-US" dirty="0"/>
              <a:t>                                                                </a:t>
            </a:r>
            <a:r>
              <a:rPr lang="en-US" sz="3600" b="1" dirty="0"/>
              <a:t>Disqualification</a:t>
            </a:r>
          </a:p>
          <a:p>
            <a:endParaRPr lang="en-US" dirty="0"/>
          </a:p>
          <a:p>
            <a:pPr marL="342900" indent="-342900">
              <a:buFont typeface="Arial" panose="020B0604020202020204" pitchFamily="34" charset="0"/>
              <a:buChar char="•"/>
            </a:pPr>
            <a:r>
              <a:rPr lang="en-US" sz="2400" b="1" dirty="0"/>
              <a:t>The dog is not in the hand of the handler – the dog is out of control</a:t>
            </a:r>
          </a:p>
          <a:p>
            <a:endParaRPr lang="en-US" sz="2400" b="1" dirty="0"/>
          </a:p>
          <a:p>
            <a:pPr marL="285750" indent="-285750">
              <a:buFont typeface="Arial" panose="020B0604020202020204" pitchFamily="34" charset="0"/>
              <a:buChar char="•"/>
            </a:pPr>
            <a:r>
              <a:rPr lang="en-US" sz="2400" b="1" dirty="0"/>
              <a:t> The dog bites into other parts of the body of the helper.</a:t>
            </a:r>
          </a:p>
          <a:p>
            <a:pPr marL="285750" indent="-285750">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a:t>The dog is, in the long attack, targeting an other person than the helper</a:t>
            </a:r>
          </a:p>
          <a:p>
            <a:pPr marL="285750" indent="-285750">
              <a:buFont typeface="Arial" panose="020B0604020202020204" pitchFamily="34" charset="0"/>
              <a:buChar char="•"/>
            </a:pPr>
            <a:endParaRPr lang="en-US" sz="2400" b="1" dirty="0"/>
          </a:p>
          <a:p>
            <a:pPr marL="285750" indent="-285750">
              <a:buFont typeface="Arial" panose="020B0604020202020204" pitchFamily="34" charset="0"/>
              <a:buChar char="•"/>
            </a:pPr>
            <a:r>
              <a:rPr lang="en-US" sz="2400" b="1" dirty="0"/>
              <a:t>Does not “ OUT” after the 3rd verbal command – (over and done)</a:t>
            </a:r>
          </a:p>
          <a:p>
            <a:pPr marL="285750" indent="-285750">
              <a:buFont typeface="Arial" panose="020B0604020202020204" pitchFamily="34" charset="0"/>
              <a:buChar char="•"/>
            </a:pPr>
            <a:endParaRPr lang="en-US" sz="2800" b="1" dirty="0"/>
          </a:p>
          <a:p>
            <a:pPr algn="ctr"/>
            <a:r>
              <a:rPr lang="en-US" sz="3600" b="1" i="1" dirty="0">
                <a:solidFill>
                  <a:srgbClr val="FF0000"/>
                </a:solidFill>
              </a:rPr>
              <a:t>DISQUALIFICATION</a:t>
            </a:r>
          </a:p>
          <a:p>
            <a:endParaRPr lang="en-US" dirty="0"/>
          </a:p>
          <a:p>
            <a:r>
              <a:rPr lang="en-US" b="1" dirty="0"/>
              <a:t>No report - no award of any points</a:t>
            </a:r>
            <a:endParaRPr lang="de-AT" b="1" dirty="0"/>
          </a:p>
        </p:txBody>
      </p:sp>
    </p:spTree>
    <p:extLst>
      <p:ext uri="{BB962C8B-B14F-4D97-AF65-F5344CB8AC3E}">
        <p14:creationId xmlns:p14="http://schemas.microsoft.com/office/powerpoint/2010/main" val="18275601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0"/>
            <a:ext cx="8229600" cy="1052736"/>
          </a:xfrm>
        </p:spPr>
        <p:txBody>
          <a:bodyPr/>
          <a:lstStyle/>
          <a:p>
            <a:r>
              <a:rPr lang="en-GB" b="1" dirty="0"/>
              <a:t>Attack on the dog out of motion </a:t>
            </a:r>
            <a:endParaRPr lang="nl-NL" dirty="0"/>
          </a:p>
        </p:txBody>
      </p:sp>
      <p:sp>
        <p:nvSpPr>
          <p:cNvPr id="3" name="Tijdelijke aanduiding voor inhoud 2"/>
          <p:cNvSpPr>
            <a:spLocks noGrp="1"/>
          </p:cNvSpPr>
          <p:nvPr>
            <p:ph idx="1"/>
          </p:nvPr>
        </p:nvSpPr>
        <p:spPr>
          <a:xfrm>
            <a:off x="1981200" y="981075"/>
            <a:ext cx="8229600" cy="5553075"/>
          </a:xfrm>
        </p:spPr>
        <p:txBody>
          <a:bodyPr>
            <a:normAutofit lnSpcReduction="10000"/>
          </a:bodyPr>
          <a:lstStyle/>
          <a:p>
            <a:r>
              <a:rPr lang="en-GB" sz="2400" b="1" dirty="0"/>
              <a:t>The free heeling to the place where the exercise start will also be evaluated. The dog, sitting in the correct basic position, may be held on the collar. </a:t>
            </a:r>
          </a:p>
          <a:p>
            <a:r>
              <a:rPr lang="en-GB" sz="2400" b="1" dirty="0"/>
              <a:t>The straight, calm and attentively sitting dog facing the helper may however not be stimulated by the handler.</a:t>
            </a:r>
          </a:p>
          <a:p>
            <a:pPr marL="0" indent="0">
              <a:buNone/>
            </a:pPr>
            <a:endParaRPr lang="en-GB" sz="2400" b="1" dirty="0"/>
          </a:p>
          <a:p>
            <a:r>
              <a:rPr lang="en-GB" sz="2400" b="1" dirty="0"/>
              <a:t>If the dog starts the exercise </a:t>
            </a:r>
            <a:r>
              <a:rPr lang="en-GB" sz="2400" b="1" dirty="0">
                <a:solidFill>
                  <a:srgbClr val="FF0000"/>
                </a:solidFill>
              </a:rPr>
              <a:t>before the confrontation with the helper,</a:t>
            </a:r>
            <a:r>
              <a:rPr lang="en-GB" sz="2400" b="1" dirty="0"/>
              <a:t> he will be disqualified ( helper is running towards the dog in the straight line) </a:t>
            </a:r>
          </a:p>
          <a:p>
            <a:pPr marL="0" indent="0">
              <a:buNone/>
            </a:pPr>
            <a:r>
              <a:rPr lang="en-GB" sz="2400" b="1" dirty="0"/>
              <a:t> </a:t>
            </a:r>
          </a:p>
          <a:p>
            <a:r>
              <a:rPr lang="en-GB" sz="2400" b="1" dirty="0"/>
              <a:t>If the dog starts the exercise before the sign of the Judge, the exercise is insufficient. </a:t>
            </a:r>
          </a:p>
          <a:p>
            <a:pPr marL="0" indent="0">
              <a:buNone/>
            </a:pPr>
            <a:endParaRPr lang="en-GB" sz="2400" b="1" dirty="0"/>
          </a:p>
          <a:p>
            <a:r>
              <a:rPr lang="en-GB" sz="2400" b="1" dirty="0"/>
              <a:t>If the dog is running to another person, ( </a:t>
            </a:r>
            <a:r>
              <a:rPr lang="en-GB" sz="2400" b="1" dirty="0" err="1"/>
              <a:t>f.i</a:t>
            </a:r>
            <a:r>
              <a:rPr lang="en-GB" sz="2400" b="1" dirty="0"/>
              <a:t>. the judge) he is not reacting to his attacker:  </a:t>
            </a:r>
            <a:r>
              <a:rPr lang="en-GB" sz="2400" b="1" dirty="0">
                <a:solidFill>
                  <a:srgbClr val="FF0000"/>
                </a:solidFill>
              </a:rPr>
              <a:t>Disqualification </a:t>
            </a:r>
            <a:endParaRPr lang="nl-NL" sz="2400" b="1" dirty="0">
              <a:solidFill>
                <a:srgbClr val="FF0000"/>
              </a:solidFill>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0"/>
            <a:ext cx="8229600" cy="908720"/>
          </a:xfrm>
        </p:spPr>
        <p:txBody>
          <a:bodyPr/>
          <a:lstStyle/>
          <a:p>
            <a:r>
              <a:rPr lang="nl-NL" b="1" dirty="0"/>
              <a:t>            Abandon the helper</a:t>
            </a:r>
          </a:p>
        </p:txBody>
      </p:sp>
      <p:sp>
        <p:nvSpPr>
          <p:cNvPr id="3" name="Tijdelijke aanduiding voor inhoud 2"/>
          <p:cNvSpPr>
            <a:spLocks noGrp="1"/>
          </p:cNvSpPr>
          <p:nvPr>
            <p:ph idx="1"/>
          </p:nvPr>
        </p:nvSpPr>
        <p:spPr>
          <a:xfrm>
            <a:off x="1981200" y="1124744"/>
            <a:ext cx="8229600" cy="5544616"/>
          </a:xfrm>
        </p:spPr>
        <p:txBody>
          <a:bodyPr>
            <a:normAutofit lnSpcReduction="10000"/>
          </a:bodyPr>
          <a:lstStyle/>
          <a:p>
            <a:r>
              <a:rPr lang="en-GB" sz="2400" b="1" dirty="0"/>
              <a:t>The guarding phase after the exercise “preventing the escape of the helper” and after  “Defence on an attack during the guarding phase” in IGP 3: </a:t>
            </a:r>
          </a:p>
          <a:p>
            <a:pPr>
              <a:buNone/>
            </a:pPr>
            <a:endParaRPr lang="en-GB" sz="2400" b="1" dirty="0"/>
          </a:p>
          <a:p>
            <a:r>
              <a:rPr lang="en-GB" sz="2400" b="1" dirty="0"/>
              <a:t>If the dog leaves the helper or the handler gives a command so that the dog stays with the helper, </a:t>
            </a:r>
            <a:r>
              <a:rPr lang="en-GB" sz="2400" b="1" dirty="0">
                <a:solidFill>
                  <a:srgbClr val="FF0000"/>
                </a:solidFill>
              </a:rPr>
              <a:t>phase C is terminated.</a:t>
            </a:r>
          </a:p>
          <a:p>
            <a:endParaRPr lang="en-GB" sz="2400" b="1" dirty="0"/>
          </a:p>
          <a:p>
            <a:r>
              <a:rPr lang="en-GB" sz="2400" b="1" dirty="0"/>
              <a:t>All other exercises: If the dog leaves the helper or the handler gives a command so that the dog stays with the helper, before the instruction of the judge to continue, </a:t>
            </a:r>
            <a:r>
              <a:rPr lang="en-GB" sz="2400" b="1" dirty="0">
                <a:solidFill>
                  <a:srgbClr val="FF0000"/>
                </a:solidFill>
              </a:rPr>
              <a:t>phase C is to be terminated.</a:t>
            </a:r>
          </a:p>
          <a:p>
            <a:endParaRPr lang="en-GB" sz="2400" b="1" dirty="0"/>
          </a:p>
          <a:p>
            <a:r>
              <a:rPr lang="en-GB" sz="2400" b="1" dirty="0"/>
              <a:t>Leaves the dog the helper after the instructions of the Judge, </a:t>
            </a:r>
            <a:r>
              <a:rPr lang="en-GB" sz="2400" b="1" dirty="0">
                <a:solidFill>
                  <a:srgbClr val="FF0000"/>
                </a:solidFill>
              </a:rPr>
              <a:t>the exercise has to be evaluated “insufficient” and the exercise can be continued.</a:t>
            </a:r>
          </a:p>
          <a:p>
            <a:endParaRPr lang="en-GB" sz="2000" dirty="0"/>
          </a:p>
          <a:p>
            <a:endParaRPr lang="nl-NL" sz="2000" dirty="0"/>
          </a:p>
          <a:p>
            <a:endParaRPr lang="nl-NL"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4BF21D1-FAFE-4692-A584-4AB876423BCE}"/>
              </a:ext>
            </a:extLst>
          </p:cNvPr>
          <p:cNvSpPr>
            <a:spLocks noGrp="1"/>
          </p:cNvSpPr>
          <p:nvPr>
            <p:ph type="title"/>
          </p:nvPr>
        </p:nvSpPr>
        <p:spPr>
          <a:xfrm>
            <a:off x="838200" y="365125"/>
            <a:ext cx="10515600" cy="777875"/>
          </a:xfrm>
        </p:spPr>
        <p:txBody>
          <a:bodyPr>
            <a:normAutofit/>
          </a:bodyPr>
          <a:lstStyle/>
          <a:p>
            <a:pPr algn="ctr"/>
            <a:r>
              <a:rPr lang="de-AT" sz="4000" b="1" dirty="0" err="1"/>
              <a:t>Excellent</a:t>
            </a:r>
            <a:endParaRPr lang="de-AT" sz="4000" b="1" dirty="0"/>
          </a:p>
        </p:txBody>
      </p:sp>
      <p:sp>
        <p:nvSpPr>
          <p:cNvPr id="3" name="Inhaltsplatzhalter 2">
            <a:extLst>
              <a:ext uri="{FF2B5EF4-FFF2-40B4-BE49-F238E27FC236}">
                <a16:creationId xmlns:a16="http://schemas.microsoft.com/office/drawing/2014/main" id="{F08C3EF0-8C20-46D6-8CE1-09C11CDEC367}"/>
              </a:ext>
            </a:extLst>
          </p:cNvPr>
          <p:cNvSpPr>
            <a:spLocks noGrp="1"/>
          </p:cNvSpPr>
          <p:nvPr>
            <p:ph idx="1"/>
          </p:nvPr>
        </p:nvSpPr>
        <p:spPr/>
        <p:txBody>
          <a:bodyPr>
            <a:normAutofit/>
          </a:bodyPr>
          <a:lstStyle/>
          <a:p>
            <a:pPr marL="0" indent="0" algn="ctr">
              <a:buNone/>
            </a:pPr>
            <a:endParaRPr lang="en-US" sz="2200" dirty="0"/>
          </a:p>
          <a:p>
            <a:pPr marL="0" indent="0" algn="ctr">
              <a:buNone/>
            </a:pPr>
            <a:endParaRPr lang="en-US" sz="2200" dirty="0"/>
          </a:p>
          <a:p>
            <a:pPr marL="0" indent="0" algn="ctr">
              <a:buNone/>
            </a:pPr>
            <a:r>
              <a:rPr lang="en-US" sz="4000" b="1" dirty="0"/>
              <a:t>This note can only be taken by a dog</a:t>
            </a:r>
          </a:p>
          <a:p>
            <a:pPr marL="0" indent="0" algn="ctr">
              <a:buNone/>
            </a:pPr>
            <a:r>
              <a:rPr lang="en-US" sz="4000" b="1" dirty="0"/>
              <a:t>exceptional disposition and</a:t>
            </a:r>
          </a:p>
          <a:p>
            <a:pPr marL="0" indent="0" algn="ctr">
              <a:buNone/>
            </a:pPr>
            <a:r>
              <a:rPr lang="en-US" sz="4000" b="1" dirty="0"/>
              <a:t>get excellent training.</a:t>
            </a:r>
            <a:endParaRPr lang="de-AT" sz="4000" b="1" dirty="0"/>
          </a:p>
        </p:txBody>
      </p:sp>
    </p:spTree>
    <p:extLst>
      <p:ext uri="{BB962C8B-B14F-4D97-AF65-F5344CB8AC3E}">
        <p14:creationId xmlns:p14="http://schemas.microsoft.com/office/powerpoint/2010/main" val="27427153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CC3BC5-40C8-4800-A11E-73AC9AE63A97}"/>
              </a:ext>
            </a:extLst>
          </p:cNvPr>
          <p:cNvSpPr>
            <a:spLocks noGrp="1"/>
          </p:cNvSpPr>
          <p:nvPr>
            <p:ph type="title"/>
          </p:nvPr>
        </p:nvSpPr>
        <p:spPr/>
        <p:txBody>
          <a:bodyPr>
            <a:normAutofit/>
          </a:bodyPr>
          <a:lstStyle/>
          <a:p>
            <a:pPr algn="ctr"/>
            <a:r>
              <a:rPr lang="de-AT" sz="4000" b="1" dirty="0"/>
              <a:t>Very </a:t>
            </a:r>
            <a:r>
              <a:rPr lang="de-AT" sz="4000" b="1" dirty="0" err="1"/>
              <a:t>good</a:t>
            </a:r>
            <a:endParaRPr lang="de-AT" sz="4000" b="1" dirty="0"/>
          </a:p>
        </p:txBody>
      </p:sp>
      <p:sp>
        <p:nvSpPr>
          <p:cNvPr id="3" name="Inhaltsplatzhalter 2">
            <a:extLst>
              <a:ext uri="{FF2B5EF4-FFF2-40B4-BE49-F238E27FC236}">
                <a16:creationId xmlns:a16="http://schemas.microsoft.com/office/drawing/2014/main" id="{6FDFF8EC-7342-493D-A901-6D397ECCAB74}"/>
              </a:ext>
            </a:extLst>
          </p:cNvPr>
          <p:cNvSpPr>
            <a:spLocks noGrp="1"/>
          </p:cNvSpPr>
          <p:nvPr>
            <p:ph idx="1"/>
          </p:nvPr>
        </p:nvSpPr>
        <p:spPr/>
        <p:txBody>
          <a:bodyPr>
            <a:normAutofit/>
          </a:bodyPr>
          <a:lstStyle/>
          <a:p>
            <a:pPr marL="0" indent="0" algn="ctr">
              <a:buNone/>
            </a:pPr>
            <a:endParaRPr lang="en-US" sz="2200" dirty="0"/>
          </a:p>
          <a:p>
            <a:pPr marL="0" indent="0" algn="ctr">
              <a:buNone/>
            </a:pPr>
            <a:endParaRPr lang="en-US" sz="2200" dirty="0"/>
          </a:p>
          <a:p>
            <a:pPr marL="0" indent="0" algn="ctr">
              <a:buNone/>
            </a:pPr>
            <a:r>
              <a:rPr lang="en-US" sz="4000" b="1" dirty="0"/>
              <a:t>Dogs with an above-average performance</a:t>
            </a:r>
          </a:p>
          <a:p>
            <a:pPr marL="0" indent="0" algn="ctr">
              <a:buNone/>
            </a:pPr>
            <a:r>
              <a:rPr lang="en-US" sz="4000" b="1" dirty="0"/>
              <a:t>but minor restrictions</a:t>
            </a:r>
          </a:p>
          <a:p>
            <a:pPr marL="0" indent="0" algn="ctr">
              <a:buNone/>
            </a:pPr>
            <a:r>
              <a:rPr lang="en-US" sz="4000" b="1" dirty="0"/>
              <a:t>in drive components or training.</a:t>
            </a:r>
            <a:endParaRPr lang="de-AT" sz="4000" b="1" dirty="0"/>
          </a:p>
        </p:txBody>
      </p:sp>
    </p:spTree>
    <p:extLst>
      <p:ext uri="{BB962C8B-B14F-4D97-AF65-F5344CB8AC3E}">
        <p14:creationId xmlns:p14="http://schemas.microsoft.com/office/powerpoint/2010/main" val="34361298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828552-A527-4671-8A02-DC82156A5445}"/>
              </a:ext>
            </a:extLst>
          </p:cNvPr>
          <p:cNvSpPr>
            <a:spLocks noGrp="1"/>
          </p:cNvSpPr>
          <p:nvPr>
            <p:ph type="title"/>
          </p:nvPr>
        </p:nvSpPr>
        <p:spPr>
          <a:xfrm>
            <a:off x="838200" y="104776"/>
            <a:ext cx="10515600" cy="1123950"/>
          </a:xfrm>
        </p:spPr>
        <p:txBody>
          <a:bodyPr>
            <a:normAutofit/>
          </a:bodyPr>
          <a:lstStyle/>
          <a:p>
            <a:pPr algn="ctr"/>
            <a:r>
              <a:rPr lang="de-AT" sz="4000" b="1" dirty="0" err="1"/>
              <a:t>Good</a:t>
            </a:r>
            <a:endParaRPr lang="de-AT" sz="4000" b="1" dirty="0"/>
          </a:p>
        </p:txBody>
      </p:sp>
      <p:sp>
        <p:nvSpPr>
          <p:cNvPr id="3" name="Inhaltsplatzhalter 2">
            <a:extLst>
              <a:ext uri="{FF2B5EF4-FFF2-40B4-BE49-F238E27FC236}">
                <a16:creationId xmlns:a16="http://schemas.microsoft.com/office/drawing/2014/main" id="{32A085C0-0B00-4A96-957B-7144E24CCF53}"/>
              </a:ext>
            </a:extLst>
          </p:cNvPr>
          <p:cNvSpPr>
            <a:spLocks noGrp="1"/>
          </p:cNvSpPr>
          <p:nvPr>
            <p:ph idx="1"/>
          </p:nvPr>
        </p:nvSpPr>
        <p:spPr/>
        <p:txBody>
          <a:bodyPr>
            <a:normAutofit/>
          </a:bodyPr>
          <a:lstStyle/>
          <a:p>
            <a:pPr marL="0" indent="0" algn="ctr">
              <a:buNone/>
            </a:pPr>
            <a:endParaRPr lang="en-US" sz="2200" dirty="0"/>
          </a:p>
          <a:p>
            <a:pPr marL="0" indent="0" algn="ctr">
              <a:buNone/>
            </a:pPr>
            <a:endParaRPr lang="en-US" sz="2200" dirty="0"/>
          </a:p>
          <a:p>
            <a:pPr marL="0" indent="0" algn="ctr">
              <a:buNone/>
            </a:pPr>
            <a:r>
              <a:rPr lang="en-US" sz="4000" b="1" dirty="0"/>
              <a:t>Dogs that meet the normal requirements</a:t>
            </a:r>
          </a:p>
          <a:p>
            <a:pPr marL="0" indent="0" algn="ctr">
              <a:buNone/>
            </a:pPr>
            <a:r>
              <a:rPr lang="en-US" sz="4000" b="1" dirty="0"/>
              <a:t>both in the performance</a:t>
            </a:r>
          </a:p>
          <a:p>
            <a:pPr marL="0" indent="0" algn="ctr">
              <a:buNone/>
            </a:pPr>
            <a:r>
              <a:rPr lang="en-US" sz="4000" b="1" dirty="0"/>
              <a:t>as in training.</a:t>
            </a:r>
            <a:endParaRPr lang="de-AT" sz="4000" b="1" dirty="0"/>
          </a:p>
        </p:txBody>
      </p:sp>
    </p:spTree>
    <p:extLst>
      <p:ext uri="{BB962C8B-B14F-4D97-AF65-F5344CB8AC3E}">
        <p14:creationId xmlns:p14="http://schemas.microsoft.com/office/powerpoint/2010/main" val="6572272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498879-3189-4F17-A0BA-1ACDD9D8D99A}"/>
              </a:ext>
            </a:extLst>
          </p:cNvPr>
          <p:cNvSpPr>
            <a:spLocks noGrp="1"/>
          </p:cNvSpPr>
          <p:nvPr>
            <p:ph type="title"/>
          </p:nvPr>
        </p:nvSpPr>
        <p:spPr/>
        <p:txBody>
          <a:bodyPr>
            <a:normAutofit/>
          </a:bodyPr>
          <a:lstStyle/>
          <a:p>
            <a:pPr algn="ctr"/>
            <a:r>
              <a:rPr lang="de-AT" b="1" dirty="0" err="1"/>
              <a:t>Satisfactory</a:t>
            </a:r>
            <a:endParaRPr lang="de-AT" b="1" dirty="0"/>
          </a:p>
        </p:txBody>
      </p:sp>
      <p:sp>
        <p:nvSpPr>
          <p:cNvPr id="3" name="Inhaltsplatzhalter 2">
            <a:extLst>
              <a:ext uri="{FF2B5EF4-FFF2-40B4-BE49-F238E27FC236}">
                <a16:creationId xmlns:a16="http://schemas.microsoft.com/office/drawing/2014/main" id="{3E662808-754F-44B7-A7E9-296F06935DA3}"/>
              </a:ext>
            </a:extLst>
          </p:cNvPr>
          <p:cNvSpPr>
            <a:spLocks noGrp="1"/>
          </p:cNvSpPr>
          <p:nvPr>
            <p:ph idx="1"/>
          </p:nvPr>
        </p:nvSpPr>
        <p:spPr/>
        <p:txBody>
          <a:bodyPr>
            <a:normAutofit/>
          </a:bodyPr>
          <a:lstStyle/>
          <a:p>
            <a:pPr marL="0" indent="0" algn="ctr">
              <a:buNone/>
            </a:pPr>
            <a:endParaRPr lang="en-US" sz="2200" dirty="0"/>
          </a:p>
          <a:p>
            <a:pPr marL="0" indent="0" algn="ctr">
              <a:buNone/>
            </a:pPr>
            <a:endParaRPr lang="en-US" sz="2200" dirty="0"/>
          </a:p>
          <a:p>
            <a:pPr marL="0" indent="0" algn="ctr">
              <a:buNone/>
            </a:pPr>
            <a:r>
              <a:rPr lang="en-US" sz="4000" b="1" dirty="0"/>
              <a:t>Dogs that barely meet the requirements</a:t>
            </a:r>
          </a:p>
          <a:p>
            <a:pPr marL="0" indent="0" algn="ctr">
              <a:buNone/>
            </a:pPr>
            <a:r>
              <a:rPr lang="en-US" sz="4000" b="1" dirty="0"/>
              <a:t>but show significant deficiencies in drive components or training</a:t>
            </a:r>
            <a:r>
              <a:rPr lang="en-US" sz="2200" dirty="0"/>
              <a:t>.</a:t>
            </a:r>
            <a:endParaRPr lang="de-AT" sz="2200" dirty="0"/>
          </a:p>
        </p:txBody>
      </p:sp>
    </p:spTree>
    <p:extLst>
      <p:ext uri="{BB962C8B-B14F-4D97-AF65-F5344CB8AC3E}">
        <p14:creationId xmlns:p14="http://schemas.microsoft.com/office/powerpoint/2010/main" val="7401000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686891-FC8D-4585-B592-1A4E78D474AC}"/>
              </a:ext>
            </a:extLst>
          </p:cNvPr>
          <p:cNvSpPr>
            <a:spLocks noGrp="1"/>
          </p:cNvSpPr>
          <p:nvPr>
            <p:ph type="title"/>
          </p:nvPr>
        </p:nvSpPr>
        <p:spPr>
          <a:xfrm>
            <a:off x="838200" y="1"/>
            <a:ext cx="10515600" cy="1122630"/>
          </a:xfrm>
        </p:spPr>
        <p:txBody>
          <a:bodyPr>
            <a:normAutofit/>
          </a:bodyPr>
          <a:lstStyle/>
          <a:p>
            <a:pPr algn="ctr"/>
            <a:r>
              <a:rPr lang="de-AT" sz="4000" b="1" dirty="0"/>
              <a:t>Search </a:t>
            </a:r>
            <a:r>
              <a:rPr lang="de-AT" sz="4000" b="1" dirty="0" err="1"/>
              <a:t>for</a:t>
            </a:r>
            <a:r>
              <a:rPr lang="de-AT" sz="4000" b="1" dirty="0"/>
              <a:t> </a:t>
            </a:r>
            <a:r>
              <a:rPr lang="de-AT" sz="4000" b="1" dirty="0" err="1"/>
              <a:t>the</a:t>
            </a:r>
            <a:r>
              <a:rPr lang="de-AT" sz="4000" b="1" dirty="0"/>
              <a:t> </a:t>
            </a:r>
            <a:r>
              <a:rPr lang="de-AT" sz="4000" b="1" dirty="0" err="1"/>
              <a:t>helper</a:t>
            </a:r>
            <a:endParaRPr lang="de-AT" sz="4000" b="1" dirty="0"/>
          </a:p>
        </p:txBody>
      </p:sp>
      <p:sp>
        <p:nvSpPr>
          <p:cNvPr id="3" name="Inhaltsplatzhalter 2">
            <a:extLst>
              <a:ext uri="{FF2B5EF4-FFF2-40B4-BE49-F238E27FC236}">
                <a16:creationId xmlns:a16="http://schemas.microsoft.com/office/drawing/2014/main" id="{AECB593E-14A1-48C3-ADA4-2F0F32E5F38A}"/>
              </a:ext>
            </a:extLst>
          </p:cNvPr>
          <p:cNvSpPr>
            <a:spLocks noGrp="1"/>
          </p:cNvSpPr>
          <p:nvPr>
            <p:ph idx="1"/>
          </p:nvPr>
        </p:nvSpPr>
        <p:spPr>
          <a:xfrm>
            <a:off x="838200" y="1376127"/>
            <a:ext cx="10515600" cy="4800836"/>
          </a:xfrm>
        </p:spPr>
        <p:txBody>
          <a:bodyPr>
            <a:normAutofit lnSpcReduction="10000"/>
          </a:bodyPr>
          <a:lstStyle/>
          <a:p>
            <a:pPr marL="0" indent="0">
              <a:buNone/>
            </a:pPr>
            <a:r>
              <a:rPr lang="en-US" b="1" dirty="0"/>
              <a:t>The dog should come straight to the dog handler on verbal signals. "Half" walking around the blinds is not correct.</a:t>
            </a:r>
          </a:p>
          <a:p>
            <a:pPr marL="0" indent="0">
              <a:buNone/>
            </a:pPr>
            <a:endParaRPr lang="en-US" dirty="0"/>
          </a:p>
          <a:p>
            <a:pPr marL="0" indent="0">
              <a:buNone/>
            </a:pPr>
            <a:r>
              <a:rPr lang="en-US" b="1" dirty="0"/>
              <a:t>Priority in the exercise:</a:t>
            </a:r>
          </a:p>
          <a:p>
            <a:pPr marL="0" indent="0">
              <a:buNone/>
            </a:pPr>
            <a:endParaRPr lang="en-US" dirty="0"/>
          </a:p>
          <a:p>
            <a:pPr marL="0" indent="0">
              <a:buNone/>
            </a:pPr>
            <a:r>
              <a:rPr lang="en-US" b="1" dirty="0"/>
              <a:t>Determination</a:t>
            </a:r>
          </a:p>
          <a:p>
            <a:pPr marL="0" indent="0">
              <a:buNone/>
            </a:pPr>
            <a:r>
              <a:rPr lang="en-US" b="1" dirty="0"/>
              <a:t>tractability</a:t>
            </a:r>
          </a:p>
          <a:p>
            <a:pPr marL="0" indent="0">
              <a:buNone/>
            </a:pPr>
            <a:r>
              <a:rPr lang="en-US" b="1" dirty="0"/>
              <a:t>Run closely</a:t>
            </a:r>
          </a:p>
          <a:p>
            <a:pPr marL="0" indent="0">
              <a:buNone/>
            </a:pPr>
            <a:r>
              <a:rPr lang="en-US" b="1" dirty="0"/>
              <a:t>Circulate attentively</a:t>
            </a:r>
          </a:p>
          <a:p>
            <a:pPr marL="0" indent="0">
              <a:buNone/>
            </a:pPr>
            <a:r>
              <a:rPr lang="en-US" b="1" dirty="0"/>
              <a:t>Direct returning from the blinds</a:t>
            </a:r>
          </a:p>
          <a:p>
            <a:pPr marL="0" indent="0">
              <a:buNone/>
            </a:pPr>
            <a:endParaRPr lang="de-AT" dirty="0"/>
          </a:p>
        </p:txBody>
      </p:sp>
    </p:spTree>
    <p:extLst>
      <p:ext uri="{BB962C8B-B14F-4D97-AF65-F5344CB8AC3E}">
        <p14:creationId xmlns:p14="http://schemas.microsoft.com/office/powerpoint/2010/main" val="318071742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461713-6C3F-45E3-84ED-7B64180488FE}"/>
              </a:ext>
            </a:extLst>
          </p:cNvPr>
          <p:cNvSpPr>
            <a:spLocks noGrp="1"/>
          </p:cNvSpPr>
          <p:nvPr>
            <p:ph type="title"/>
          </p:nvPr>
        </p:nvSpPr>
        <p:spPr>
          <a:xfrm>
            <a:off x="838200" y="66676"/>
            <a:ext cx="10515600" cy="1162050"/>
          </a:xfrm>
        </p:spPr>
        <p:txBody>
          <a:bodyPr>
            <a:normAutofit/>
          </a:bodyPr>
          <a:lstStyle/>
          <a:p>
            <a:pPr algn="ctr"/>
            <a:r>
              <a:rPr lang="de-AT" b="1" dirty="0" err="1"/>
              <a:t>Insufficient</a:t>
            </a:r>
            <a:endParaRPr lang="de-AT" b="1" dirty="0"/>
          </a:p>
        </p:txBody>
      </p:sp>
      <p:sp>
        <p:nvSpPr>
          <p:cNvPr id="3" name="Inhaltsplatzhalter 2">
            <a:extLst>
              <a:ext uri="{FF2B5EF4-FFF2-40B4-BE49-F238E27FC236}">
                <a16:creationId xmlns:a16="http://schemas.microsoft.com/office/drawing/2014/main" id="{99F833CA-C4A5-4003-9DA3-45D486C431E2}"/>
              </a:ext>
            </a:extLst>
          </p:cNvPr>
          <p:cNvSpPr>
            <a:spLocks noGrp="1"/>
          </p:cNvSpPr>
          <p:nvPr>
            <p:ph idx="1"/>
          </p:nvPr>
        </p:nvSpPr>
        <p:spPr/>
        <p:txBody>
          <a:bodyPr/>
          <a:lstStyle/>
          <a:p>
            <a:pPr marL="0" indent="0" algn="ctr">
              <a:buNone/>
            </a:pPr>
            <a:endParaRPr lang="en-US" sz="2200" dirty="0"/>
          </a:p>
          <a:p>
            <a:pPr marL="0" indent="0" algn="ctr">
              <a:buNone/>
            </a:pPr>
            <a:endParaRPr lang="en-US" sz="2200" dirty="0"/>
          </a:p>
          <a:p>
            <a:pPr marL="0" indent="0" algn="ctr">
              <a:buNone/>
            </a:pPr>
            <a:r>
              <a:rPr lang="en-US" sz="4000" b="1" dirty="0"/>
              <a:t>Dogs that do not meet the requirements</a:t>
            </a:r>
          </a:p>
          <a:p>
            <a:pPr marL="0" indent="0" algn="ctr">
              <a:buNone/>
            </a:pPr>
            <a:r>
              <a:rPr lang="en-US" sz="4000" b="1" dirty="0"/>
              <a:t>  and have serious defects in drive components</a:t>
            </a:r>
          </a:p>
          <a:p>
            <a:pPr marL="0" indent="0" algn="ctr">
              <a:buNone/>
            </a:pPr>
            <a:r>
              <a:rPr lang="en-US" sz="4000" b="1" dirty="0"/>
              <a:t>or have significant training deficiencies,</a:t>
            </a:r>
          </a:p>
          <a:p>
            <a:pPr marL="0" indent="0" algn="ctr">
              <a:buNone/>
            </a:pPr>
            <a:r>
              <a:rPr lang="en-US" sz="4000" b="1" dirty="0"/>
              <a:t>or are no longer in the hand of the handler.</a:t>
            </a:r>
          </a:p>
          <a:p>
            <a:endParaRPr lang="de-AT" dirty="0"/>
          </a:p>
        </p:txBody>
      </p:sp>
    </p:spTree>
    <p:extLst>
      <p:ext uri="{BB962C8B-B14F-4D97-AF65-F5344CB8AC3E}">
        <p14:creationId xmlns:p14="http://schemas.microsoft.com/office/powerpoint/2010/main" val="302106195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274638"/>
            <a:ext cx="8229600" cy="3586410"/>
          </a:xfrm>
        </p:spPr>
        <p:txBody>
          <a:bodyPr>
            <a:normAutofit/>
          </a:bodyPr>
          <a:lstStyle/>
          <a:p>
            <a:pPr algn="ctr"/>
            <a:r>
              <a:rPr lang="nl-NL" sz="6600" b="1" dirty="0"/>
              <a:t>Thank you for your attention</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828800" y="188640"/>
            <a:ext cx="8686800" cy="864096"/>
          </a:xfrm>
        </p:spPr>
        <p:txBody>
          <a:bodyPr>
            <a:normAutofit/>
          </a:bodyPr>
          <a:lstStyle/>
          <a:p>
            <a:pPr algn="ctr"/>
            <a:r>
              <a:rPr lang="de-DE" sz="4000" b="1" dirty="0"/>
              <a:t>Stellen und Verbellen/Hold and Bark</a:t>
            </a:r>
            <a:endParaRPr lang="de-AT" sz="4000" b="1" dirty="0"/>
          </a:p>
        </p:txBody>
      </p:sp>
      <p:pic>
        <p:nvPicPr>
          <p:cNvPr id="4" name="Picture 4" descr="1950_b_2_tn[1]"/>
          <p:cNvPicPr>
            <a:picLocks noGrp="1" noChangeAspect="1" noChangeArrowheads="1"/>
          </p:cNvPicPr>
          <p:nvPr>
            <p:ph idx="1"/>
          </p:nvPr>
        </p:nvPicPr>
        <p:blipFill>
          <a:blip r:embed="rId2" cstate="print"/>
          <a:stretch>
            <a:fillRect/>
          </a:stretch>
        </p:blipFill>
        <p:spPr>
          <a:xfrm>
            <a:off x="2927648" y="1268760"/>
            <a:ext cx="6906344" cy="5179758"/>
          </a:xfrm>
          <a:noFill/>
          <a:ln/>
        </p:spPr>
      </p:pic>
      <p:sp>
        <p:nvSpPr>
          <p:cNvPr id="5" name="Foliennummernplatzhalter 4"/>
          <p:cNvSpPr>
            <a:spLocks noGrp="1"/>
          </p:cNvSpPr>
          <p:nvPr>
            <p:ph type="sldNum" sz="quarter" idx="12"/>
          </p:nvPr>
        </p:nvSpPr>
        <p:spPr/>
        <p:txBody>
          <a:bodyPr/>
          <a:lstStyle/>
          <a:p>
            <a:fld id="{7311C969-A5D0-410D-B80D-9000366EC0F8}" type="slidenum">
              <a:rPr lang="de-AT" smtClean="0"/>
              <a:pPr/>
              <a:t>5</a:t>
            </a:fld>
            <a:endParaRPr lang="de-A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86AB40A-7F1C-42B8-9716-07CCB7B1C7AB}"/>
              </a:ext>
            </a:extLst>
          </p:cNvPr>
          <p:cNvSpPr>
            <a:spLocks noGrp="1"/>
          </p:cNvSpPr>
          <p:nvPr>
            <p:ph type="title"/>
          </p:nvPr>
        </p:nvSpPr>
        <p:spPr/>
        <p:txBody>
          <a:bodyPr>
            <a:normAutofit/>
          </a:bodyPr>
          <a:lstStyle/>
          <a:p>
            <a:pPr algn="ctr"/>
            <a:r>
              <a:rPr lang="en-US" sz="4000" b="1" dirty="0"/>
              <a:t>Subdivisions into hold and bark 15 points :</a:t>
            </a:r>
            <a:br>
              <a:rPr lang="en-US" sz="4000" b="1" dirty="0"/>
            </a:br>
            <a:r>
              <a:rPr lang="en-US" sz="4000" b="1" dirty="0"/>
              <a:t> </a:t>
            </a:r>
            <a:r>
              <a:rPr lang="en-US" sz="4000" b="1" dirty="0">
                <a:solidFill>
                  <a:srgbClr val="FF0000"/>
                </a:solidFill>
              </a:rPr>
              <a:t>10 points hold, 5 points bark</a:t>
            </a:r>
            <a:endParaRPr lang="de-AT" sz="4000" b="1" dirty="0">
              <a:solidFill>
                <a:srgbClr val="FF0000"/>
              </a:solidFill>
            </a:endParaRPr>
          </a:p>
        </p:txBody>
      </p:sp>
      <p:sp>
        <p:nvSpPr>
          <p:cNvPr id="3" name="Inhaltsplatzhalter 2">
            <a:extLst>
              <a:ext uri="{FF2B5EF4-FFF2-40B4-BE49-F238E27FC236}">
                <a16:creationId xmlns:a16="http://schemas.microsoft.com/office/drawing/2014/main" id="{7EE4C64D-0953-421E-9426-45C3E3F36E77}"/>
              </a:ext>
            </a:extLst>
          </p:cNvPr>
          <p:cNvSpPr>
            <a:spLocks noGrp="1"/>
          </p:cNvSpPr>
          <p:nvPr>
            <p:ph idx="1"/>
          </p:nvPr>
        </p:nvSpPr>
        <p:spPr>
          <a:xfrm>
            <a:off x="838200" y="1825625"/>
            <a:ext cx="5438775" cy="4351338"/>
          </a:xfrm>
        </p:spPr>
        <p:txBody>
          <a:bodyPr/>
          <a:lstStyle/>
          <a:p>
            <a:endParaRPr lang="en-US" dirty="0"/>
          </a:p>
          <a:p>
            <a:endParaRPr lang="en-US" dirty="0"/>
          </a:p>
          <a:p>
            <a:r>
              <a:rPr lang="en-US" sz="2500" b="1" dirty="0"/>
              <a:t>First focus on the hold exercise</a:t>
            </a:r>
          </a:p>
          <a:p>
            <a:r>
              <a:rPr lang="en-US" sz="2500" b="1" dirty="0"/>
              <a:t>Then focus on the practice of barking</a:t>
            </a:r>
          </a:p>
          <a:p>
            <a:r>
              <a:rPr lang="en-US" sz="2500" b="1" dirty="0"/>
              <a:t>No mixing these two while judging</a:t>
            </a:r>
          </a:p>
          <a:p>
            <a:r>
              <a:rPr lang="en-US" sz="2500" b="1" dirty="0"/>
              <a:t>Call to the handler</a:t>
            </a:r>
            <a:endParaRPr lang="de-AT" sz="2500" b="1" dirty="0"/>
          </a:p>
        </p:txBody>
      </p:sp>
      <p:pic>
        <p:nvPicPr>
          <p:cNvPr id="4" name="Picture 9" descr="Fotos aus Turin 084">
            <a:extLst>
              <a:ext uri="{FF2B5EF4-FFF2-40B4-BE49-F238E27FC236}">
                <a16:creationId xmlns:a16="http://schemas.microsoft.com/office/drawing/2014/main" id="{742EC0B6-49C0-4ED1-8A76-0C2D62985A96}"/>
              </a:ext>
            </a:extLst>
          </p:cNvPr>
          <p:cNvPicPr>
            <a:picLocks noChangeAspect="1" noChangeArrowheads="1"/>
          </p:cNvPicPr>
          <p:nvPr/>
        </p:nvPicPr>
        <p:blipFill>
          <a:blip r:embed="rId2" cstate="print"/>
          <a:srcRect/>
          <a:stretch>
            <a:fillRect/>
          </a:stretch>
        </p:blipFill>
        <p:spPr bwMode="auto">
          <a:xfrm>
            <a:off x="7248129" y="2168673"/>
            <a:ext cx="3562745" cy="4508351"/>
          </a:xfrm>
          <a:prstGeom prst="rect">
            <a:avLst/>
          </a:prstGeom>
          <a:noFill/>
        </p:spPr>
      </p:pic>
    </p:spTree>
    <p:extLst>
      <p:ext uri="{BB962C8B-B14F-4D97-AF65-F5344CB8AC3E}">
        <p14:creationId xmlns:p14="http://schemas.microsoft.com/office/powerpoint/2010/main" val="3010690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C99B73-0513-4E04-BABD-B27F4D157585}"/>
              </a:ext>
            </a:extLst>
          </p:cNvPr>
          <p:cNvSpPr>
            <a:spLocks noGrp="1"/>
          </p:cNvSpPr>
          <p:nvPr>
            <p:ph type="title"/>
          </p:nvPr>
        </p:nvSpPr>
        <p:spPr>
          <a:xfrm>
            <a:off x="838200" y="135802"/>
            <a:ext cx="10515600" cy="545235"/>
          </a:xfrm>
        </p:spPr>
        <p:txBody>
          <a:bodyPr>
            <a:normAutofit/>
          </a:bodyPr>
          <a:lstStyle/>
          <a:p>
            <a:pPr algn="ctr"/>
            <a:r>
              <a:rPr lang="de-DE" sz="3200" b="1" dirty="0"/>
              <a:t>Stellen und Verbellen/Hold and Bark</a:t>
            </a:r>
            <a:endParaRPr lang="de-AT" sz="3200" b="1" dirty="0"/>
          </a:p>
        </p:txBody>
      </p:sp>
      <p:sp>
        <p:nvSpPr>
          <p:cNvPr id="3" name="Inhaltsplatzhalter 2">
            <a:extLst>
              <a:ext uri="{FF2B5EF4-FFF2-40B4-BE49-F238E27FC236}">
                <a16:creationId xmlns:a16="http://schemas.microsoft.com/office/drawing/2014/main" id="{2E200E3E-B4BE-45D1-9DAF-689DDB146B08}"/>
              </a:ext>
            </a:extLst>
          </p:cNvPr>
          <p:cNvSpPr>
            <a:spLocks noGrp="1"/>
          </p:cNvSpPr>
          <p:nvPr>
            <p:ph idx="1"/>
          </p:nvPr>
        </p:nvSpPr>
        <p:spPr>
          <a:xfrm>
            <a:off x="838200" y="905348"/>
            <a:ext cx="10515600" cy="5816850"/>
          </a:xfrm>
        </p:spPr>
        <p:txBody>
          <a:bodyPr>
            <a:normAutofit/>
          </a:bodyPr>
          <a:lstStyle/>
          <a:p>
            <a:pPr marL="0" indent="0">
              <a:buNone/>
            </a:pPr>
            <a:r>
              <a:rPr lang="de-AT" sz="2500" b="1" dirty="0"/>
              <a:t>Der Hund muss den Helfer selbstbewusst, aktiv, aufmerksam stellen und dabei anhaltend verbellen.</a:t>
            </a:r>
          </a:p>
          <a:p>
            <a:pPr marL="0" indent="0">
              <a:buNone/>
            </a:pPr>
            <a:r>
              <a:rPr lang="de-AT" sz="2500" b="1" dirty="0"/>
              <a:t>Die </a:t>
            </a:r>
            <a:r>
              <a:rPr lang="de-AT" sz="2500" b="1" dirty="0" err="1"/>
              <a:t>Verbelldauer</a:t>
            </a:r>
            <a:r>
              <a:rPr lang="de-AT" sz="2500" b="1" dirty="0"/>
              <a:t> beträgt ca. 20 Sekunden.  20 Sekunden beginnen, wenn der Hund den Helfer erreicht und nach diese 20 Sekunden, gibt den Richter das Signal für den Hundeführer zum herantreten. Das verbellen endet wenn den Richter das Zeichen zum abrufen des Hundes gibt</a:t>
            </a:r>
          </a:p>
          <a:p>
            <a:pPr marL="0" indent="0">
              <a:buNone/>
            </a:pPr>
            <a:endParaRPr lang="de-AT" sz="2500" dirty="0"/>
          </a:p>
          <a:p>
            <a:pPr marL="0" indent="0">
              <a:buNone/>
            </a:pPr>
            <a:r>
              <a:rPr lang="en-US" sz="2500" b="1" dirty="0"/>
              <a:t>The dog must hold the helper confidently, actively, attentively and bark continuously.</a:t>
            </a:r>
          </a:p>
          <a:p>
            <a:pPr marL="0" indent="0">
              <a:buNone/>
            </a:pPr>
            <a:r>
              <a:rPr lang="en-US" sz="2500" b="1" dirty="0"/>
              <a:t>The barking time is approx. 20 seconds. These 20 seconds begins when the dog reaches the helper and after this 20 seconds, the Judge gifs the signal for the handler to approach. The barking ends when the Judge gives the signal for recalling the dog in the basic position.</a:t>
            </a:r>
          </a:p>
          <a:p>
            <a:pPr marL="0" indent="0">
              <a:buNone/>
            </a:pPr>
            <a:endParaRPr lang="de-AT" sz="2500" b="1" dirty="0"/>
          </a:p>
          <a:p>
            <a:pPr marL="0" indent="0">
              <a:buNone/>
            </a:pPr>
            <a:endParaRPr lang="de-AT" sz="2500" dirty="0"/>
          </a:p>
        </p:txBody>
      </p:sp>
    </p:spTree>
    <p:extLst>
      <p:ext uri="{BB962C8B-B14F-4D97-AF65-F5344CB8AC3E}">
        <p14:creationId xmlns:p14="http://schemas.microsoft.com/office/powerpoint/2010/main" val="41449081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A7E3F82-CDFE-49AE-BA67-CA93D12D2451}"/>
              </a:ext>
            </a:extLst>
          </p:cNvPr>
          <p:cNvSpPr>
            <a:spLocks noGrp="1"/>
          </p:cNvSpPr>
          <p:nvPr>
            <p:ph type="title"/>
          </p:nvPr>
        </p:nvSpPr>
        <p:spPr>
          <a:xfrm>
            <a:off x="838200" y="63375"/>
            <a:ext cx="10515600" cy="1384426"/>
          </a:xfrm>
        </p:spPr>
        <p:txBody>
          <a:bodyPr>
            <a:normAutofit fontScale="90000"/>
          </a:bodyPr>
          <a:lstStyle/>
          <a:p>
            <a:pPr algn="ctr"/>
            <a:br>
              <a:rPr lang="de-AT" sz="3200" dirty="0"/>
            </a:br>
            <a:r>
              <a:rPr lang="de-AT" sz="3200" dirty="0"/>
              <a:t> </a:t>
            </a:r>
            <a:r>
              <a:rPr lang="en-US" b="1" dirty="0"/>
              <a:t>Leading the dog to the place for the exercise: </a:t>
            </a:r>
            <a:br>
              <a:rPr lang="en-US" b="1" dirty="0"/>
            </a:br>
            <a:r>
              <a:rPr lang="en-US" b="1" dirty="0"/>
              <a:t>““prevent the attempt to escape</a:t>
            </a:r>
            <a:r>
              <a:rPr lang="en-US" sz="4000" b="1" dirty="0"/>
              <a:t>”</a:t>
            </a:r>
            <a:endParaRPr lang="de-AT" sz="4000" b="1" dirty="0"/>
          </a:p>
        </p:txBody>
      </p:sp>
      <p:sp>
        <p:nvSpPr>
          <p:cNvPr id="3" name="Inhaltsplatzhalter 2">
            <a:extLst>
              <a:ext uri="{FF2B5EF4-FFF2-40B4-BE49-F238E27FC236}">
                <a16:creationId xmlns:a16="http://schemas.microsoft.com/office/drawing/2014/main" id="{AB505B2E-E778-4DD6-A2A2-C0D393A7F49C}"/>
              </a:ext>
            </a:extLst>
          </p:cNvPr>
          <p:cNvSpPr>
            <a:spLocks noGrp="1"/>
          </p:cNvSpPr>
          <p:nvPr>
            <p:ph idx="1"/>
          </p:nvPr>
        </p:nvSpPr>
        <p:spPr>
          <a:xfrm>
            <a:off x="838200" y="1825625"/>
            <a:ext cx="10515600" cy="4622800"/>
          </a:xfrm>
        </p:spPr>
        <p:txBody>
          <a:bodyPr>
            <a:normAutofit fontScale="92500" lnSpcReduction="10000"/>
          </a:bodyPr>
          <a:lstStyle/>
          <a:p>
            <a:pPr marL="0" indent="0">
              <a:buNone/>
            </a:pPr>
            <a:endParaRPr lang="de-AT" sz="2500" dirty="0"/>
          </a:p>
          <a:p>
            <a:pPr marL="0" indent="0">
              <a:buNone/>
            </a:pPr>
            <a:r>
              <a:rPr lang="en-US" sz="3200" b="1" dirty="0"/>
              <a:t>The exercise begins with the basic position. The final basic position of the last exercise is also the initial basic position for this exercise.</a:t>
            </a:r>
          </a:p>
          <a:p>
            <a:pPr marL="0" indent="0">
              <a:buNone/>
            </a:pPr>
            <a:endParaRPr lang="en-US" sz="3200" b="1" dirty="0"/>
          </a:p>
          <a:p>
            <a:pPr marL="0" indent="0">
              <a:buNone/>
            </a:pPr>
            <a:r>
              <a:rPr lang="en-US" sz="3200" b="1" dirty="0"/>
              <a:t>The dog must be easy to lead and should not be depressed towards the handler.</a:t>
            </a:r>
          </a:p>
          <a:p>
            <a:pPr marL="0" indent="0">
              <a:buNone/>
            </a:pPr>
            <a:endParaRPr lang="en-US" sz="3200" b="1" dirty="0"/>
          </a:p>
          <a:p>
            <a:pPr marL="0" indent="0">
              <a:buNone/>
            </a:pPr>
            <a:r>
              <a:rPr lang="en-US" sz="3200" b="1" dirty="0">
                <a:solidFill>
                  <a:srgbClr val="FF0000"/>
                </a:solidFill>
              </a:rPr>
              <a:t>The attention of the dog can be directed to both, the handler or the helper.</a:t>
            </a:r>
            <a:endParaRPr lang="de-AT" sz="3200" b="1" dirty="0">
              <a:solidFill>
                <a:srgbClr val="FF0000"/>
              </a:solidFill>
            </a:endParaRPr>
          </a:p>
        </p:txBody>
      </p:sp>
    </p:spTree>
    <p:extLst>
      <p:ext uri="{BB962C8B-B14F-4D97-AF65-F5344CB8AC3E}">
        <p14:creationId xmlns:p14="http://schemas.microsoft.com/office/powerpoint/2010/main" val="3698724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981200" y="188640"/>
            <a:ext cx="8229600" cy="1008112"/>
          </a:xfrm>
        </p:spPr>
        <p:txBody>
          <a:bodyPr/>
          <a:lstStyle/>
          <a:p>
            <a:r>
              <a:rPr lang="en-GB" b="1" dirty="0"/>
              <a:t>                     Bark &amp; Hold           </a:t>
            </a:r>
            <a:endParaRPr lang="nl-NL" dirty="0"/>
          </a:p>
        </p:txBody>
      </p:sp>
      <p:sp>
        <p:nvSpPr>
          <p:cNvPr id="3" name="Tijdelijke aanduiding voor inhoud 2"/>
          <p:cNvSpPr>
            <a:spLocks noGrp="1"/>
          </p:cNvSpPr>
          <p:nvPr>
            <p:ph idx="1"/>
          </p:nvPr>
        </p:nvSpPr>
        <p:spPr>
          <a:xfrm>
            <a:off x="1981200" y="1340768"/>
            <a:ext cx="8507288" cy="5112568"/>
          </a:xfrm>
        </p:spPr>
        <p:txBody>
          <a:bodyPr>
            <a:normAutofit fontScale="92500" lnSpcReduction="10000"/>
          </a:bodyPr>
          <a:lstStyle/>
          <a:p>
            <a:endParaRPr lang="en-GB" dirty="0"/>
          </a:p>
          <a:p>
            <a:r>
              <a:rPr lang="en-GB" sz="3600" b="1" dirty="0"/>
              <a:t>If the dog, coming into the blind,  grips the helper: </a:t>
            </a:r>
          </a:p>
          <a:p>
            <a:pPr marL="0" indent="0">
              <a:buNone/>
            </a:pPr>
            <a:r>
              <a:rPr lang="en-GB" sz="3600" b="1" dirty="0"/>
              <a:t>  a one -time command for out and     </a:t>
            </a:r>
          </a:p>
          <a:p>
            <a:pPr marL="0" indent="0">
              <a:buNone/>
            </a:pPr>
            <a:r>
              <a:rPr lang="en-GB" sz="3600" b="1" dirty="0"/>
              <a:t>  “here”/”heel”  is to be given.   </a:t>
            </a:r>
          </a:p>
          <a:p>
            <a:pPr marL="0" indent="0">
              <a:buNone/>
            </a:pPr>
            <a:r>
              <a:rPr lang="en-GB" sz="3600" b="1" dirty="0"/>
              <a:t>  The dog comes.= minus 14 pos.int</a:t>
            </a:r>
          </a:p>
          <a:p>
            <a:pPr>
              <a:buNone/>
            </a:pPr>
            <a:r>
              <a:rPr lang="en-GB" sz="3600" b="1" dirty="0"/>
              <a:t> </a:t>
            </a:r>
          </a:p>
          <a:p>
            <a:pPr>
              <a:buNone/>
            </a:pPr>
            <a:r>
              <a:rPr lang="en-GB" dirty="0"/>
              <a:t>* </a:t>
            </a:r>
            <a:r>
              <a:rPr lang="en-GB" sz="3600" b="1" dirty="0">
                <a:solidFill>
                  <a:srgbClr val="FF0000"/>
                </a:solidFill>
              </a:rPr>
              <a:t>If the dog does not show “out” after 1 extra command.= Disqualification and no points in A/B/C.</a:t>
            </a:r>
            <a:endParaRPr lang="nl-NL" sz="3600" b="1" dirty="0">
              <a:solidFill>
                <a:srgbClr val="FF0000"/>
              </a:solidFill>
            </a:endParaRPr>
          </a:p>
        </p:txBody>
      </p:sp>
    </p:spTree>
    <p:extLst>
      <p:ext uri="{BB962C8B-B14F-4D97-AF65-F5344CB8AC3E}">
        <p14:creationId xmlns:p14="http://schemas.microsoft.com/office/powerpoint/2010/main" val="1024865450"/>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TotalTime>
  <Words>1800</Words>
  <Application>Microsoft Office PowerPoint</Application>
  <PresentationFormat>Breedbeeld</PresentationFormat>
  <Paragraphs>269</Paragraphs>
  <Slides>41</Slides>
  <Notes>1</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41</vt:i4>
      </vt:variant>
    </vt:vector>
  </HeadingPairs>
  <TitlesOfParts>
    <vt:vector size="45" baseType="lpstr">
      <vt:lpstr>Arial</vt:lpstr>
      <vt:lpstr>Calibri</vt:lpstr>
      <vt:lpstr>Calibri Light</vt:lpstr>
      <vt:lpstr>Office</vt:lpstr>
      <vt:lpstr>Training for FCI Utility dogs Judges</vt:lpstr>
      <vt:lpstr>Revieren/Search for the helper</vt:lpstr>
      <vt:lpstr>Search for the helper</vt:lpstr>
      <vt:lpstr>Search for the helper</vt:lpstr>
      <vt:lpstr>Stellen und Verbellen/Hold and Bark</vt:lpstr>
      <vt:lpstr>Subdivisions into hold and bark 15 points :  10 points hold, 5 points bark</vt:lpstr>
      <vt:lpstr>Stellen und Verbellen/Hold and Bark</vt:lpstr>
      <vt:lpstr>  Leading the dog to the place for the exercise:  ““prevent the attempt to escape”</vt:lpstr>
      <vt:lpstr>                     Bark &amp; Hold           </vt:lpstr>
      <vt:lpstr>                 Bark &amp; Hold </vt:lpstr>
      <vt:lpstr>                    Bark &amp; Hold </vt:lpstr>
      <vt:lpstr>Evaluation for „OUT“</vt:lpstr>
      <vt:lpstr>5 Phasen der Verteidigungsübungen 5 phases of defense exercises</vt:lpstr>
      <vt:lpstr>1. Opening Phase</vt:lpstr>
      <vt:lpstr>2. Pressure phase</vt:lpstr>
      <vt:lpstr>3. Transition phase</vt:lpstr>
      <vt:lpstr>„Out“ Phase</vt:lpstr>
      <vt:lpstr>5. Guarding phase</vt:lpstr>
      <vt:lpstr>Assessment of Grip - behavior</vt:lpstr>
      <vt:lpstr>Prevent the escape</vt:lpstr>
      <vt:lpstr>Preventing the escape of the helper </vt:lpstr>
      <vt:lpstr>Preventing the escape by the helper </vt:lpstr>
      <vt:lpstr>Preventing the escape of the helper</vt:lpstr>
      <vt:lpstr>Defense against an attack from the guarding phase </vt:lpstr>
      <vt:lpstr>  Defense of an attack during the guarding phase                         </vt:lpstr>
      <vt:lpstr>Back Transport</vt:lpstr>
      <vt:lpstr>Attack from the back transport</vt:lpstr>
      <vt:lpstr>Side Transport 1</vt:lpstr>
      <vt:lpstr>Attack on the dog out of motion </vt:lpstr>
      <vt:lpstr>Defense against an attack out of the guarding phase </vt:lpstr>
      <vt:lpstr>Side Transport 2</vt:lpstr>
      <vt:lpstr>Termination</vt:lpstr>
      <vt:lpstr>PowerPoint-presentatie</vt:lpstr>
      <vt:lpstr>Attack on the dog out of motion </vt:lpstr>
      <vt:lpstr>            Abandon the helper</vt:lpstr>
      <vt:lpstr>Excellent</vt:lpstr>
      <vt:lpstr>Very good</vt:lpstr>
      <vt:lpstr>Good</vt:lpstr>
      <vt:lpstr>Satisfactory</vt:lpstr>
      <vt:lpstr>Insufficient</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FCI-Richterschulung für Schutz- und Gebrauchshunde</dc:title>
  <dc:creator>Robert</dc:creator>
  <cp:lastModifiedBy>Ingrid Giebel</cp:lastModifiedBy>
  <cp:revision>50</cp:revision>
  <dcterms:created xsi:type="dcterms:W3CDTF">2020-01-11T14:17:11Z</dcterms:created>
  <dcterms:modified xsi:type="dcterms:W3CDTF">2020-01-20T15:54:53Z</dcterms:modified>
</cp:coreProperties>
</file>