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notesMasterIdLst>
    <p:notesMasterId r:id="rId34"/>
  </p:notesMasterIdLst>
  <p:sldIdLst>
    <p:sldId id="287" r:id="rId2"/>
    <p:sldId id="298" r:id="rId3"/>
    <p:sldId id="295" r:id="rId4"/>
    <p:sldId id="320" r:id="rId5"/>
    <p:sldId id="319" r:id="rId6"/>
    <p:sldId id="411" r:id="rId7"/>
    <p:sldId id="321" r:id="rId8"/>
    <p:sldId id="325" r:id="rId9"/>
    <p:sldId id="327" r:id="rId10"/>
    <p:sldId id="334" r:id="rId11"/>
    <p:sldId id="333" r:id="rId12"/>
    <p:sldId id="335" r:id="rId13"/>
    <p:sldId id="331" r:id="rId14"/>
    <p:sldId id="409" r:id="rId15"/>
    <p:sldId id="329" r:id="rId16"/>
    <p:sldId id="328" r:id="rId17"/>
    <p:sldId id="317" r:id="rId18"/>
    <p:sldId id="290" r:id="rId19"/>
    <p:sldId id="336" r:id="rId20"/>
    <p:sldId id="337" r:id="rId21"/>
    <p:sldId id="338" r:id="rId22"/>
    <p:sldId id="339" r:id="rId23"/>
    <p:sldId id="340" r:id="rId24"/>
    <p:sldId id="316" r:id="rId25"/>
    <p:sldId id="260" r:id="rId26"/>
    <p:sldId id="410" r:id="rId27"/>
    <p:sldId id="303" r:id="rId28"/>
    <p:sldId id="276" r:id="rId29"/>
    <p:sldId id="294" r:id="rId30"/>
    <p:sldId id="307" r:id="rId31"/>
    <p:sldId id="274" r:id="rId32"/>
    <p:sldId id="281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gar Scherkl" initials="ES" lastIdx="1" clrIdx="0">
    <p:extLst>
      <p:ext uri="{19B8F6BF-5375-455C-9EA6-DF929625EA0E}">
        <p15:presenceInfo xmlns:p15="http://schemas.microsoft.com/office/powerpoint/2012/main" userId="Edgar Scherk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02" autoAdjust="0"/>
    <p:restoredTop sz="86517" autoAdjust="0"/>
  </p:normalViewPr>
  <p:slideViewPr>
    <p:cSldViewPr snapToGrid="0" snapToObjects="1">
      <p:cViewPr varScale="1">
        <p:scale>
          <a:sx n="92" d="100"/>
          <a:sy n="92" d="100"/>
        </p:scale>
        <p:origin x="102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15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800" b="0"/>
              <a:t>Dog</a:t>
            </a:r>
            <a:r>
              <a:rPr lang="de-DE" sz="2800" b="0" baseline="0"/>
              <a:t> with normal Attitude</a:t>
            </a:r>
            <a:endParaRPr lang="de-DE" sz="2800" b="0"/>
          </a:p>
        </c:rich>
      </c:tx>
      <c:layout>
        <c:manualLayout>
          <c:xMode val="edge"/>
          <c:yMode val="edge"/>
          <c:x val="0.13699570132679664"/>
          <c:y val="1.992217634940955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>
        <c:manualLayout>
          <c:layoutTarget val="inner"/>
          <c:xMode val="edge"/>
          <c:yMode val="edge"/>
          <c:x val="8.076359612712361E-2"/>
          <c:y val="0.10504101707655485"/>
          <c:w val="0.7262653376667364"/>
          <c:h val="0.7327576154049758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gradFill>
                <a:gsLst>
                  <a:gs pos="3500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C7C-CE46-8C17-6663F363B25D}"/>
              </c:ext>
            </c:extLst>
          </c:dPt>
          <c:dPt>
            <c:idx val="1"/>
            <c:bubble3D val="0"/>
            <c:spPr>
              <a:gradFill>
                <a:gsLst>
                  <a:gs pos="35000">
                    <a:srgbClr val="00B050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C7C-CE46-8C17-6663F363B25D}"/>
              </c:ext>
            </c:extLst>
          </c:dPt>
          <c:dPt>
            <c:idx val="2"/>
            <c:bubble3D val="0"/>
            <c:spPr>
              <a:gradFill>
                <a:gsLst>
                  <a:gs pos="34000">
                    <a:srgbClr val="FFC000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C7C-CE46-8C17-6663F363B25D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Tabelle1!$B$6:$B$8</c:f>
              <c:strCache>
                <c:ptCount val="3"/>
                <c:pt idx="0">
                  <c:v>EXERCISE</c:v>
                </c:pt>
                <c:pt idx="1">
                  <c:v>ATTITUDE</c:v>
                </c:pt>
                <c:pt idx="2">
                  <c:v>TECHNIC</c:v>
                </c:pt>
              </c:strCache>
            </c:strRef>
          </c:cat>
          <c:val>
            <c:numRef>
              <c:f>Tabelle1!$C$6:$C$8</c:f>
              <c:numCache>
                <c:formatCode>0%</c:formatCode>
                <c:ptCount val="3"/>
                <c:pt idx="0">
                  <c:v>0.7</c:v>
                </c:pt>
                <c:pt idx="1">
                  <c:v>0.15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C7C-CE46-8C17-6663F363B25D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"/>
          <c:y val="0.87638926985527543"/>
          <c:w val="0.9926738507906776"/>
          <c:h val="0.1214602894492025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25000">
          <a:srgbClr val="92D050"/>
        </a:gs>
        <a:gs pos="100000">
          <a:schemeClr val="accent1">
            <a:lumMod val="30000"/>
            <a:lumOff val="70000"/>
          </a:schemeClr>
        </a:gs>
      </a:gsLst>
      <a:lin ang="5400000" scaled="1"/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800" b="0"/>
              <a:t>Dog</a:t>
            </a:r>
            <a:r>
              <a:rPr lang="de-DE" sz="2800" b="0" baseline="0"/>
              <a:t> in </a:t>
            </a:r>
            <a:r>
              <a:rPr lang="de-DE" sz="2800" b="0" baseline="0" err="1"/>
              <a:t>advoid</a:t>
            </a:r>
            <a:r>
              <a:rPr lang="de-DE" sz="2800" b="0" baseline="0"/>
              <a:t> </a:t>
            </a:r>
            <a:r>
              <a:rPr lang="en-US" sz="2800" b="0" baseline="0" noProof="0"/>
              <a:t>attitude</a:t>
            </a:r>
            <a:endParaRPr lang="en-US" sz="2800" b="0" noProof="0"/>
          </a:p>
        </c:rich>
      </c:tx>
      <c:layout>
        <c:manualLayout>
          <c:xMode val="edge"/>
          <c:yMode val="edge"/>
          <c:x val="0.2019936210505332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>
        <c:manualLayout>
          <c:layoutTarget val="inner"/>
          <c:xMode val="edge"/>
          <c:yMode val="edge"/>
          <c:x val="0.13417721518987341"/>
          <c:y val="0.11934418368227723"/>
          <c:w val="0.74529991029602327"/>
          <c:h val="0.7171582571666971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gradFill>
                <a:gsLst>
                  <a:gs pos="3500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8E0-7441-BF2F-2CB85C1A9966}"/>
              </c:ext>
            </c:extLst>
          </c:dPt>
          <c:dPt>
            <c:idx val="1"/>
            <c:bubble3D val="0"/>
            <c:spPr>
              <a:gradFill>
                <a:gsLst>
                  <a:gs pos="34000">
                    <a:srgbClr val="00B050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8E0-7441-BF2F-2CB85C1A9966}"/>
              </c:ext>
            </c:extLst>
          </c:dPt>
          <c:dPt>
            <c:idx val="2"/>
            <c:bubble3D val="0"/>
            <c:spPr>
              <a:gradFill>
                <a:gsLst>
                  <a:gs pos="35000">
                    <a:srgbClr val="FFC000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8E0-7441-BF2F-2CB85C1A9966}"/>
              </c:ext>
            </c:extLst>
          </c:dPt>
          <c:dLbls>
            <c:dLbl>
              <c:idx val="1"/>
              <c:layout>
                <c:manualLayout>
                  <c:x val="0.24057496995591002"/>
                  <c:y val="-7.82336825434388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994703899855559"/>
                      <c:h val="7.127545122739312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8E0-7441-BF2F-2CB85C1A9966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overflow" horzOverflow="overflow" vert="horz" wrap="square" lIns="38100" tIns="19050" rIns="38100" bIns="19050" anchor="ctr" anchorCtr="1">
                <a:no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pattFill prst="pct75">
                    <a:fgClr>
                      <a:schemeClr val="dk1">
                        <a:lumMod val="75000"/>
                        <a:lumOff val="25000"/>
                      </a:schemeClr>
                    </a:fgClr>
                    <a:bgClr>
                      <a:schemeClr val="dk1">
                        <a:lumMod val="65000"/>
                        <a:lumOff val="35000"/>
                      </a:schemeClr>
                    </a:bgClr>
                  </a:pattFill>
                  <a:ln>
                    <a:noFill/>
                  </a:ln>
                </c15:spPr>
              </c:ext>
            </c:extLst>
          </c:dLbls>
          <c:cat>
            <c:strRef>
              <c:f>Tabelle1!$B$11:$B$13</c:f>
              <c:strCache>
                <c:ptCount val="3"/>
                <c:pt idx="0">
                  <c:v>EXERCISE</c:v>
                </c:pt>
                <c:pt idx="1">
                  <c:v>ATTITUDE</c:v>
                </c:pt>
                <c:pt idx="2">
                  <c:v>TECHNIC</c:v>
                </c:pt>
              </c:strCache>
            </c:strRef>
          </c:cat>
          <c:val>
            <c:numRef>
              <c:f>Tabelle1!$C$11:$C$13</c:f>
              <c:numCache>
                <c:formatCode>0%</c:formatCode>
                <c:ptCount val="3"/>
                <c:pt idx="0">
                  <c:v>0.55000000000000004</c:v>
                </c:pt>
                <c:pt idx="1">
                  <c:v>0.3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8E0-7441-BF2F-2CB85C1A9966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2.8692116017143426E-2"/>
          <c:y val="0.88695828977528846"/>
          <c:w val="0.94599142828665406"/>
          <c:h val="0.1130417102247115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25000">
          <a:schemeClr val="accent1"/>
        </a:gs>
        <a:gs pos="100000">
          <a:schemeClr val="accent1">
            <a:lumMod val="30000"/>
            <a:lumOff val="70000"/>
          </a:schemeClr>
        </a:gs>
      </a:gsLst>
      <a:lin ang="5400000" scaled="1"/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2-12T15:32:30.978" idx="1">
    <p:pos x="7440" y="82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2-12T15:32:30.978" idx="1">
    <p:pos x="7440" y="82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9B092-9BEF-FE44-A395-3DB22FF85CB6}" type="datetimeFigureOut">
              <a:rPr lang="de-DE" smtClean="0"/>
              <a:t>20.01.2020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96E4B-E4E0-0E4E-83D1-85DFEA36BF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358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DAAD4-8728-4928-82E5-A3712DA36ADB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7719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47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3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38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36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10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95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67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5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3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1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 1"/>
          <p:cNvSpPr>
            <a:spLocks noGrp="1"/>
          </p:cNvSpPr>
          <p:nvPr>
            <p:ph type="title"/>
          </p:nvPr>
        </p:nvSpPr>
        <p:spPr>
          <a:xfrm>
            <a:off x="0" y="2017486"/>
            <a:ext cx="12192000" cy="4840514"/>
          </a:xfr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de-DE" sz="3200" dirty="0"/>
              <a:t>International Utility Dogs Regulation </a:t>
            </a:r>
            <a:br>
              <a:rPr lang="de-DE" dirty="0"/>
            </a:br>
            <a:br>
              <a:rPr lang="de-DE" altLang="de-DE" sz="3600" dirty="0"/>
            </a:br>
            <a:r>
              <a:rPr lang="de-DE" altLang="de-DE" sz="3600" dirty="0"/>
              <a:t>Basics: FCI PO 2019</a:t>
            </a:r>
            <a:br>
              <a:rPr lang="de-DE" altLang="de-DE" sz="3600" dirty="0"/>
            </a:br>
            <a:r>
              <a:rPr lang="de-DE" altLang="de-DE" sz="3600" dirty="0"/>
              <a:t>Obedience</a:t>
            </a:r>
            <a:br>
              <a:rPr lang="de-DE" altLang="de-DE" sz="3600" dirty="0"/>
            </a:br>
            <a:br>
              <a:rPr lang="de-DE" altLang="de-DE" sz="3600" dirty="0"/>
            </a:br>
            <a:r>
              <a:rPr lang="de-DE" altLang="de-DE" sz="3600" dirty="0"/>
              <a:t>Robert Markschläger / Edgar Scherkl</a:t>
            </a:r>
            <a:br>
              <a:rPr lang="de-DE" altLang="de-DE" sz="3600" dirty="0"/>
            </a:br>
            <a:br>
              <a:rPr lang="de-DE" altLang="de-DE" sz="3600" dirty="0"/>
            </a:br>
            <a:r>
              <a:rPr lang="de-DE" altLang="de-DE" sz="3600" dirty="0"/>
              <a:t>Interpretation</a:t>
            </a:r>
            <a:br>
              <a:rPr lang="de-DE" altLang="de-DE" sz="3600" dirty="0"/>
            </a:br>
            <a:endParaRPr lang="de-DE" altLang="de-DE" sz="36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184A73A-88AD-C649-A947-25EA45E1AF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7"/>
            <a:ext cx="4586482" cy="1684829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102354F-8DFD-DC4A-9FDB-7D64D6B56620}"/>
              </a:ext>
            </a:extLst>
          </p:cNvPr>
          <p:cNvSpPr txBox="1"/>
          <p:nvPr/>
        </p:nvSpPr>
        <p:spPr>
          <a:xfrm>
            <a:off x="2480444" y="332657"/>
            <a:ext cx="8187556" cy="584775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3200" b="1" dirty="0" err="1"/>
              <a:t>Fédération</a:t>
            </a:r>
            <a:r>
              <a:rPr lang="de-DE" sz="3200" b="1"/>
              <a:t> Cynologique Internationale</a:t>
            </a:r>
            <a:endParaRPr lang="de-DE" sz="3200"/>
          </a:p>
        </p:txBody>
      </p:sp>
    </p:spTree>
    <p:extLst>
      <p:ext uri="{BB962C8B-B14F-4D97-AF65-F5344CB8AC3E}">
        <p14:creationId xmlns:p14="http://schemas.microsoft.com/office/powerpoint/2010/main" val="4166510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573" y="129682"/>
            <a:ext cx="11497327" cy="92333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nb-NO" sz="5400" b="1" dirty="0" err="1"/>
              <a:t>Essence</a:t>
            </a:r>
            <a:r>
              <a:rPr lang="nb-NO" sz="5400" b="1" dirty="0"/>
              <a:t> </a:t>
            </a:r>
            <a:r>
              <a:rPr lang="nb-NO" sz="5400" b="1" dirty="0" err="1"/>
              <a:t>of</a:t>
            </a:r>
            <a:r>
              <a:rPr lang="nb-NO" sz="5400" b="1" dirty="0"/>
              <a:t> Evaluation </a:t>
            </a:r>
            <a:endParaRPr lang="de-DE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2EF0B72-DB81-3A4F-B36F-D2626A7DEE8F}"/>
              </a:ext>
            </a:extLst>
          </p:cNvPr>
          <p:cNvSpPr txBox="1"/>
          <p:nvPr/>
        </p:nvSpPr>
        <p:spPr>
          <a:xfrm>
            <a:off x="3253722" y="1344541"/>
            <a:ext cx="5541027" cy="830997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800" b="1" dirty="0">
                <a:latin typeface="Calibri" panose="020F0502020204030204" pitchFamily="34" charset="0"/>
                <a:cs typeface="Calibri" panose="020F0502020204030204" pitchFamily="34" charset="0"/>
              </a:rPr>
              <a:t>Essential </a:t>
            </a:r>
            <a:r>
              <a:rPr lang="de-DE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things</a:t>
            </a:r>
            <a:endParaRPr 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2EFB8DB-04D9-B140-A371-0C4790EE8D21}"/>
              </a:ext>
            </a:extLst>
          </p:cNvPr>
          <p:cNvSpPr txBox="1"/>
          <p:nvPr/>
        </p:nvSpPr>
        <p:spPr>
          <a:xfrm>
            <a:off x="511825" y="2576366"/>
            <a:ext cx="3283906" cy="1323439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Primary</a:t>
            </a:r>
          </a:p>
          <a:p>
            <a:pPr lvl="0" algn="ctr"/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70% (80)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83AE2E9-F5B4-4140-A687-CE5E6F43179B}"/>
              </a:ext>
            </a:extLst>
          </p:cNvPr>
          <p:cNvSpPr txBox="1"/>
          <p:nvPr/>
        </p:nvSpPr>
        <p:spPr>
          <a:xfrm>
            <a:off x="8252737" y="2575647"/>
            <a:ext cx="3283907" cy="1323439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Secondary</a:t>
            </a:r>
            <a:endParaRPr lang="de-DE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30% (20)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CD7EAF6-A3F9-A147-903E-D7CAD463E9AE}"/>
              </a:ext>
            </a:extLst>
          </p:cNvPr>
          <p:cNvSpPr txBox="1"/>
          <p:nvPr/>
        </p:nvSpPr>
        <p:spPr>
          <a:xfrm>
            <a:off x="511825" y="4331411"/>
            <a:ext cx="272061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/>
              <a:t>Name </a:t>
            </a:r>
            <a:r>
              <a:rPr lang="de-DE" sz="4000" dirty="0" err="1"/>
              <a:t>of</a:t>
            </a:r>
            <a:r>
              <a:rPr lang="de-DE" sz="4000" dirty="0"/>
              <a:t> </a:t>
            </a:r>
            <a:br>
              <a:rPr lang="de-DE" sz="4000" dirty="0"/>
            </a:br>
            <a:r>
              <a:rPr lang="de-DE" sz="4000" dirty="0" err="1"/>
              <a:t>Exercise</a:t>
            </a:r>
            <a:endParaRPr lang="de-DE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de-DE" sz="40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18D6694-7EB5-6242-BFA3-CEA9AA5B0CAF}"/>
              </a:ext>
            </a:extLst>
          </p:cNvPr>
          <p:cNvSpPr txBox="1"/>
          <p:nvPr/>
        </p:nvSpPr>
        <p:spPr>
          <a:xfrm>
            <a:off x="8105985" y="4282353"/>
            <a:ext cx="356501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/>
              <a:t>Basics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/>
              <a:t>Development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de-DE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1287094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335" y="303048"/>
            <a:ext cx="11497327" cy="92333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nb-NO" sz="5400" b="1" dirty="0" err="1"/>
              <a:t>Essence</a:t>
            </a:r>
            <a:r>
              <a:rPr lang="nb-NO" sz="5400" b="1" dirty="0"/>
              <a:t> </a:t>
            </a:r>
            <a:r>
              <a:rPr lang="nb-NO" sz="5400" b="1" dirty="0" err="1"/>
              <a:t>of</a:t>
            </a:r>
            <a:r>
              <a:rPr lang="nb-NO" sz="5400" b="1" dirty="0"/>
              <a:t> Evaluation </a:t>
            </a:r>
            <a:endParaRPr lang="de-DE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9D57BD4-49F9-CD49-83B4-28A6A1A2867E}"/>
              </a:ext>
            </a:extLst>
          </p:cNvPr>
          <p:cNvSpPr txBox="1"/>
          <p:nvPr/>
        </p:nvSpPr>
        <p:spPr>
          <a:xfrm>
            <a:off x="3185786" y="2087372"/>
            <a:ext cx="5820427" cy="101566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6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E03F3E-7F13-9547-AB06-41199485088E}"/>
              </a:ext>
            </a:extLst>
          </p:cNvPr>
          <p:cNvSpPr txBox="1"/>
          <p:nvPr/>
        </p:nvSpPr>
        <p:spPr>
          <a:xfrm>
            <a:off x="631173" y="3901694"/>
            <a:ext cx="2554613" cy="923330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high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12C02A5-B08A-D145-8759-6EE3F968DBB0}"/>
              </a:ext>
            </a:extLst>
          </p:cNvPr>
          <p:cNvSpPr txBox="1"/>
          <p:nvPr/>
        </p:nvSpPr>
        <p:spPr>
          <a:xfrm>
            <a:off x="9006213" y="3899047"/>
            <a:ext cx="2554613" cy="9233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E30C559-4788-924F-B25F-591F8B74E281}"/>
              </a:ext>
            </a:extLst>
          </p:cNvPr>
          <p:cNvSpPr txBox="1"/>
          <p:nvPr/>
        </p:nvSpPr>
        <p:spPr>
          <a:xfrm>
            <a:off x="4454046" y="3899047"/>
            <a:ext cx="3283907" cy="9233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balance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905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335" y="303048"/>
            <a:ext cx="11497327" cy="92333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nb-NO" sz="5400" b="1" dirty="0"/>
              <a:t>Red Line</a:t>
            </a:r>
            <a:endParaRPr lang="de-DE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9D57BD4-49F9-CD49-83B4-28A6A1A2867E}"/>
              </a:ext>
            </a:extLst>
          </p:cNvPr>
          <p:cNvSpPr txBox="1"/>
          <p:nvPr/>
        </p:nvSpPr>
        <p:spPr>
          <a:xfrm>
            <a:off x="347334" y="1867033"/>
            <a:ext cx="5278765" cy="9233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E03F3E-7F13-9547-AB06-41199485088E}"/>
              </a:ext>
            </a:extLst>
          </p:cNvPr>
          <p:cNvSpPr txBox="1"/>
          <p:nvPr/>
        </p:nvSpPr>
        <p:spPr>
          <a:xfrm>
            <a:off x="6191149" y="3075057"/>
            <a:ext cx="5653513" cy="923330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Self-confidence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E30C559-4788-924F-B25F-591F8B74E281}"/>
              </a:ext>
            </a:extLst>
          </p:cNvPr>
          <p:cNvSpPr txBox="1"/>
          <p:nvPr/>
        </p:nvSpPr>
        <p:spPr>
          <a:xfrm>
            <a:off x="347335" y="4247150"/>
            <a:ext cx="5278764" cy="9233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Activity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020EF16-4351-BC44-840F-3F8C77F2916B}"/>
              </a:ext>
            </a:extLst>
          </p:cNvPr>
          <p:cNvSpPr txBox="1"/>
          <p:nvPr/>
        </p:nvSpPr>
        <p:spPr>
          <a:xfrm>
            <a:off x="5892800" y="5631622"/>
            <a:ext cx="5951862" cy="9233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Ability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guided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42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573" y="129682"/>
            <a:ext cx="11548127" cy="76944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nb-NO" sz="4400" b="1" dirty="0"/>
              <a:t>Evaluation </a:t>
            </a: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9D57BD4-49F9-CD49-83B4-28A6A1A2867E}"/>
              </a:ext>
            </a:extLst>
          </p:cNvPr>
          <p:cNvSpPr txBox="1"/>
          <p:nvPr/>
        </p:nvSpPr>
        <p:spPr>
          <a:xfrm>
            <a:off x="2564443" y="1159782"/>
            <a:ext cx="7647314" cy="83099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800" b="1" dirty="0">
                <a:latin typeface="Calibri" panose="020F0502020204030204" pitchFamily="34" charset="0"/>
                <a:cs typeface="Calibri" panose="020F0502020204030204" pitchFamily="34" charset="0"/>
              </a:rPr>
              <a:t>Picture </a:t>
            </a:r>
            <a:r>
              <a:rPr lang="de-DE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4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4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  <a:endParaRPr 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E03F3E-7F13-9547-AB06-41199485088E}"/>
              </a:ext>
            </a:extLst>
          </p:cNvPr>
          <p:cNvSpPr txBox="1"/>
          <p:nvPr/>
        </p:nvSpPr>
        <p:spPr>
          <a:xfrm>
            <a:off x="409879" y="2278280"/>
            <a:ext cx="2775909" cy="769441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Excellent</a:t>
            </a:r>
            <a:endParaRPr lang="de-DE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12C02A5-B08A-D145-8759-6EE3F968DBB0}"/>
              </a:ext>
            </a:extLst>
          </p:cNvPr>
          <p:cNvSpPr txBox="1"/>
          <p:nvPr/>
        </p:nvSpPr>
        <p:spPr>
          <a:xfrm>
            <a:off x="4374194" y="4093324"/>
            <a:ext cx="2554613" cy="76944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endParaRPr lang="de-DE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E30C559-4788-924F-B25F-591F8B74E281}"/>
              </a:ext>
            </a:extLst>
          </p:cNvPr>
          <p:cNvSpPr txBox="1"/>
          <p:nvPr/>
        </p:nvSpPr>
        <p:spPr>
          <a:xfrm>
            <a:off x="1797833" y="3185802"/>
            <a:ext cx="3283907" cy="76944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de-DE" sz="4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endParaRPr lang="de-DE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2EF0B72-DB81-3A4F-B36F-D2626A7DEE8F}"/>
              </a:ext>
            </a:extLst>
          </p:cNvPr>
          <p:cNvSpPr txBox="1"/>
          <p:nvPr/>
        </p:nvSpPr>
        <p:spPr>
          <a:xfrm>
            <a:off x="6388100" y="5000846"/>
            <a:ext cx="3216926" cy="769441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Statisfactory</a:t>
            </a:r>
            <a:endParaRPr lang="de-DE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2EFB8DB-04D9-B140-A371-0C4790EE8D21}"/>
              </a:ext>
            </a:extLst>
          </p:cNvPr>
          <p:cNvSpPr txBox="1"/>
          <p:nvPr/>
        </p:nvSpPr>
        <p:spPr>
          <a:xfrm>
            <a:off x="8648700" y="5919709"/>
            <a:ext cx="3542344" cy="769441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Unsatisfactory</a:t>
            </a:r>
            <a:endParaRPr lang="de-DE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9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/>
          </p:cNvSpPr>
          <p:nvPr/>
        </p:nvSpPr>
        <p:spPr bwMode="auto">
          <a:xfrm>
            <a:off x="2322506" y="5600383"/>
            <a:ext cx="8251825" cy="107315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de-DE" sz="2500" b="1" dirty="0" err="1">
                <a:sym typeface="Gill Sans" pitchFamily="-84" charset="0"/>
              </a:rPr>
              <a:t>Insufficient</a:t>
            </a:r>
            <a:endParaRPr lang="de-DE" sz="2500" b="1" dirty="0">
              <a:sym typeface="Gill Sans" pitchFamily="-84" charset="0"/>
            </a:endParaRPr>
          </a:p>
          <a:p>
            <a:pPr algn="ctr"/>
            <a:r>
              <a:rPr lang="de-DE" sz="2500" b="1" dirty="0" err="1">
                <a:sym typeface="Gill Sans" pitchFamily="-84" charset="0"/>
              </a:rPr>
              <a:t>Serious</a:t>
            </a:r>
            <a:r>
              <a:rPr lang="de-DE" sz="2500" b="1" dirty="0">
                <a:sym typeface="Gill Sans" pitchFamily="-84" charset="0"/>
              </a:rPr>
              <a:t> </a:t>
            </a:r>
            <a:r>
              <a:rPr lang="de-DE" sz="2500" b="1" dirty="0" err="1">
                <a:sym typeface="Gill Sans" pitchFamily="-84" charset="0"/>
              </a:rPr>
              <a:t>defects</a:t>
            </a:r>
            <a:endParaRPr lang="de-DE" sz="2500" b="1" dirty="0">
              <a:sym typeface="Gill Sans" pitchFamily="-84" charset="0"/>
            </a:endParaRPr>
          </a:p>
          <a:p>
            <a:pPr algn="ctr"/>
            <a:r>
              <a:rPr lang="de-DE" sz="2500" b="1" dirty="0">
                <a:sym typeface="Gill Sans" pitchFamily="-84" charset="0"/>
              </a:rPr>
              <a:t>   0-69%</a:t>
            </a:r>
            <a:endParaRPr lang="en-US" sz="2500" b="1" dirty="0">
              <a:sym typeface="Gill Sans" pitchFamily="-84" charset="0"/>
            </a:endParaRPr>
          </a:p>
        </p:txBody>
      </p:sp>
      <p:sp>
        <p:nvSpPr>
          <p:cNvPr id="35842" name="Rectangle 2"/>
          <p:cNvSpPr>
            <a:spLocks/>
          </p:cNvSpPr>
          <p:nvPr/>
        </p:nvSpPr>
        <p:spPr bwMode="auto">
          <a:xfrm>
            <a:off x="2640007" y="4288008"/>
            <a:ext cx="7616825" cy="109437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" sz="2500" b="1" dirty="0">
                <a:sym typeface="Gill Sans" pitchFamily="-84" charset="0"/>
              </a:rPr>
              <a:t>Satisfactory</a:t>
            </a:r>
          </a:p>
          <a:p>
            <a:pPr algn="ctr"/>
            <a:r>
              <a:rPr lang="en" sz="2500" b="1" dirty="0">
                <a:sym typeface="Gill Sans" pitchFamily="-84" charset="0"/>
              </a:rPr>
              <a:t>    Significant restriction in the design</a:t>
            </a:r>
          </a:p>
          <a:p>
            <a:pPr algn="ctr"/>
            <a:r>
              <a:rPr lang="en" sz="2500" b="1" dirty="0">
                <a:sym typeface="Gill Sans" pitchFamily="-84" charset="0"/>
              </a:rPr>
              <a:t>  70-79%</a:t>
            </a:r>
            <a:endParaRPr lang="en-US" sz="2500" b="1" dirty="0">
              <a:sym typeface="Gill Sans" pitchFamily="-84" charset="0"/>
            </a:endParaRPr>
          </a:p>
        </p:txBody>
      </p:sp>
      <p:sp>
        <p:nvSpPr>
          <p:cNvPr id="35843" name="Rectangle 3"/>
          <p:cNvSpPr>
            <a:spLocks/>
          </p:cNvSpPr>
          <p:nvPr/>
        </p:nvSpPr>
        <p:spPr bwMode="auto">
          <a:xfrm>
            <a:off x="2963536" y="2950675"/>
            <a:ext cx="6969769" cy="117871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" sz="2500" b="1" dirty="0">
                <a:sym typeface="Gill Sans" pitchFamily="-84" charset="0"/>
              </a:rPr>
              <a:t>Good</a:t>
            </a:r>
          </a:p>
          <a:p>
            <a:pPr algn="ctr"/>
            <a:r>
              <a:rPr lang="en" sz="2500" b="1" dirty="0">
                <a:sym typeface="Gill Sans" pitchFamily="-84" charset="0"/>
              </a:rPr>
              <a:t>limitation in the execution</a:t>
            </a:r>
          </a:p>
          <a:p>
            <a:pPr algn="ctr"/>
            <a:r>
              <a:rPr lang="en" sz="2500" b="1" dirty="0">
                <a:sym typeface="Gill Sans" pitchFamily="-84" charset="0"/>
              </a:rPr>
              <a:t>80-89%</a:t>
            </a:r>
            <a:endParaRPr lang="en-US" sz="2500" b="1" dirty="0">
              <a:sym typeface="Gill Sans" pitchFamily="-84" charset="0"/>
            </a:endParaRPr>
          </a:p>
        </p:txBody>
      </p:sp>
      <p:sp>
        <p:nvSpPr>
          <p:cNvPr id="35844" name="Rectangle 4"/>
          <p:cNvSpPr>
            <a:spLocks/>
          </p:cNvSpPr>
          <p:nvPr/>
        </p:nvSpPr>
        <p:spPr bwMode="auto">
          <a:xfrm>
            <a:off x="3316074" y="1560132"/>
            <a:ext cx="6264695" cy="117871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" sz="2500" b="1" dirty="0">
                <a:sym typeface="Gill Sans" pitchFamily="-84" charset="0"/>
              </a:rPr>
              <a:t>Very good</a:t>
            </a:r>
          </a:p>
          <a:p>
            <a:pPr algn="ctr"/>
            <a:r>
              <a:rPr lang="en" sz="2500" b="1" dirty="0">
                <a:sym typeface="Gill Sans" pitchFamily="-84" charset="0"/>
              </a:rPr>
              <a:t>acceptable range, slight reductions</a:t>
            </a:r>
          </a:p>
          <a:p>
            <a:pPr algn="ctr"/>
            <a:r>
              <a:rPr lang="en" sz="2500" b="1" dirty="0">
                <a:sym typeface="Gill Sans" pitchFamily="-84" charset="0"/>
              </a:rPr>
              <a:t>90-95%</a:t>
            </a:r>
            <a:endParaRPr lang="en-US" sz="2500" b="1" dirty="0">
              <a:sym typeface="Gill Sans" pitchFamily="-84" charset="0"/>
            </a:endParaRPr>
          </a:p>
        </p:txBody>
      </p:sp>
      <p:sp>
        <p:nvSpPr>
          <p:cNvPr id="35845" name="Rectangle 5"/>
          <p:cNvSpPr>
            <a:spLocks/>
          </p:cNvSpPr>
          <p:nvPr/>
        </p:nvSpPr>
        <p:spPr bwMode="auto">
          <a:xfrm>
            <a:off x="3923209" y="154875"/>
            <a:ext cx="5050432" cy="117819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de-DE" sz="2500" b="1" dirty="0" err="1">
                <a:sym typeface="Gill Sans" pitchFamily="-84" charset="0"/>
              </a:rPr>
              <a:t>Exellent</a:t>
            </a:r>
            <a:endParaRPr lang="de-DE" sz="2500" b="1" dirty="0">
              <a:sym typeface="Gill Sans" pitchFamily="-84" charset="0"/>
            </a:endParaRPr>
          </a:p>
          <a:p>
            <a:pPr algn="ctr"/>
            <a:r>
              <a:rPr lang="de-DE" sz="2500" b="1" dirty="0" err="1">
                <a:sym typeface="Gill Sans" pitchFamily="-84" charset="0"/>
              </a:rPr>
              <a:t>required</a:t>
            </a:r>
            <a:r>
              <a:rPr lang="de-DE" sz="2500" b="1" dirty="0">
                <a:sym typeface="Gill Sans" pitchFamily="-84" charset="0"/>
              </a:rPr>
              <a:t> </a:t>
            </a:r>
            <a:r>
              <a:rPr lang="de-DE" sz="2500" b="1" dirty="0" err="1">
                <a:sym typeface="Gill Sans" pitchFamily="-84" charset="0"/>
              </a:rPr>
              <a:t>range</a:t>
            </a:r>
            <a:r>
              <a:rPr lang="de-DE" sz="2500" b="1" dirty="0">
                <a:sym typeface="Gill Sans" pitchFamily="-84" charset="0"/>
              </a:rPr>
              <a:t> 96-100%</a:t>
            </a:r>
          </a:p>
        </p:txBody>
      </p:sp>
      <p:sp>
        <p:nvSpPr>
          <p:cNvPr id="189460" name="Rectangle 7"/>
          <p:cNvSpPr>
            <a:spLocks/>
          </p:cNvSpPr>
          <p:nvPr/>
        </p:nvSpPr>
        <p:spPr bwMode="auto">
          <a:xfrm>
            <a:off x="3247821" y="545510"/>
            <a:ext cx="444908" cy="39693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r>
              <a:rPr lang="en-US" sz="2500" b="1" dirty="0">
                <a:sym typeface="Gill Sans" pitchFamily="-84" charset="0"/>
              </a:rPr>
              <a:t>++</a:t>
            </a:r>
          </a:p>
        </p:txBody>
      </p:sp>
      <p:sp>
        <p:nvSpPr>
          <p:cNvPr id="189458" name="Rectangle 10"/>
          <p:cNvSpPr>
            <a:spLocks/>
          </p:cNvSpPr>
          <p:nvPr/>
        </p:nvSpPr>
        <p:spPr bwMode="auto">
          <a:xfrm>
            <a:off x="2710398" y="1876035"/>
            <a:ext cx="438326" cy="38472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500" b="1" dirty="0">
                <a:sym typeface="Gill Sans" pitchFamily="-84" charset="0"/>
              </a:rPr>
              <a:t>+</a:t>
            </a:r>
          </a:p>
        </p:txBody>
      </p:sp>
      <p:sp>
        <p:nvSpPr>
          <p:cNvPr id="189456" name="Rectangle 13"/>
          <p:cNvSpPr>
            <a:spLocks/>
          </p:cNvSpPr>
          <p:nvPr/>
        </p:nvSpPr>
        <p:spPr bwMode="auto">
          <a:xfrm>
            <a:off x="2274851" y="3182690"/>
            <a:ext cx="513767" cy="38472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500" b="1" dirty="0">
                <a:sym typeface="Gill Sans" pitchFamily="-84" charset="0"/>
              </a:rPr>
              <a:t>+-</a:t>
            </a:r>
          </a:p>
        </p:txBody>
      </p:sp>
      <p:sp>
        <p:nvSpPr>
          <p:cNvPr id="189454" name="Rectangle 16"/>
          <p:cNvSpPr>
            <a:spLocks/>
          </p:cNvSpPr>
          <p:nvPr/>
        </p:nvSpPr>
        <p:spPr bwMode="auto">
          <a:xfrm>
            <a:off x="1994500" y="4605312"/>
            <a:ext cx="389566" cy="38482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500" b="1">
                <a:sym typeface="Gill Sans" pitchFamily="-84" charset="0"/>
              </a:rPr>
              <a:t>-</a:t>
            </a:r>
          </a:p>
        </p:txBody>
      </p:sp>
      <p:sp>
        <p:nvSpPr>
          <p:cNvPr id="189452" name="Rectangle 19"/>
          <p:cNvSpPr>
            <a:spLocks/>
          </p:cNvSpPr>
          <p:nvPr/>
        </p:nvSpPr>
        <p:spPr bwMode="auto">
          <a:xfrm>
            <a:off x="1782382" y="5947053"/>
            <a:ext cx="392227" cy="38442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500" b="1" dirty="0">
                <a:sym typeface="Gill Sans" pitchFamily="-84" charset="0"/>
              </a:rPr>
              <a:t>--</a:t>
            </a:r>
          </a:p>
        </p:txBody>
      </p:sp>
    </p:spTree>
    <p:extLst>
      <p:ext uri="{BB962C8B-B14F-4D97-AF65-F5344CB8AC3E}">
        <p14:creationId xmlns:p14="http://schemas.microsoft.com/office/powerpoint/2010/main" val="26160408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 animBg="1" autoUpdateAnimBg="0"/>
      <p:bldP spid="35842" grpId="0" animBg="1" autoUpdateAnimBg="0"/>
      <p:bldP spid="35843" grpId="0" animBg="1" autoUpdateAnimBg="0"/>
      <p:bldP spid="35844" grpId="0" animBg="1" autoUpdateAnimBg="0"/>
      <p:bldP spid="35845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573" y="129682"/>
            <a:ext cx="11561524" cy="56651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" sz="4000" dirty="0">
                <a:latin typeface="Calibri" panose="020F0502020204030204" pitchFamily="34" charset="0"/>
                <a:cs typeface="Calibri" panose="020F0502020204030204" pitchFamily="34" charset="0"/>
              </a:rPr>
              <a:t>Judging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1EE902C-B7ED-0B4B-B9C9-94EFA9FD4467}"/>
              </a:ext>
            </a:extLst>
          </p:cNvPr>
          <p:cNvSpPr/>
          <p:nvPr/>
        </p:nvSpPr>
        <p:spPr>
          <a:xfrm>
            <a:off x="137786" y="796565"/>
            <a:ext cx="118621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sz="3200" b="1" dirty="0">
                <a:latin typeface="Calibri" panose="020F0502020204030204" pitchFamily="34" charset="0"/>
                <a:cs typeface="Calibri" panose="020F0502020204030204" pitchFamily="34" charset="0"/>
              </a:rPr>
              <a:t>Different </a:t>
            </a:r>
            <a:r>
              <a:rPr lang="nb-NO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focus</a:t>
            </a:r>
            <a:r>
              <a:rPr lang="nb-NO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nb-NO" sz="3200" b="1" dirty="0">
                <a:latin typeface="Calibri" panose="020F0502020204030204" pitchFamily="34" charset="0"/>
                <a:cs typeface="Calibri" panose="020F0502020204030204" pitchFamily="34" charset="0"/>
              </a:rPr>
              <a:t> different </a:t>
            </a:r>
            <a:r>
              <a:rPr lang="nb-NO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level</a:t>
            </a:r>
            <a:r>
              <a:rPr lang="nb-NO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nb-NO" sz="3200" b="1" dirty="0">
                <a:latin typeface="Calibri" panose="020F0502020204030204" pitchFamily="34" charset="0"/>
                <a:cs typeface="Calibri" panose="020F0502020204030204" pitchFamily="34" charset="0"/>
              </a:rPr>
              <a:t> trials?</a:t>
            </a:r>
            <a:endParaRPr lang="de-DE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8242BE8-011B-6643-8F7C-90377AB3B2F3}"/>
              </a:ext>
            </a:extLst>
          </p:cNvPr>
          <p:cNvSpPr txBox="1"/>
          <p:nvPr/>
        </p:nvSpPr>
        <p:spPr>
          <a:xfrm>
            <a:off x="275573" y="1381340"/>
            <a:ext cx="5274327" cy="4447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IGP 1-3 –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local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trial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vs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Championship</a:t>
            </a:r>
            <a:endParaRPr lang="de-DE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Local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trials</a:t>
            </a:r>
            <a:endParaRPr lang="de-DE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Selection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trials </a:t>
            </a:r>
            <a:endParaRPr lang="de-DE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Nationals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Internationals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3E532E1-617B-C941-95FF-A176E70FBD4C}"/>
              </a:ext>
            </a:extLst>
          </p:cNvPr>
          <p:cNvSpPr txBox="1"/>
          <p:nvPr/>
        </p:nvSpPr>
        <p:spPr>
          <a:xfrm>
            <a:off x="5707693" y="1439426"/>
            <a:ext cx="620873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Acceptance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handlers and</a:t>
            </a:r>
            <a:b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judges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for different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focus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area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level</a:t>
            </a:r>
            <a:b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Charateristics and motivation – less on technical quality and for instance help. </a:t>
            </a:r>
            <a:b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nb-NO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Focus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qualification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(M-V) – less in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small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details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 not relevant for </a:t>
            </a:r>
            <a:r>
              <a:rPr lang="nb-NO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excercise</a:t>
            </a:r>
            <a:r>
              <a:rPr lang="nb-NO" sz="3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de-DE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168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573" y="129682"/>
            <a:ext cx="11561524" cy="56651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" sz="4000" dirty="0">
                <a:latin typeface="Calibri" panose="020F0502020204030204" pitchFamily="34" charset="0"/>
                <a:cs typeface="Calibri" panose="020F0502020204030204" pitchFamily="34" charset="0"/>
              </a:rPr>
              <a:t>Judging</a:t>
            </a: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AB100140-287D-104F-B519-D469FB71E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255608"/>
              </p:ext>
            </p:extLst>
          </p:nvPr>
        </p:nvGraphicFramePr>
        <p:xfrm>
          <a:off x="275573" y="1165719"/>
          <a:ext cx="11561524" cy="532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1329">
                  <a:extLst>
                    <a:ext uri="{9D8B030D-6E8A-4147-A177-3AD203B41FA5}">
                      <a16:colId xmlns:a16="http://schemas.microsoft.com/office/drawing/2014/main" val="1968833943"/>
                    </a:ext>
                  </a:extLst>
                </a:gridCol>
                <a:gridCol w="2159001">
                  <a:extLst>
                    <a:ext uri="{9D8B030D-6E8A-4147-A177-3AD203B41FA5}">
                      <a16:colId xmlns:a16="http://schemas.microsoft.com/office/drawing/2014/main" val="741889012"/>
                    </a:ext>
                  </a:extLst>
                </a:gridCol>
                <a:gridCol w="1917700">
                  <a:extLst>
                    <a:ext uri="{9D8B030D-6E8A-4147-A177-3AD203B41FA5}">
                      <a16:colId xmlns:a16="http://schemas.microsoft.com/office/drawing/2014/main" val="668267663"/>
                    </a:ext>
                  </a:extLst>
                </a:gridCol>
                <a:gridCol w="2222501">
                  <a:extLst>
                    <a:ext uri="{9D8B030D-6E8A-4147-A177-3AD203B41FA5}">
                      <a16:colId xmlns:a16="http://schemas.microsoft.com/office/drawing/2014/main" val="3540901093"/>
                    </a:ext>
                  </a:extLst>
                </a:gridCol>
                <a:gridCol w="2400993">
                  <a:extLst>
                    <a:ext uri="{9D8B030D-6E8A-4147-A177-3AD203B41FA5}">
                      <a16:colId xmlns:a16="http://schemas.microsoft.com/office/drawing/2014/main" val="3228223667"/>
                    </a:ext>
                  </a:extLst>
                </a:gridCol>
              </a:tblGrid>
              <a:tr h="667095">
                <a:tc>
                  <a:txBody>
                    <a:bodyPr/>
                    <a:lstStyle/>
                    <a:p>
                      <a:pPr algn="l" fontAlgn="t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trials</a:t>
                      </a:r>
                      <a:endParaRPr lang="de-DE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Selections</a:t>
                      </a:r>
                      <a:endParaRPr lang="de-DE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Nationals</a:t>
                      </a:r>
                      <a:endParaRPr lang="de-DE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Internationals</a:t>
                      </a:r>
                      <a:endParaRPr lang="de-DE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5320883"/>
                  </a:ext>
                </a:extLst>
              </a:tr>
              <a:tr h="667095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Exercise</a:t>
                      </a:r>
                      <a:endParaRPr lang="de-DE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3803019"/>
                  </a:ext>
                </a:extLst>
              </a:tr>
              <a:tr h="667095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</a:t>
                      </a:r>
                      <a:endParaRPr lang="de-DE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58909287"/>
                  </a:ext>
                </a:extLst>
              </a:tr>
              <a:tr h="667095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Help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12446972"/>
                  </a:ext>
                </a:extLst>
              </a:tr>
              <a:tr h="1321410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Concentration</a:t>
                      </a:r>
                      <a:b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Focus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51572616"/>
                  </a:ext>
                </a:extLst>
              </a:tr>
              <a:tr h="667095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Self-</a:t>
                      </a:r>
                      <a:r>
                        <a:rPr lang="de-DE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confidence</a:t>
                      </a:r>
                      <a:endParaRPr lang="de-DE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6424825"/>
                  </a:ext>
                </a:extLst>
              </a:tr>
              <a:tr h="667095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</a:t>
                      </a:r>
                      <a:r>
                        <a:rPr lang="de-DE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</a:t>
                      </a:r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</a:t>
                      </a:r>
                      <a:endParaRPr lang="de-DE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++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4671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1629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91" y="181341"/>
            <a:ext cx="11597833" cy="562578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r>
              <a:rPr lang="en" sz="3600" b="1" cap="none" dirty="0"/>
              <a:t>Time interval – build up – pick up</a:t>
            </a:r>
            <a:endParaRPr lang="de-DE" sz="3600" cap="none" dirty="0">
              <a:latin typeface="+mn-lt"/>
            </a:endParaRP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74E2C0AC-D04C-6E4F-9505-04C6D6F0CB5A}"/>
              </a:ext>
            </a:extLst>
          </p:cNvPr>
          <p:cNvSpPr txBox="1">
            <a:spLocks/>
          </p:cNvSpPr>
          <p:nvPr/>
        </p:nvSpPr>
        <p:spPr>
          <a:xfrm>
            <a:off x="277791" y="960120"/>
            <a:ext cx="5779624" cy="5781115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lvl="1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32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685800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914400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1143000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marL="1312863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6pPr>
            <a:lvl7pPr marL="1484313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7pPr>
            <a:lvl8pPr marL="1657350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baseline="0"/>
            </a:lvl8pPr>
            <a:lvl9pPr marL="1882775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baseline="0"/>
            </a:lvl9pPr>
          </a:lstStyle>
          <a:p>
            <a:r>
              <a:rPr lang="de-DE" sz="3600" u="sng" dirty="0">
                <a:latin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lang="de-DE" sz="3600" u="sng" dirty="0" err="1">
                <a:latin typeface="Calibri" panose="020F0502020204030204" pitchFamily="34" charset="0"/>
                <a:cs typeface="Calibri" panose="020F0502020204030204" pitchFamily="34" charset="0"/>
              </a:rPr>
              <a:t>interval</a:t>
            </a:r>
            <a:r>
              <a:rPr lang="de-DE" sz="3600" u="sng" dirty="0">
                <a:latin typeface="Calibri" panose="020F0502020204030204" pitchFamily="34" charset="0"/>
                <a:cs typeface="Calibri" panose="020F0502020204030204" pitchFamily="34" charset="0"/>
              </a:rPr>
              <a:t> 3 </a:t>
            </a:r>
            <a:r>
              <a:rPr lang="de-DE" sz="3600" u="sng" dirty="0" err="1">
                <a:latin typeface="Calibri" panose="020F0502020204030204" pitchFamily="34" charset="0"/>
                <a:cs typeface="Calibri" panose="020F0502020204030204" pitchFamily="34" charset="0"/>
              </a:rPr>
              <a:t>seconds</a:t>
            </a:r>
            <a:endParaRPr lang="de-DE" sz="3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Front</a:t>
            </a:r>
          </a:p>
          <a:p>
            <a:pPr lvl="1"/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Finish</a:t>
            </a:r>
          </a:p>
          <a:p>
            <a:pPr lvl="1"/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Basic Position</a:t>
            </a:r>
          </a:p>
          <a:p>
            <a:pPr lvl="1"/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Presentation</a:t>
            </a:r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Praise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in finish</a:t>
            </a:r>
          </a:p>
          <a:p>
            <a:pPr lvl="1"/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859D0311-315D-BF49-B64E-F1280C5B1F6A}"/>
              </a:ext>
            </a:extLst>
          </p:cNvPr>
          <p:cNvSpPr txBox="1">
            <a:spLocks/>
          </p:cNvSpPr>
          <p:nvPr/>
        </p:nvSpPr>
        <p:spPr>
          <a:xfrm>
            <a:off x="6096000" y="960121"/>
            <a:ext cx="5779624" cy="578111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Autofit/>
          </a:bodyPr>
          <a:lstStyle>
            <a:lvl1pPr marL="228600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3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lvl="1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685800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914400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1143000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marL="1312863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6pPr>
            <a:lvl7pPr marL="1484313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7pPr>
            <a:lvl8pPr marL="1657350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baseline="0"/>
            </a:lvl8pPr>
            <a:lvl9pPr marL="1882775" indent="-228600" defTabSz="914400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baseline="0"/>
            </a:lvl9pPr>
          </a:lstStyle>
          <a:p>
            <a:pPr marL="0" indent="0">
              <a:buNone/>
            </a:pPr>
            <a:r>
              <a:rPr lang="de-DE" sz="3600" b="1" u="sng" dirty="0" err="1">
                <a:latin typeface="Calibri" panose="020F0502020204030204" pitchFamily="34" charset="0"/>
                <a:cs typeface="Calibri" panose="020F0502020204030204" pitchFamily="34" charset="0"/>
              </a:rPr>
              <a:t>Build</a:t>
            </a:r>
            <a:r>
              <a:rPr lang="de-DE" sz="3600" b="1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b="1" u="sng" dirty="0" err="1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endParaRPr lang="de-DE" sz="36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10-15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paces</a:t>
            </a:r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DE" sz="3600" b="1" u="sng" dirty="0">
                <a:latin typeface="Calibri" panose="020F0502020204030204" pitchFamily="34" charset="0"/>
                <a:cs typeface="Calibri" panose="020F0502020204030204" pitchFamily="34" charset="0"/>
              </a:rPr>
              <a:t>Pick </a:t>
            </a:r>
            <a:r>
              <a:rPr lang="de-DE" sz="3600" b="1" u="sng" dirty="0" err="1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DE" sz="3600" b="1" u="sng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Go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direct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beside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dog</a:t>
            </a:r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Go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behind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beside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dog</a:t>
            </a:r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2" indent="0">
              <a:buNone/>
            </a:pP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ncorrect</a:t>
            </a:r>
            <a:r>
              <a:rPr lang="en" sz="3600" dirty="0">
                <a:latin typeface="Calibri" panose="020F0502020204030204" pitchFamily="34" charset="0"/>
                <a:cs typeface="Calibri" panose="020F0502020204030204" pitchFamily="34" charset="0"/>
              </a:rPr>
              <a:t> position</a:t>
            </a:r>
          </a:p>
          <a:p>
            <a:pPr lvl="1"/>
            <a:r>
              <a:rPr lang="en" sz="3600" dirty="0">
                <a:latin typeface="Calibri" panose="020F0502020204030204" pitchFamily="34" charset="0"/>
                <a:cs typeface="Calibri" panose="020F0502020204030204" pitchFamily="34" charset="0"/>
              </a:rPr>
              <a:t>- 50% from whole </a:t>
            </a:r>
            <a:r>
              <a:rPr lang="en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exercice</a:t>
            </a:r>
            <a:endParaRPr lang="en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en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30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9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90" y="187284"/>
            <a:ext cx="11597833" cy="802271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de-DE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Additional </a:t>
            </a:r>
            <a:r>
              <a:rPr lang="en-US" sz="4400" b="1" cap="none" noProof="1">
                <a:latin typeface="Calibri" panose="020F0502020204030204" pitchFamily="34" charset="0"/>
                <a:cs typeface="Calibri" panose="020F0502020204030204" pitchFamily="34" charset="0"/>
              </a:rPr>
              <a:t>Commands</a:t>
            </a:r>
            <a:r>
              <a:rPr lang="de-DE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de-DE" sz="4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1A1712-E9D2-6747-AF65-8526E4A13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91" y="1092200"/>
            <a:ext cx="11597833" cy="5672282"/>
          </a:xfrm>
        </p:spPr>
        <p:txBody>
          <a:bodyPr lIns="72000" tIns="36000" rIns="108000" bIns="36000">
            <a:noAutofit/>
          </a:bodyPr>
          <a:lstStyle/>
          <a:p>
            <a:pPr marL="447675" indent="-447675">
              <a:tabLst>
                <a:tab pos="1231900" algn="l"/>
              </a:tabLst>
            </a:pPr>
            <a:r>
              <a:rPr lang="en" sz="4000" dirty="0">
                <a:latin typeface="Calibri" panose="020F0502020204030204" pitchFamily="34" charset="0"/>
                <a:cs typeface="Calibri" panose="020F0502020204030204" pitchFamily="34" charset="0"/>
              </a:rPr>
              <a:t>1st Additional Command: </a:t>
            </a:r>
          </a:p>
          <a:p>
            <a:pPr marL="904875" lvl="4" indent="-447675">
              <a:tabLst>
                <a:tab pos="1231900" algn="l"/>
              </a:tabLst>
            </a:pPr>
            <a:r>
              <a:rPr lang="en" sz="4000" dirty="0">
                <a:latin typeface="Calibri" panose="020F0502020204030204" pitchFamily="34" charset="0"/>
                <a:cs typeface="Calibri" panose="020F0502020204030204" pitchFamily="34" charset="0"/>
              </a:rPr>
              <a:t>”Satisfactory” for that part of the exercise </a:t>
            </a:r>
          </a:p>
          <a:p>
            <a:pPr marL="904875" lvl="4" indent="-447675">
              <a:tabLst>
                <a:tab pos="1231900" algn="l"/>
              </a:tabLst>
            </a:pPr>
            <a:endParaRPr lang="en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7675" indent="-447675">
              <a:tabLst>
                <a:tab pos="1231900" algn="l"/>
              </a:tabLst>
            </a:pPr>
            <a:r>
              <a:rPr lang="en" sz="4000" dirty="0">
                <a:latin typeface="Calibri" panose="020F0502020204030204" pitchFamily="34" charset="0"/>
                <a:cs typeface="Calibri" panose="020F0502020204030204" pitchFamily="34" charset="0"/>
              </a:rPr>
              <a:t>2nd Additional Command: </a:t>
            </a:r>
          </a:p>
          <a:p>
            <a:pPr marL="904875" lvl="4" indent="-447675">
              <a:tabLst>
                <a:tab pos="1231900" algn="l"/>
              </a:tabLst>
            </a:pPr>
            <a:r>
              <a:rPr lang="en" sz="4000" dirty="0">
                <a:latin typeface="Calibri" panose="020F0502020204030204" pitchFamily="34" charset="0"/>
                <a:cs typeface="Calibri" panose="020F0502020204030204" pitchFamily="34" charset="0"/>
              </a:rPr>
              <a:t>“ high Insufficient” for that part of the exercise</a:t>
            </a:r>
          </a:p>
          <a:p>
            <a:pPr marL="904875" lvl="4" indent="-447675">
              <a:tabLst>
                <a:tab pos="1231900" algn="l"/>
              </a:tabLst>
            </a:pPr>
            <a:endParaRPr lang="en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7675" indent="-447675">
              <a:tabLst>
                <a:tab pos="1231900" algn="l"/>
              </a:tabLst>
            </a:pPr>
            <a:r>
              <a:rPr lang="en" sz="4000" dirty="0">
                <a:latin typeface="Calibri" panose="020F0502020204030204" pitchFamily="34" charset="0"/>
                <a:cs typeface="Calibri" panose="020F0502020204030204" pitchFamily="34" charset="0"/>
              </a:rPr>
              <a:t>No performance of the exercise after the third given </a:t>
            </a:r>
            <a:r>
              <a:rPr lang="en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" sz="4000" dirty="0">
                <a:latin typeface="Calibri" panose="020F0502020204030204" pitchFamily="34" charset="0"/>
                <a:cs typeface="Calibri" panose="020F0502020204030204" pitchFamily="34" charset="0"/>
              </a:rPr>
              <a:t>ommand:</a:t>
            </a:r>
          </a:p>
          <a:p>
            <a:pPr marL="904875" lvl="3" indent="-447675">
              <a:tabLst>
                <a:tab pos="1231900" algn="l"/>
              </a:tabLst>
            </a:pPr>
            <a:r>
              <a:rPr lang="en" sz="4000" dirty="0">
                <a:latin typeface="Calibri" panose="020F0502020204030204" pitchFamily="34" charset="0"/>
                <a:cs typeface="Calibri" panose="020F0502020204030204" pitchFamily="34" charset="0"/>
              </a:rPr>
              <a:t>Termination without evaluation=	</a:t>
            </a:r>
            <a:r>
              <a:rPr lang="en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 Points</a:t>
            </a:r>
          </a:p>
        </p:txBody>
      </p:sp>
    </p:spTree>
    <p:extLst>
      <p:ext uri="{BB962C8B-B14F-4D97-AF65-F5344CB8AC3E}">
        <p14:creationId xmlns:p14="http://schemas.microsoft.com/office/powerpoint/2010/main" val="97798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90" y="187284"/>
            <a:ext cx="11597833" cy="802271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de-DE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Dog </a:t>
            </a:r>
            <a:r>
              <a:rPr lang="de-DE" sz="4400" b="1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go</a:t>
            </a:r>
            <a:r>
              <a:rPr lang="de-DE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b="1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de-DE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b="1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command</a:t>
            </a:r>
            <a:endParaRPr lang="de-DE" sz="4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DDC39E63-58D5-C241-A4B7-ACEECABA4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697485"/>
              </p:ext>
            </p:extLst>
          </p:nvPr>
        </p:nvGraphicFramePr>
        <p:xfrm>
          <a:off x="277790" y="1245276"/>
          <a:ext cx="11598277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30270401"/>
                    </a:ext>
                  </a:extLst>
                </a:gridCol>
                <a:gridCol w="3111500">
                  <a:extLst>
                    <a:ext uri="{9D8B030D-6E8A-4147-A177-3AD203B41FA5}">
                      <a16:colId xmlns:a16="http://schemas.microsoft.com/office/drawing/2014/main" val="46167957"/>
                    </a:ext>
                  </a:extLst>
                </a:gridCol>
                <a:gridCol w="3263900">
                  <a:extLst>
                    <a:ext uri="{9D8B030D-6E8A-4147-A177-3AD203B41FA5}">
                      <a16:colId xmlns:a16="http://schemas.microsoft.com/office/drawing/2014/main" val="2947909398"/>
                    </a:ext>
                  </a:extLst>
                </a:gridCol>
                <a:gridCol w="1258890">
                  <a:extLst>
                    <a:ext uri="{9D8B030D-6E8A-4147-A177-3AD203B41FA5}">
                      <a16:colId xmlns:a16="http://schemas.microsoft.com/office/drawing/2014/main" val="31015718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Exercise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predicate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75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Sit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unsatisfactory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907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Down /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Stay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unsatisfactory</a:t>
                      </a: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21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Recall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unsatisfactory</a:t>
                      </a: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023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Apport on flat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first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Dumbble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air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unsatisfactory</a:t>
                      </a: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427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Apport on flat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first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Dumbble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on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ground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Up</a:t>
                      </a:r>
                      <a:r>
                        <a:rPr kumimoji="0" lang="de-DE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to</a:t>
                      </a:r>
                      <a:r>
                        <a:rPr kumimoji="0" lang="de-DE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satisfactory</a:t>
                      </a: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to1,5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54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9196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9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66" y="129682"/>
            <a:ext cx="11624327" cy="1365289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" sz="4000" dirty="0">
                <a:latin typeface="Calibri" panose="020F0502020204030204" pitchFamily="34" charset="0"/>
                <a:cs typeface="Calibri" panose="020F0502020204030204" pitchFamily="34" charset="0"/>
              </a:rPr>
              <a:t>Important point of view over all in obedience</a:t>
            </a:r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D94E2F7D-27A7-DE4E-8E8A-D27568AB20F8}"/>
              </a:ext>
            </a:extLst>
          </p:cNvPr>
          <p:cNvSpPr txBox="1">
            <a:spLocks/>
          </p:cNvSpPr>
          <p:nvPr/>
        </p:nvSpPr>
        <p:spPr>
          <a:xfrm>
            <a:off x="177451" y="3467605"/>
            <a:ext cx="5958214" cy="344081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Attitude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" sz="3200" dirty="0">
                <a:latin typeface="Calibri" panose="020F0502020204030204" pitchFamily="34" charset="0"/>
                <a:cs typeface="Calibri" panose="020F0502020204030204" pitchFamily="34" charset="0"/>
              </a:rPr>
              <a:t>Joyful work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" sz="3200" dirty="0">
                <a:latin typeface="Calibri" panose="020F0502020204030204" pitchFamily="34" charset="0"/>
                <a:cs typeface="Calibri" panose="020F0502020204030204" pitchFamily="34" charset="0"/>
              </a:rPr>
              <a:t>Self-confidence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" sz="3200" dirty="0">
                <a:latin typeface="Calibri" panose="020F0502020204030204" pitchFamily="34" charset="0"/>
                <a:cs typeface="Calibri" panose="020F0502020204030204" pitchFamily="34" charset="0"/>
              </a:rPr>
              <a:t>Harmony of the Team</a:t>
            </a:r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DBCA2ADC-F971-E44C-99AD-5B86737E0D8A}"/>
              </a:ext>
            </a:extLst>
          </p:cNvPr>
          <p:cNvSpPr txBox="1">
            <a:spLocks/>
          </p:cNvSpPr>
          <p:nvPr/>
        </p:nvSpPr>
        <p:spPr>
          <a:xfrm>
            <a:off x="6056335" y="1500836"/>
            <a:ext cx="5958214" cy="25136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" sz="3200" b="1" i="1" u="sng" dirty="0">
                <a:latin typeface="Calibri" panose="020F0502020204030204" pitchFamily="34" charset="0"/>
                <a:cs typeface="Calibri" panose="020F0502020204030204" pitchFamily="34" charset="0"/>
              </a:rPr>
              <a:t>Concentration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" sz="3200" dirty="0">
                <a:latin typeface="Calibri" panose="020F0502020204030204" pitchFamily="34" charset="0"/>
                <a:cs typeface="Calibri" panose="020F0502020204030204" pitchFamily="34" charset="0"/>
              </a:rPr>
              <a:t>Attention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" sz="3200" dirty="0">
                <a:latin typeface="Calibri" panose="020F0502020204030204" pitchFamily="34" charset="0"/>
                <a:cs typeface="Calibri" panose="020F0502020204030204" pitchFamily="34" charset="0"/>
              </a:rPr>
              <a:t>Focus on dog handler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32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" sz="3200" dirty="0">
                <a:latin typeface="Calibri" panose="020F0502020204030204" pitchFamily="34" charset="0"/>
                <a:cs typeface="Calibri" panose="020F0502020204030204" pitchFamily="34" charset="0"/>
              </a:rPr>
              <a:t>hanging speed /direction </a:t>
            </a:r>
          </a:p>
          <a:p>
            <a:pPr algn="l"/>
            <a:endParaRPr lang="en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B08FFDE9-2715-084A-B6FE-363FC8CEBFDD}"/>
              </a:ext>
            </a:extLst>
          </p:cNvPr>
          <p:cNvSpPr txBox="1">
            <a:spLocks/>
          </p:cNvSpPr>
          <p:nvPr/>
        </p:nvSpPr>
        <p:spPr>
          <a:xfrm>
            <a:off x="6068860" y="4388923"/>
            <a:ext cx="5958214" cy="25136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Technic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3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tability</a:t>
            </a:r>
            <a:r>
              <a:rPr lang="en" sz="3200" dirty="0">
                <a:latin typeface="Calibri" panose="020F0502020204030204" pitchFamily="34" charset="0"/>
                <a:cs typeface="Calibri" panose="020F0502020204030204" pitchFamily="34" charset="0"/>
              </a:rPr>
              <a:t> in Position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" sz="3200" dirty="0">
                <a:latin typeface="Calibri" panose="020F0502020204030204" pitchFamily="34" charset="0"/>
                <a:cs typeface="Calibri" panose="020F0502020204030204" pitchFamily="34" charset="0"/>
              </a:rPr>
              <a:t> Adaptation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" sz="3200" dirty="0">
                <a:latin typeface="Calibri" panose="020F0502020204030204" pitchFamily="34" charset="0"/>
                <a:cs typeface="Calibri" panose="020F0502020204030204" pitchFamily="34" charset="0"/>
              </a:rPr>
              <a:t>Execution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374673C-657F-FA4B-83C8-C44E6005625F}"/>
              </a:ext>
            </a:extLst>
          </p:cNvPr>
          <p:cNvSpPr txBox="1"/>
          <p:nvPr/>
        </p:nvSpPr>
        <p:spPr>
          <a:xfrm>
            <a:off x="275573" y="1739631"/>
            <a:ext cx="4697440" cy="9233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de-DE" sz="5400" dirty="0" err="1">
                <a:latin typeface="Calibri" panose="020F0502020204030204" pitchFamily="34" charset="0"/>
                <a:cs typeface="Calibri" panose="020F0502020204030204" pitchFamily="34" charset="0"/>
              </a:rPr>
              <a:t>Engery</a:t>
            </a:r>
            <a:r>
              <a:rPr lang="de-DE" sz="5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5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dirty="0" err="1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  <a:endParaRPr lang="de-DE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14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90" y="187284"/>
            <a:ext cx="11597833" cy="802271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de-DE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Dog </a:t>
            </a:r>
            <a:r>
              <a:rPr lang="de-DE" sz="4400" b="1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go</a:t>
            </a:r>
            <a:r>
              <a:rPr lang="de-DE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b="1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de-DE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b="1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command</a:t>
            </a:r>
            <a:endParaRPr lang="de-DE" sz="4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DDC39E63-58D5-C241-A4B7-ACEECABA4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6177196"/>
              </p:ext>
            </p:extLst>
          </p:nvPr>
        </p:nvGraphicFramePr>
        <p:xfrm>
          <a:off x="277790" y="1245276"/>
          <a:ext cx="11597833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1243">
                  <a:extLst>
                    <a:ext uri="{9D8B030D-6E8A-4147-A177-3AD203B41FA5}">
                      <a16:colId xmlns:a16="http://schemas.microsoft.com/office/drawing/2014/main" val="30270401"/>
                    </a:ext>
                  </a:extLst>
                </a:gridCol>
                <a:gridCol w="3246935">
                  <a:extLst>
                    <a:ext uri="{9D8B030D-6E8A-4147-A177-3AD203B41FA5}">
                      <a16:colId xmlns:a16="http://schemas.microsoft.com/office/drawing/2014/main" val="46167957"/>
                    </a:ext>
                  </a:extLst>
                </a:gridCol>
                <a:gridCol w="3405969">
                  <a:extLst>
                    <a:ext uri="{9D8B030D-6E8A-4147-A177-3AD203B41FA5}">
                      <a16:colId xmlns:a16="http://schemas.microsoft.com/office/drawing/2014/main" val="2947909398"/>
                    </a:ext>
                  </a:extLst>
                </a:gridCol>
                <a:gridCol w="1313686">
                  <a:extLst>
                    <a:ext uri="{9D8B030D-6E8A-4147-A177-3AD203B41FA5}">
                      <a16:colId xmlns:a16="http://schemas.microsoft.com/office/drawing/2014/main" val="31015718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Exercise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predicate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75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Jumps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unsatisfactory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907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End-Basic 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unsatisfactory</a:t>
                      </a: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21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Down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under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distraction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good</a:t>
                      </a: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9243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23946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90" y="187284"/>
            <a:ext cx="11597833" cy="802271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de-DE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Other </a:t>
            </a:r>
            <a:r>
              <a:rPr lang="de-DE" sz="4400" b="1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mistakes</a:t>
            </a:r>
            <a:endParaRPr lang="de-DE" sz="4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DDC39E63-58D5-C241-A4B7-ACEECABA4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468483"/>
              </p:ext>
            </p:extLst>
          </p:nvPr>
        </p:nvGraphicFramePr>
        <p:xfrm>
          <a:off x="277346" y="1143676"/>
          <a:ext cx="11598277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3410">
                  <a:extLst>
                    <a:ext uri="{9D8B030D-6E8A-4147-A177-3AD203B41FA5}">
                      <a16:colId xmlns:a16="http://schemas.microsoft.com/office/drawing/2014/main" val="30270401"/>
                    </a:ext>
                  </a:extLst>
                </a:gridCol>
                <a:gridCol w="2832077">
                  <a:extLst>
                    <a:ext uri="{9D8B030D-6E8A-4147-A177-3AD203B41FA5}">
                      <a16:colId xmlns:a16="http://schemas.microsoft.com/office/drawing/2014/main" val="46167957"/>
                    </a:ext>
                  </a:extLst>
                </a:gridCol>
                <a:gridCol w="3263900">
                  <a:extLst>
                    <a:ext uri="{9D8B030D-6E8A-4147-A177-3AD203B41FA5}">
                      <a16:colId xmlns:a16="http://schemas.microsoft.com/office/drawing/2014/main" val="2947909398"/>
                    </a:ext>
                  </a:extLst>
                </a:gridCol>
                <a:gridCol w="1258890">
                  <a:extLst>
                    <a:ext uri="{9D8B030D-6E8A-4147-A177-3AD203B41FA5}">
                      <a16:colId xmlns:a16="http://schemas.microsoft.com/office/drawing/2014/main" val="31015718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4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Exercise</a:t>
                      </a:r>
                      <a:endParaRPr lang="de-DE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4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4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predicate</a:t>
                      </a:r>
                      <a:endParaRPr lang="de-DE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75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Apport Dog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drop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dumbbell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infront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unsatisfactory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907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Apport on flat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change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position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unsatisfactory</a:t>
                      </a: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21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Apport on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jumps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change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position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unsatisfactory</a:t>
                      </a: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023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72350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90" y="187284"/>
            <a:ext cx="11597833" cy="802271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de-DE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Other </a:t>
            </a:r>
            <a:r>
              <a:rPr lang="de-DE" sz="4400" b="1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mistakes</a:t>
            </a:r>
            <a:endParaRPr lang="de-DE" sz="4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DDC39E63-58D5-C241-A4B7-ACEECABA4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550804"/>
              </p:ext>
            </p:extLst>
          </p:nvPr>
        </p:nvGraphicFramePr>
        <p:xfrm>
          <a:off x="277346" y="1143676"/>
          <a:ext cx="11598277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3410">
                  <a:extLst>
                    <a:ext uri="{9D8B030D-6E8A-4147-A177-3AD203B41FA5}">
                      <a16:colId xmlns:a16="http://schemas.microsoft.com/office/drawing/2014/main" val="30270401"/>
                    </a:ext>
                  </a:extLst>
                </a:gridCol>
                <a:gridCol w="2832077">
                  <a:extLst>
                    <a:ext uri="{9D8B030D-6E8A-4147-A177-3AD203B41FA5}">
                      <a16:colId xmlns:a16="http://schemas.microsoft.com/office/drawing/2014/main" val="46167957"/>
                    </a:ext>
                  </a:extLst>
                </a:gridCol>
                <a:gridCol w="3263900">
                  <a:extLst>
                    <a:ext uri="{9D8B030D-6E8A-4147-A177-3AD203B41FA5}">
                      <a16:colId xmlns:a16="http://schemas.microsoft.com/office/drawing/2014/main" val="2947909398"/>
                    </a:ext>
                  </a:extLst>
                </a:gridCol>
                <a:gridCol w="1258890">
                  <a:extLst>
                    <a:ext uri="{9D8B030D-6E8A-4147-A177-3AD203B41FA5}">
                      <a16:colId xmlns:a16="http://schemas.microsoft.com/office/drawing/2014/main" val="31015718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Exercise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predicate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75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basics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 err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907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basics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after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premission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5 - 15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unsatisfactory</a:t>
                      </a: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5-15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21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Apport on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jumps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change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position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unsatisfactory</a:t>
                      </a: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023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2209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90" y="187284"/>
            <a:ext cx="11597833" cy="802271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de-DE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Other </a:t>
            </a:r>
            <a:r>
              <a:rPr lang="de-DE" sz="4400" b="1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mistakes</a:t>
            </a:r>
            <a:endParaRPr lang="de-DE" sz="4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DDC39E63-58D5-C241-A4B7-ACEECABA4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0778306"/>
              </p:ext>
            </p:extLst>
          </p:nvPr>
        </p:nvGraphicFramePr>
        <p:xfrm>
          <a:off x="277346" y="1143676"/>
          <a:ext cx="11598277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3410">
                  <a:extLst>
                    <a:ext uri="{9D8B030D-6E8A-4147-A177-3AD203B41FA5}">
                      <a16:colId xmlns:a16="http://schemas.microsoft.com/office/drawing/2014/main" val="30270401"/>
                    </a:ext>
                  </a:extLst>
                </a:gridCol>
                <a:gridCol w="2832077">
                  <a:extLst>
                    <a:ext uri="{9D8B030D-6E8A-4147-A177-3AD203B41FA5}">
                      <a16:colId xmlns:a16="http://schemas.microsoft.com/office/drawing/2014/main" val="46167957"/>
                    </a:ext>
                  </a:extLst>
                </a:gridCol>
                <a:gridCol w="3263900">
                  <a:extLst>
                    <a:ext uri="{9D8B030D-6E8A-4147-A177-3AD203B41FA5}">
                      <a16:colId xmlns:a16="http://schemas.microsoft.com/office/drawing/2014/main" val="2947909398"/>
                    </a:ext>
                  </a:extLst>
                </a:gridCol>
                <a:gridCol w="1258890">
                  <a:extLst>
                    <a:ext uri="{9D8B030D-6E8A-4147-A177-3AD203B41FA5}">
                      <a16:colId xmlns:a16="http://schemas.microsoft.com/office/drawing/2014/main" val="31015718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Exercise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predicate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75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Help in Basics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907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Don`t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basics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21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basics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with</a:t>
                      </a: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strong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help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023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Lean on in apport in </a:t>
                      </a:r>
                      <a:r>
                        <a:rPr lang="de-DE" sz="3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presentation</a:t>
                      </a:r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335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9739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91" y="181340"/>
            <a:ext cx="11597834" cy="120296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r>
              <a:rPr lang="en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Start of the exercise –</a:t>
            </a:r>
            <a:br>
              <a:rPr lang="en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" sz="4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 Time interval</a:t>
            </a:r>
            <a:endParaRPr lang="de-DE" sz="4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1A1712-E9D2-6747-AF65-8526E4A13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91" y="1752600"/>
            <a:ext cx="11597834" cy="467106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lvl="1"/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Start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judge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signal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recall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lvl="3"/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minus 10%</a:t>
            </a:r>
          </a:p>
          <a:p>
            <a:pPr lvl="3"/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1231900" algn="l"/>
              </a:tabLst>
            </a:pP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ot</a:t>
            </a:r>
            <a:r>
              <a:rPr lang="en" sz="4400" dirty="0">
                <a:latin typeface="Calibri" panose="020F0502020204030204" pitchFamily="34" charset="0"/>
                <a:cs typeface="Calibri" panose="020F0502020204030204" pitchFamily="34" charset="0"/>
              </a:rPr>
              <a:t> respected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specified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time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interval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3">
              <a:tabLst>
                <a:tab pos="1231900" algn="l"/>
              </a:tabLst>
            </a:pP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minus 10 %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partical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" sz="3200" dirty="0"/>
          </a:p>
          <a:p>
            <a:pPr lvl="1"/>
            <a:endParaRPr lang="en" sz="3000" dirty="0"/>
          </a:p>
        </p:txBody>
      </p:sp>
    </p:spTree>
    <p:extLst>
      <p:ext uri="{BB962C8B-B14F-4D97-AF65-F5344CB8AC3E}">
        <p14:creationId xmlns:p14="http://schemas.microsoft.com/office/powerpoint/2010/main" val="210098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9000"/>
                <a:lumOff val="51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448" y="214966"/>
            <a:ext cx="11597833" cy="736787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de-DE" sz="4800" cap="none" dirty="0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Hand </a:t>
            </a:r>
            <a:r>
              <a:rPr lang="de-DE" sz="4800" cap="none" dirty="0" err="1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position</a:t>
            </a:r>
            <a:r>
              <a:rPr lang="de-DE" sz="4800" cap="none" dirty="0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sz="4800" cap="none" dirty="0" err="1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basics</a:t>
            </a:r>
            <a:endParaRPr lang="de-DE" sz="4800" cap="none" dirty="0">
              <a:effectLst>
                <a:outerShdw blurRad="76200" dir="5400000" algn="ctr" rotWithShape="0">
                  <a:srgbClr val="0070C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7EF91A2-337E-9145-AD6A-B146D95C3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250" y="1476901"/>
            <a:ext cx="9830236" cy="3109613"/>
          </a:xfrm>
        </p:spPr>
        <p:txBody>
          <a:bodyPr>
            <a:normAutofit/>
          </a:bodyPr>
          <a:lstStyle/>
          <a:p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Natural</a:t>
            </a:r>
          </a:p>
        </p:txBody>
      </p:sp>
    </p:spTree>
    <p:extLst>
      <p:ext uri="{BB962C8B-B14F-4D97-AF65-F5344CB8AC3E}">
        <p14:creationId xmlns:p14="http://schemas.microsoft.com/office/powerpoint/2010/main" val="14048561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448" y="214966"/>
            <a:ext cx="11597833" cy="736787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de-DE" sz="4800" cap="none" dirty="0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Value </a:t>
            </a:r>
            <a:r>
              <a:rPr lang="de-DE" sz="4800" cap="none" dirty="0" err="1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4800" cap="none" dirty="0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cap="none" dirty="0" err="1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4800" cap="none" dirty="0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cap="none" dirty="0" err="1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elements</a:t>
            </a:r>
            <a:endParaRPr lang="de-DE" sz="4800" cap="none" dirty="0">
              <a:effectLst>
                <a:outerShdw blurRad="76200" dir="5400000" algn="ctr" rotWithShape="0">
                  <a:srgbClr val="0070C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7EF91A2-337E-9145-AD6A-B146D95C3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448" y="1219200"/>
            <a:ext cx="11597832" cy="5482678"/>
          </a:xfrm>
          <a:gradFill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Sit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– Down –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Stay</a:t>
            </a: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Basic/Development		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Recall				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Sit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in front / Basic</a:t>
            </a:r>
          </a:p>
          <a:p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Gerade Verbindung 3">
            <a:extLst>
              <a:ext uri="{FF2B5EF4-FFF2-40B4-BE49-F238E27FC236}">
                <a16:creationId xmlns:a16="http://schemas.microsoft.com/office/drawing/2014/main" id="{10A16648-6043-2C4C-8C21-65B0946208DD}"/>
              </a:ext>
            </a:extLst>
          </p:cNvPr>
          <p:cNvCxnSpPr/>
          <p:nvPr/>
        </p:nvCxnSpPr>
        <p:spPr>
          <a:xfrm>
            <a:off x="825500" y="3695700"/>
            <a:ext cx="7899400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C7ADAFB8-068F-8A44-ADD1-CE26D23C17BD}"/>
              </a:ext>
            </a:extLst>
          </p:cNvPr>
          <p:cNvSpPr txBox="1"/>
          <p:nvPr/>
        </p:nvSpPr>
        <p:spPr>
          <a:xfrm>
            <a:off x="1016000" y="2820939"/>
            <a:ext cx="1028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1,5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2797128-B89A-014F-B1D0-9807001BAEC0}"/>
              </a:ext>
            </a:extLst>
          </p:cNvPr>
          <p:cNvSpPr txBox="1"/>
          <p:nvPr/>
        </p:nvSpPr>
        <p:spPr>
          <a:xfrm>
            <a:off x="7416800" y="2777579"/>
            <a:ext cx="1028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3,5</a:t>
            </a:r>
          </a:p>
        </p:txBody>
      </p: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CEF9B198-ED22-F14B-928A-5E3E38A6E30A}"/>
              </a:ext>
            </a:extLst>
          </p:cNvPr>
          <p:cNvCxnSpPr>
            <a:cxnSpLocks/>
          </p:cNvCxnSpPr>
          <p:nvPr/>
        </p:nvCxnSpPr>
        <p:spPr>
          <a:xfrm>
            <a:off x="825500" y="5486400"/>
            <a:ext cx="7899400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B6025B92-C551-0045-9E35-016F51D9D1B3}"/>
              </a:ext>
            </a:extLst>
          </p:cNvPr>
          <p:cNvSpPr txBox="1"/>
          <p:nvPr/>
        </p:nvSpPr>
        <p:spPr>
          <a:xfrm>
            <a:off x="1016000" y="5932437"/>
            <a:ext cx="1028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3,5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0E8DE55-FCE4-2247-A4F7-05044354FD76}"/>
              </a:ext>
            </a:extLst>
          </p:cNvPr>
          <p:cNvSpPr txBox="1"/>
          <p:nvPr/>
        </p:nvSpPr>
        <p:spPr>
          <a:xfrm>
            <a:off x="7454900" y="5873593"/>
            <a:ext cx="1028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1,5</a:t>
            </a:r>
          </a:p>
        </p:txBody>
      </p:sp>
    </p:spTree>
    <p:extLst>
      <p:ext uri="{BB962C8B-B14F-4D97-AF65-F5344CB8AC3E}">
        <p14:creationId xmlns:p14="http://schemas.microsoft.com/office/powerpoint/2010/main" val="85926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5" grpId="0"/>
      <p:bldP spid="8" grpId="0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91" y="212337"/>
            <a:ext cx="11597833" cy="736787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de-DE" sz="4400" cap="none" dirty="0" err="1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Retrieve</a:t>
            </a:r>
            <a:r>
              <a:rPr lang="de-DE" sz="4400" cap="none" dirty="0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de-DE" sz="4400" cap="none" dirty="0" err="1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4400" cap="none" dirty="0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flat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1A1712-E9D2-6747-AF65-8526E4A13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91" y="1244601"/>
            <a:ext cx="11597833" cy="5445566"/>
          </a:xfrm>
          <a:gradFill>
            <a:gsLst>
              <a:gs pos="0">
                <a:schemeClr val="bg2">
                  <a:lumMod val="49000"/>
                  <a:lumOff val="51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" sz="4000" u="sng" dirty="0">
                <a:latin typeface="Calibri" panose="020F0502020204030204" pitchFamily="34" charset="0"/>
                <a:cs typeface="Calibri" panose="020F0502020204030204" pitchFamily="34" charset="0"/>
              </a:rPr>
              <a:t>Retrieve on the flat</a:t>
            </a:r>
          </a:p>
          <a:p>
            <a:pPr lvl="1">
              <a:lnSpc>
                <a:spcPct val="110000"/>
              </a:lnSpc>
            </a:pPr>
            <a:r>
              <a:rPr lang="en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Mark on 10 meters</a:t>
            </a:r>
          </a:p>
          <a:p>
            <a:pPr lvl="1">
              <a:lnSpc>
                <a:spcPct val="110000"/>
              </a:lnSpc>
            </a:pPr>
            <a:r>
              <a:rPr lang="en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Distance 8 -12 meters come on the ground</a:t>
            </a:r>
          </a:p>
          <a:p>
            <a:pPr lvl="1">
              <a:lnSpc>
                <a:spcPct val="110000"/>
              </a:lnSpc>
            </a:pPr>
            <a:r>
              <a:rPr lang="en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long / to short throwing: another 2 changes to throw</a:t>
            </a:r>
          </a:p>
          <a:p>
            <a:pPr lvl="1">
              <a:lnSpc>
                <a:spcPct val="110000"/>
              </a:lnSpc>
            </a:pPr>
            <a:r>
              <a:rPr lang="de-DE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repetition when t</a:t>
            </a:r>
            <a:r>
              <a:rPr lang="de-DE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</a:t>
            </a:r>
            <a:r>
              <a:rPr lang="en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dumbbell is thrown </a:t>
            </a:r>
            <a:r>
              <a:rPr lang="en" sz="4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sidewards</a:t>
            </a:r>
            <a:r>
              <a:rPr lang="en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prescribed distance</a:t>
            </a:r>
          </a:p>
          <a:p>
            <a:pPr lvl="1"/>
            <a:endParaRPr lang="e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5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11" y="212337"/>
            <a:ext cx="11740713" cy="736787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 fontScale="90000"/>
          </a:bodyPr>
          <a:lstStyle/>
          <a:p>
            <a:r>
              <a:rPr lang="de-DE" sz="3600" cap="none">
                <a:effectLst>
                  <a:outerShdw blurRad="76200" dir="5400000" algn="ctr" rotWithShape="0">
                    <a:srgbClr val="007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m </a:t>
            </a:r>
            <a:r>
              <a:rPr lang="de-DE" sz="3600" cap="none" err="1">
                <a:effectLst>
                  <a:outerShdw blurRad="76200" dir="5400000" algn="ctr" rotWithShape="0">
                    <a:srgbClr val="007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hurdle</a:t>
            </a:r>
            <a:r>
              <a:rPr lang="de-DE" sz="3600" cap="none">
                <a:effectLst>
                  <a:outerShdw blurRad="76200" dir="5400000" algn="ctr" rotWithShape="0">
                    <a:srgbClr val="007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1A1712-E9D2-6747-AF65-8526E4A13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913" y="1030147"/>
            <a:ext cx="5453088" cy="5660020"/>
          </a:xfrm>
          <a:gradFill>
            <a:gsLst>
              <a:gs pos="0">
                <a:schemeClr val="bg2">
                  <a:lumMod val="49000"/>
                  <a:lumOff val="51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lvl="1"/>
            <a:r>
              <a:rPr lang="de-DE" sz="3200" err="1"/>
              <a:t>Retrieve</a:t>
            </a:r>
            <a:r>
              <a:rPr lang="de-DE" sz="3200"/>
              <a:t> (5 </a:t>
            </a:r>
            <a:r>
              <a:rPr lang="de-DE" sz="3200" err="1"/>
              <a:t>points</a:t>
            </a:r>
            <a:r>
              <a:rPr lang="de-DE" sz="3200"/>
              <a:t>)</a:t>
            </a:r>
          </a:p>
          <a:p>
            <a:pPr lvl="3"/>
            <a:r>
              <a:rPr lang="de-DE" sz="3200"/>
              <a:t>Basic </a:t>
            </a:r>
            <a:r>
              <a:rPr lang="de-DE" sz="3200" err="1"/>
              <a:t>Positions</a:t>
            </a:r>
            <a:endParaRPr lang="de-DE" sz="3200"/>
          </a:p>
          <a:p>
            <a:pPr lvl="3"/>
            <a:r>
              <a:rPr lang="de-DE" sz="3200" err="1"/>
              <a:t>Retrieve</a:t>
            </a:r>
            <a:endParaRPr lang="de-DE" sz="320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9DCE291-808B-2E47-8E12-AD9D40C95D86}"/>
              </a:ext>
            </a:extLst>
          </p:cNvPr>
          <p:cNvSpPr txBox="1">
            <a:spLocks/>
          </p:cNvSpPr>
          <p:nvPr/>
        </p:nvSpPr>
        <p:spPr>
          <a:xfrm>
            <a:off x="5863771" y="1030147"/>
            <a:ext cx="6175156" cy="5660020"/>
          </a:xfrm>
          <a:prstGeom prst="rect">
            <a:avLst/>
          </a:prstGeom>
          <a:gradFill>
            <a:gsLst>
              <a:gs pos="0">
                <a:schemeClr val="bg2">
                  <a:lumMod val="49000"/>
                  <a:lumOff val="51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3200" dirty="0"/>
              <a:t>  Jumps </a:t>
            </a:r>
            <a:r>
              <a:rPr lang="de-DE" sz="3200" dirty="0">
                <a:solidFill>
                  <a:schemeClr val="tx1"/>
                </a:solidFill>
              </a:rPr>
              <a:t>( 2x5 =10 Points)</a:t>
            </a:r>
          </a:p>
          <a:p>
            <a:pPr lvl="2"/>
            <a:r>
              <a:rPr lang="de-DE" sz="3200" dirty="0">
                <a:solidFill>
                  <a:schemeClr val="tx1"/>
                </a:solidFill>
              </a:rPr>
              <a:t>Powerful ( </a:t>
            </a:r>
            <a:r>
              <a:rPr lang="de-DE" sz="3200" dirty="0" err="1">
                <a:solidFill>
                  <a:schemeClr val="tx1"/>
                </a:solidFill>
              </a:rPr>
              <a:t>up</a:t>
            </a:r>
            <a:r>
              <a:rPr lang="de-DE" sz="3200" dirty="0">
                <a:solidFill>
                  <a:schemeClr val="tx1"/>
                </a:solidFill>
              </a:rPr>
              <a:t> </a:t>
            </a:r>
            <a:r>
              <a:rPr lang="de-DE" sz="3200" dirty="0" err="1">
                <a:solidFill>
                  <a:schemeClr val="tx1"/>
                </a:solidFill>
              </a:rPr>
              <a:t>to</a:t>
            </a:r>
            <a:r>
              <a:rPr lang="de-DE" sz="3200" dirty="0">
                <a:solidFill>
                  <a:schemeClr val="tx1"/>
                </a:solidFill>
              </a:rPr>
              <a:t> </a:t>
            </a:r>
            <a:r>
              <a:rPr lang="de-DE" sz="3200" dirty="0" err="1">
                <a:solidFill>
                  <a:schemeClr val="tx1"/>
                </a:solidFill>
              </a:rPr>
              <a:t>insufficient</a:t>
            </a:r>
            <a:r>
              <a:rPr lang="de-DE" sz="3200" dirty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de-DE" sz="3200" dirty="0">
                <a:solidFill>
                  <a:schemeClr val="tx1"/>
                </a:solidFill>
              </a:rPr>
              <a:t>Smooth</a:t>
            </a:r>
          </a:p>
          <a:p>
            <a:pPr lvl="2"/>
            <a:r>
              <a:rPr lang="de-DE" sz="3200" dirty="0">
                <a:solidFill>
                  <a:schemeClr val="tx1"/>
                </a:solidFill>
              </a:rPr>
              <a:t>Low </a:t>
            </a:r>
            <a:r>
              <a:rPr lang="de-DE" sz="3200" dirty="0" err="1">
                <a:solidFill>
                  <a:schemeClr val="tx1"/>
                </a:solidFill>
              </a:rPr>
              <a:t>contact</a:t>
            </a:r>
            <a:r>
              <a:rPr lang="de-DE" sz="3200" dirty="0">
                <a:solidFill>
                  <a:schemeClr val="tx1"/>
                </a:solidFill>
              </a:rPr>
              <a:t>: </a:t>
            </a:r>
            <a:r>
              <a:rPr lang="de-DE" sz="3200" dirty="0" err="1">
                <a:solidFill>
                  <a:schemeClr val="tx1"/>
                </a:solidFill>
              </a:rPr>
              <a:t>up</a:t>
            </a:r>
            <a:r>
              <a:rPr lang="de-DE" sz="3200" dirty="0">
                <a:solidFill>
                  <a:schemeClr val="tx1"/>
                </a:solidFill>
              </a:rPr>
              <a:t> </a:t>
            </a:r>
            <a:r>
              <a:rPr lang="de-DE" sz="3200" dirty="0" err="1">
                <a:solidFill>
                  <a:schemeClr val="tx1"/>
                </a:solidFill>
              </a:rPr>
              <a:t>to</a:t>
            </a:r>
            <a:r>
              <a:rPr lang="de-DE" sz="3200" dirty="0">
                <a:solidFill>
                  <a:schemeClr val="tx1"/>
                </a:solidFill>
              </a:rPr>
              <a:t> 	 	-1</a:t>
            </a:r>
          </a:p>
          <a:p>
            <a:pPr lvl="2"/>
            <a:r>
              <a:rPr lang="de-DE" sz="3200" dirty="0">
                <a:solidFill>
                  <a:schemeClr val="tx1"/>
                </a:solidFill>
              </a:rPr>
              <a:t>Strong </a:t>
            </a:r>
            <a:r>
              <a:rPr lang="de-DE" sz="3200" dirty="0" err="1">
                <a:solidFill>
                  <a:schemeClr val="tx1"/>
                </a:solidFill>
              </a:rPr>
              <a:t>contact</a:t>
            </a:r>
            <a:r>
              <a:rPr lang="de-DE" sz="3200" dirty="0">
                <a:solidFill>
                  <a:schemeClr val="tx1"/>
                </a:solidFill>
              </a:rPr>
              <a:t>: </a:t>
            </a:r>
            <a:r>
              <a:rPr lang="de-DE" sz="3200" dirty="0" err="1">
                <a:solidFill>
                  <a:schemeClr val="tx1"/>
                </a:solidFill>
              </a:rPr>
              <a:t>up</a:t>
            </a:r>
            <a:r>
              <a:rPr lang="de-DE" sz="3200" dirty="0">
                <a:solidFill>
                  <a:schemeClr val="tx1"/>
                </a:solidFill>
              </a:rPr>
              <a:t> </a:t>
            </a:r>
            <a:r>
              <a:rPr lang="de-DE" sz="3200" dirty="0" err="1">
                <a:solidFill>
                  <a:schemeClr val="tx1"/>
                </a:solidFill>
              </a:rPr>
              <a:t>to</a:t>
            </a:r>
            <a:r>
              <a:rPr lang="de-DE" sz="3200" dirty="0">
                <a:solidFill>
                  <a:schemeClr val="tx1"/>
                </a:solidFill>
              </a:rPr>
              <a:t> 		-2 </a:t>
            </a:r>
          </a:p>
          <a:p>
            <a:pPr lvl="2"/>
            <a:r>
              <a:rPr lang="de-DE" sz="3200" dirty="0" err="1">
                <a:solidFill>
                  <a:schemeClr val="tx1"/>
                </a:solidFill>
              </a:rPr>
              <a:t>Crashing</a:t>
            </a:r>
            <a:r>
              <a:rPr lang="de-DE" sz="3200" dirty="0">
                <a:solidFill>
                  <a:schemeClr val="tx1"/>
                </a:solidFill>
              </a:rPr>
              <a:t> in </a:t>
            </a:r>
            <a:r>
              <a:rPr lang="de-DE" sz="3200" dirty="0" err="1">
                <a:solidFill>
                  <a:schemeClr val="tx1"/>
                </a:solidFill>
              </a:rPr>
              <a:t>the</a:t>
            </a:r>
            <a:r>
              <a:rPr lang="de-DE" sz="3200" dirty="0">
                <a:solidFill>
                  <a:schemeClr val="tx1"/>
                </a:solidFill>
              </a:rPr>
              <a:t> </a:t>
            </a:r>
            <a:r>
              <a:rPr lang="de-DE" sz="3200" dirty="0" err="1">
                <a:solidFill>
                  <a:schemeClr val="tx1"/>
                </a:solidFill>
              </a:rPr>
              <a:t>way</a:t>
            </a:r>
            <a:r>
              <a:rPr lang="de-DE" sz="3200" dirty="0">
                <a:solidFill>
                  <a:schemeClr val="tx1"/>
                </a:solidFill>
              </a:rPr>
              <a:t> out: </a:t>
            </a:r>
            <a:r>
              <a:rPr lang="de-DE" sz="3200" dirty="0"/>
              <a:t>	-5 </a:t>
            </a:r>
          </a:p>
          <a:p>
            <a:pPr lvl="2"/>
            <a:r>
              <a:rPr lang="de-DE" sz="3200" dirty="0" err="1"/>
              <a:t>Crashed</a:t>
            </a:r>
            <a:r>
              <a:rPr lang="de-DE" sz="3200" dirty="0"/>
              <a:t> in Repetition jump	 0</a:t>
            </a:r>
          </a:p>
          <a:p>
            <a:pPr lvl="2"/>
            <a:r>
              <a:rPr lang="de-DE" sz="3200" dirty="0"/>
              <a:t>Repetition </a:t>
            </a:r>
            <a:r>
              <a:rPr lang="de-DE" sz="3200" dirty="0" err="1"/>
              <a:t>only</a:t>
            </a:r>
            <a:r>
              <a:rPr lang="de-DE" sz="3200" dirty="0"/>
              <a:t> </a:t>
            </a:r>
            <a:r>
              <a:rPr lang="de-DE" sz="3200" dirty="0" err="1"/>
              <a:t>when</a:t>
            </a:r>
            <a:r>
              <a:rPr lang="de-DE" sz="3200" dirty="0"/>
              <a:t>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hurdle</a:t>
            </a:r>
            <a:r>
              <a:rPr lang="de-DE" sz="3200" dirty="0"/>
              <a:t> </a:t>
            </a:r>
            <a:r>
              <a:rPr lang="de-DE" sz="3200" dirty="0" err="1"/>
              <a:t>crashed</a:t>
            </a:r>
            <a:r>
              <a:rPr lang="de-DE" sz="3200" dirty="0"/>
              <a:t> in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way</a:t>
            </a:r>
            <a:r>
              <a:rPr lang="de-DE" sz="3200" dirty="0"/>
              <a:t> out</a:t>
            </a:r>
          </a:p>
          <a:p>
            <a:pPr lvl="3"/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95431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91" y="212337"/>
            <a:ext cx="11597833" cy="636749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de-DE" sz="4000" cap="none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Send out </a:t>
            </a:r>
            <a:r>
              <a:rPr lang="de-DE" sz="4000" cap="none" err="1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sz="4000" cap="none">
                <a:effectLst>
                  <a:outerShdw blurRad="76200" dir="5400000" algn="ctr" rotWithShape="0">
                    <a:srgbClr val="007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down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1A1712-E9D2-6747-AF65-8526E4A13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92" y="1030147"/>
            <a:ext cx="5485056" cy="5660020"/>
          </a:xfrm>
          <a:gradFill>
            <a:gsLst>
              <a:gs pos="0">
                <a:schemeClr val="bg2">
                  <a:lumMod val="49000"/>
                  <a:lumOff val="51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>
              <a:buNone/>
            </a:pP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Distance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				</a:t>
            </a:r>
          </a:p>
          <a:p>
            <a:pPr lvl="1"/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30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40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paces</a:t>
            </a:r>
            <a:endParaRPr lang="de-D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Dog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runs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50% 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distance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goes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down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jugde permission -70 %</a:t>
            </a:r>
          </a:p>
          <a:p>
            <a:pPr lvl="1"/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Dog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runs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30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paces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down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jugde permission -50 %</a:t>
            </a:r>
          </a:p>
          <a:p>
            <a:pPr lvl="1"/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Dog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leaves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position</a:t>
            </a: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 after jugde permission, </a:t>
            </a:r>
            <a:r>
              <a:rPr lang="de-DE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stopped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within</a:t>
            </a:r>
            <a:r>
              <a:rPr lang="de-DE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50% </a:t>
            </a:r>
            <a:r>
              <a:rPr lang="de-DE" sz="2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distance</a:t>
            </a:r>
            <a:r>
              <a:rPr lang="de-DE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- 50%</a:t>
            </a:r>
          </a:p>
          <a:p>
            <a:pPr lvl="1"/>
            <a:endParaRPr lang="de-D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endParaRPr lang="de-D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endParaRPr lang="de-AT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de-D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F12EFE4-1D51-974C-914F-208CE6333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863" y="953193"/>
            <a:ext cx="5996761" cy="573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91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29681"/>
            <a:ext cx="10942312" cy="749995"/>
          </a:xfrm>
          <a:gradFill>
            <a:gsLst>
              <a:gs pos="25000">
                <a:schemeClr val="accent1">
                  <a:alpha val="12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l"/>
            <a:r>
              <a:rPr lang="en" sz="4000" cap="none">
                <a:latin typeface="Gill Sans MT" panose="020B0502020104020203" pitchFamily="34" charset="77"/>
              </a:rPr>
              <a:t>Exercise – Attitude – Technic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C279CD1-736F-564B-AC16-7BF91125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974690"/>
            <a:ext cx="11170920" cy="5773352"/>
          </a:xfrm>
        </p:spPr>
        <p:txBody>
          <a:bodyPr>
            <a:normAutofit/>
          </a:bodyPr>
          <a:lstStyle/>
          <a:p>
            <a:pPr algn="l"/>
            <a:endParaRPr lang="en" sz="3200"/>
          </a:p>
          <a:p>
            <a:pPr algn="l"/>
            <a:endParaRPr lang="de-DE" sz="3200"/>
          </a:p>
          <a:p>
            <a:endParaRPr lang="de-DE" sz="3200"/>
          </a:p>
          <a:p>
            <a:endParaRPr lang="de-DE" sz="3200"/>
          </a:p>
          <a:p>
            <a:endParaRPr lang="de-DE"/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55488BB2-66DE-DB48-9BF2-907BC53563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2958210"/>
              </p:ext>
            </p:extLst>
          </p:nvPr>
        </p:nvGraphicFramePr>
        <p:xfrm>
          <a:off x="640080" y="974690"/>
          <a:ext cx="5455920" cy="5588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988ABA26-FA3E-0A4A-9D0A-1F127932DB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5334085"/>
              </p:ext>
            </p:extLst>
          </p:nvPr>
        </p:nvGraphicFramePr>
        <p:xfrm>
          <a:off x="6306812" y="974690"/>
          <a:ext cx="5275580" cy="5493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5371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10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453CC-B9DC-9847-A872-123B8EFD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11" y="212337"/>
            <a:ext cx="11740713" cy="736787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 fontScale="90000"/>
          </a:bodyPr>
          <a:lstStyle/>
          <a:p>
            <a:r>
              <a:rPr lang="de-DE" sz="3600" cap="none">
                <a:effectLst>
                  <a:outerShdw blurRad="76200" dir="5400000" algn="ctr" rotWithShape="0">
                    <a:srgbClr val="007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Send out </a:t>
            </a:r>
            <a:r>
              <a:rPr lang="de-DE" sz="3600" cap="none" err="1">
                <a:effectLst>
                  <a:outerShdw blurRad="76200" dir="5400000" algn="ctr" rotWithShape="0">
                    <a:srgbClr val="007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3600" cap="none">
                <a:effectLst>
                  <a:outerShdw blurRad="76200" dir="5400000" algn="ctr" rotWithShape="0">
                    <a:srgbClr val="007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down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1A1712-E9D2-6747-AF65-8526E4A13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913" y="1030147"/>
            <a:ext cx="5453088" cy="5660020"/>
          </a:xfrm>
          <a:gradFill>
            <a:gsLst>
              <a:gs pos="0">
                <a:schemeClr val="bg2">
                  <a:lumMod val="49000"/>
                  <a:lumOff val="51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lvl="1"/>
            <a:r>
              <a:rPr lang="de-DE" sz="3200"/>
              <a:t>1. Part (50%)</a:t>
            </a:r>
            <a:br>
              <a:rPr lang="de-DE" sz="3200"/>
            </a:br>
            <a:endParaRPr lang="de-DE" sz="3200"/>
          </a:p>
          <a:p>
            <a:pPr lvl="2"/>
            <a:r>
              <a:rPr lang="de-DE" sz="3200"/>
              <a:t>Basic </a:t>
            </a:r>
            <a:r>
              <a:rPr lang="de-DE" sz="3200" err="1"/>
              <a:t>position</a:t>
            </a:r>
            <a:r>
              <a:rPr lang="de-DE" sz="3200"/>
              <a:t> </a:t>
            </a:r>
            <a:r>
              <a:rPr lang="de-DE" sz="3200" err="1"/>
              <a:t>and</a:t>
            </a:r>
            <a:r>
              <a:rPr lang="de-DE" sz="3200"/>
              <a:t> </a:t>
            </a:r>
            <a:r>
              <a:rPr lang="de-DE" sz="3200" err="1"/>
              <a:t>build</a:t>
            </a:r>
            <a:r>
              <a:rPr lang="de-DE" sz="3200"/>
              <a:t> </a:t>
            </a:r>
            <a:r>
              <a:rPr lang="de-DE" sz="3200" err="1"/>
              <a:t>up</a:t>
            </a:r>
            <a:br>
              <a:rPr lang="de-DE" sz="3200"/>
            </a:br>
            <a:r>
              <a:rPr lang="de-DE" sz="3200"/>
              <a:t>(30%)</a:t>
            </a:r>
            <a:br>
              <a:rPr lang="de-DE" sz="3200"/>
            </a:br>
            <a:endParaRPr lang="de-DE" sz="3200"/>
          </a:p>
          <a:p>
            <a:pPr lvl="2"/>
            <a:r>
              <a:rPr lang="de-DE" sz="3200" err="1"/>
              <a:t>Running</a:t>
            </a:r>
            <a:r>
              <a:rPr lang="de-DE" sz="3200"/>
              <a:t> out</a:t>
            </a:r>
            <a:br>
              <a:rPr lang="de-DE" sz="3200"/>
            </a:br>
            <a:r>
              <a:rPr lang="de-DE" sz="3200"/>
              <a:t>(70%)</a:t>
            </a:r>
          </a:p>
          <a:p>
            <a:pPr lvl="2"/>
            <a:endParaRPr lang="de-DE" sz="300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9DCE291-808B-2E47-8E12-AD9D40C95D86}"/>
              </a:ext>
            </a:extLst>
          </p:cNvPr>
          <p:cNvSpPr txBox="1">
            <a:spLocks/>
          </p:cNvSpPr>
          <p:nvPr/>
        </p:nvSpPr>
        <p:spPr>
          <a:xfrm>
            <a:off x="5863771" y="1030147"/>
            <a:ext cx="6175156" cy="5660020"/>
          </a:xfrm>
          <a:prstGeom prst="rect">
            <a:avLst/>
          </a:prstGeom>
          <a:gradFill>
            <a:gsLst>
              <a:gs pos="0">
                <a:schemeClr val="bg2">
                  <a:lumMod val="49000"/>
                  <a:lumOff val="51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3200"/>
              <a:t>2. Part (50%)</a:t>
            </a:r>
            <a:br>
              <a:rPr lang="de-DE" sz="3200"/>
            </a:br>
            <a:endParaRPr lang="de-DE" sz="3200"/>
          </a:p>
          <a:p>
            <a:pPr lvl="2"/>
            <a:r>
              <a:rPr lang="de-DE" sz="3200"/>
              <a:t>Down</a:t>
            </a:r>
            <a:br>
              <a:rPr lang="de-DE" sz="3200"/>
            </a:br>
            <a:r>
              <a:rPr lang="de-DE" sz="3200"/>
              <a:t>(85% )</a:t>
            </a:r>
            <a:br>
              <a:rPr lang="de-DE" sz="3200"/>
            </a:br>
            <a:br>
              <a:rPr lang="de-DE" sz="3200"/>
            </a:br>
            <a:endParaRPr lang="de-DE" sz="3200"/>
          </a:p>
          <a:p>
            <a:pPr lvl="2"/>
            <a:r>
              <a:rPr lang="de-DE" sz="3200"/>
              <a:t>Basic </a:t>
            </a:r>
            <a:r>
              <a:rPr lang="de-DE" sz="3200" err="1"/>
              <a:t>position</a:t>
            </a:r>
            <a:br>
              <a:rPr lang="de-DE" sz="3200"/>
            </a:br>
            <a:r>
              <a:rPr lang="de-DE" sz="3200"/>
              <a:t>(15%)</a:t>
            </a:r>
          </a:p>
          <a:p>
            <a:pPr lvl="2"/>
            <a:endParaRPr lang="de-DE" sz="3200"/>
          </a:p>
          <a:p>
            <a:pPr lvl="2"/>
            <a:endParaRPr lang="de-DE" sz="3200"/>
          </a:p>
          <a:p>
            <a:pPr marL="457200" lvl="2" indent="0">
              <a:buNone/>
            </a:pPr>
            <a:endParaRPr lang="de-DE" sz="3200"/>
          </a:p>
        </p:txBody>
      </p:sp>
    </p:spTree>
    <p:extLst>
      <p:ext uri="{BB962C8B-B14F-4D97-AF65-F5344CB8AC3E}">
        <p14:creationId xmlns:p14="http://schemas.microsoft.com/office/powerpoint/2010/main" val="293222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99F571B7-9702-E64A-9233-9DB279DE5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483856"/>
              </p:ext>
            </p:extLst>
          </p:nvPr>
        </p:nvGraphicFramePr>
        <p:xfrm>
          <a:off x="131975" y="13447"/>
          <a:ext cx="12060024" cy="6740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9191">
                  <a:extLst>
                    <a:ext uri="{9D8B030D-6E8A-4147-A177-3AD203B41FA5}">
                      <a16:colId xmlns:a16="http://schemas.microsoft.com/office/drawing/2014/main" val="2302515068"/>
                    </a:ext>
                  </a:extLst>
                </a:gridCol>
                <a:gridCol w="2440833">
                  <a:extLst>
                    <a:ext uri="{9D8B030D-6E8A-4147-A177-3AD203B41FA5}">
                      <a16:colId xmlns:a16="http://schemas.microsoft.com/office/drawing/2014/main" val="2719344760"/>
                    </a:ext>
                  </a:extLst>
                </a:gridCol>
              </a:tblGrid>
              <a:tr h="1049804">
                <a:tc>
                  <a:txBody>
                    <a:bodyPr/>
                    <a:lstStyle/>
                    <a:p>
                      <a:r>
                        <a:rPr lang="de-DE" sz="3200"/>
                        <a:t>Send out </a:t>
                      </a:r>
                      <a:r>
                        <a:rPr lang="de-DE" sz="3200" err="1"/>
                        <a:t>and</a:t>
                      </a:r>
                      <a:r>
                        <a:rPr lang="de-DE" sz="3200"/>
                        <a:t> down (</a:t>
                      </a:r>
                      <a:r>
                        <a:rPr lang="de-DE" sz="3200" err="1"/>
                        <a:t>mistakes</a:t>
                      </a:r>
                      <a:r>
                        <a:rPr lang="de-DE" sz="320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200" err="1"/>
                        <a:t>deduction</a:t>
                      </a:r>
                      <a:endParaRPr lang="de-DE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136128"/>
                  </a:ext>
                </a:extLst>
              </a:tr>
              <a:tr h="948374">
                <a:tc>
                  <a:txBody>
                    <a:bodyPr/>
                    <a:lstStyle/>
                    <a:p>
                      <a:r>
                        <a:rPr lang="de-DE" sz="3200"/>
                        <a:t>1 additional command </a:t>
                      </a:r>
                      <a:r>
                        <a:rPr lang="de-DE" sz="3200" err="1"/>
                        <a:t>for</a:t>
                      </a:r>
                      <a:r>
                        <a:rPr lang="de-DE" sz="3200"/>
                        <a:t>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-1,5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1609331"/>
                  </a:ext>
                </a:extLst>
              </a:tr>
              <a:tr h="9483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3200"/>
                        <a:t>2 additional command </a:t>
                      </a:r>
                      <a:r>
                        <a:rPr lang="de-DE" sz="3200" err="1"/>
                        <a:t>for</a:t>
                      </a:r>
                      <a:r>
                        <a:rPr lang="de-DE" sz="3200"/>
                        <a:t>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-2.5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9701325"/>
                  </a:ext>
                </a:extLst>
              </a:tr>
              <a:tr h="9483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3200" err="1"/>
                        <a:t>No</a:t>
                      </a:r>
                      <a:r>
                        <a:rPr lang="de-DE" sz="3200"/>
                        <a:t> down but stopped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-3,5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2654078"/>
                  </a:ext>
                </a:extLst>
              </a:tr>
              <a:tr h="9483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3200"/>
                        <a:t>1 additional command </a:t>
                      </a:r>
                      <a:r>
                        <a:rPr lang="de-DE" sz="3200" err="1"/>
                        <a:t>to</a:t>
                      </a:r>
                      <a:r>
                        <a:rPr lang="de-DE" sz="3200"/>
                        <a:t> </a:t>
                      </a:r>
                      <a:r>
                        <a:rPr lang="de-DE" sz="3200" err="1"/>
                        <a:t>stop</a:t>
                      </a:r>
                      <a:endParaRPr lang="de-DE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-2,5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3755116"/>
                  </a:ext>
                </a:extLst>
              </a:tr>
              <a:tr h="9483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3200"/>
                        <a:t>2 additional command </a:t>
                      </a:r>
                      <a:r>
                        <a:rPr lang="de-DE" sz="3200" err="1"/>
                        <a:t>to</a:t>
                      </a:r>
                      <a:r>
                        <a:rPr lang="de-DE" sz="3200"/>
                        <a:t> </a:t>
                      </a:r>
                      <a:r>
                        <a:rPr lang="de-DE" sz="3200" err="1"/>
                        <a:t>stop</a:t>
                      </a:r>
                      <a:endParaRPr lang="de-DE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-3,5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6082147"/>
                  </a:ext>
                </a:extLst>
              </a:tr>
              <a:tr h="9483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3200"/>
                        <a:t>No </a:t>
                      </a:r>
                      <a:r>
                        <a:rPr lang="de-DE" sz="3200" err="1"/>
                        <a:t>stop</a:t>
                      </a:r>
                      <a:endParaRPr lang="de-DE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-10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429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67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D233FF5E-51CB-B141-8CC0-3D7099B75D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460115"/>
              </p:ext>
            </p:extLst>
          </p:nvPr>
        </p:nvGraphicFramePr>
        <p:xfrm>
          <a:off x="134471" y="94128"/>
          <a:ext cx="12057529" cy="6646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2753">
                  <a:extLst>
                    <a:ext uri="{9D8B030D-6E8A-4147-A177-3AD203B41FA5}">
                      <a16:colId xmlns:a16="http://schemas.microsoft.com/office/drawing/2014/main" val="2857391366"/>
                    </a:ext>
                  </a:extLst>
                </a:gridCol>
                <a:gridCol w="4144776">
                  <a:extLst>
                    <a:ext uri="{9D8B030D-6E8A-4147-A177-3AD203B41FA5}">
                      <a16:colId xmlns:a16="http://schemas.microsoft.com/office/drawing/2014/main" val="4041074360"/>
                    </a:ext>
                  </a:extLst>
                </a:gridCol>
              </a:tblGrid>
              <a:tr h="847020">
                <a:tc>
                  <a:txBody>
                    <a:bodyPr/>
                    <a:lstStyle/>
                    <a:p>
                      <a:r>
                        <a:rPr lang="de-DE" sz="3200"/>
                        <a:t>Down </a:t>
                      </a:r>
                      <a:r>
                        <a:rPr lang="de-DE" sz="3200" err="1"/>
                        <a:t>under</a:t>
                      </a:r>
                      <a:r>
                        <a:rPr lang="de-DE" sz="3200"/>
                        <a:t> </a:t>
                      </a:r>
                      <a:r>
                        <a:rPr lang="de-DE" sz="3200" err="1"/>
                        <a:t>distraction</a:t>
                      </a:r>
                      <a:r>
                        <a:rPr lang="de-DE" sz="320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Value - </a:t>
                      </a:r>
                      <a:r>
                        <a:rPr lang="de-DE" sz="3200" err="1"/>
                        <a:t>deduction</a:t>
                      </a:r>
                      <a:endParaRPr lang="de-DE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304678"/>
                  </a:ext>
                </a:extLst>
              </a:tr>
              <a:tr h="679524">
                <a:tc>
                  <a:txBody>
                    <a:bodyPr/>
                    <a:lstStyle/>
                    <a:p>
                      <a:r>
                        <a:rPr lang="de-DE" sz="3200"/>
                        <a:t>Basic </a:t>
                      </a:r>
                      <a:r>
                        <a:rPr lang="de-DE" sz="3200" err="1"/>
                        <a:t>positions</a:t>
                      </a:r>
                      <a:endParaRPr lang="de-DE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30%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517167"/>
                  </a:ext>
                </a:extLst>
              </a:tr>
              <a:tr h="643687">
                <a:tc>
                  <a:txBody>
                    <a:bodyPr/>
                    <a:lstStyle/>
                    <a:p>
                      <a:r>
                        <a:rPr lang="de-DE" sz="3200"/>
                        <a:t>Down </a:t>
                      </a:r>
                      <a:r>
                        <a:rPr lang="de-DE" sz="3200" err="1"/>
                        <a:t>and</a:t>
                      </a:r>
                      <a:r>
                        <a:rPr lang="de-DE" sz="3200"/>
                        <a:t> hold </a:t>
                      </a:r>
                      <a:r>
                        <a:rPr lang="de-DE" sz="3200" err="1"/>
                        <a:t>position</a:t>
                      </a:r>
                      <a:endParaRPr lang="de-DE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70%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379238"/>
                  </a:ext>
                </a:extLst>
              </a:tr>
              <a:tr h="672822">
                <a:tc>
                  <a:txBody>
                    <a:bodyPr/>
                    <a:lstStyle/>
                    <a:p>
                      <a:r>
                        <a:rPr lang="de-DE" sz="3200">
                          <a:solidFill>
                            <a:srgbClr val="FF0000"/>
                          </a:solidFill>
                        </a:rPr>
                        <a:t>Partial </a:t>
                      </a:r>
                      <a:r>
                        <a:rPr lang="de-DE" sz="3200" err="1">
                          <a:solidFill>
                            <a:srgbClr val="FF0000"/>
                          </a:solidFill>
                        </a:rPr>
                        <a:t>points</a:t>
                      </a:r>
                      <a:r>
                        <a:rPr lang="de-DE" sz="32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DE" sz="3200" err="1">
                          <a:solidFill>
                            <a:srgbClr val="FF0000"/>
                          </a:solidFill>
                        </a:rPr>
                        <a:t>if</a:t>
                      </a:r>
                      <a:r>
                        <a:rPr lang="de-DE" sz="32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DE" sz="3200" err="1">
                          <a:solidFill>
                            <a:srgbClr val="FF0000"/>
                          </a:solidFill>
                        </a:rPr>
                        <a:t>other</a:t>
                      </a:r>
                      <a:r>
                        <a:rPr lang="de-DE" sz="3200">
                          <a:solidFill>
                            <a:srgbClr val="FF0000"/>
                          </a:solidFill>
                        </a:rPr>
                        <a:t> dog </a:t>
                      </a:r>
                      <a:r>
                        <a:rPr lang="de-DE" sz="3200" err="1">
                          <a:solidFill>
                            <a:srgbClr val="FF0000"/>
                          </a:solidFill>
                        </a:rPr>
                        <a:t>finished</a:t>
                      </a:r>
                      <a:r>
                        <a:rPr lang="de-DE" sz="3200">
                          <a:solidFill>
                            <a:srgbClr val="FF0000"/>
                          </a:solidFill>
                        </a:rPr>
                        <a:t> 2 </a:t>
                      </a:r>
                      <a:r>
                        <a:rPr lang="de-DE" sz="3200" err="1">
                          <a:solidFill>
                            <a:srgbClr val="FF0000"/>
                          </a:solidFill>
                        </a:rPr>
                        <a:t>exercise</a:t>
                      </a:r>
                      <a:endParaRPr lang="de-DE" sz="320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>
                          <a:solidFill>
                            <a:srgbClr val="FF0000"/>
                          </a:solidFill>
                        </a:rPr>
                        <a:t>BH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829855"/>
                  </a:ext>
                </a:extLst>
              </a:tr>
              <a:tr h="832400">
                <a:tc>
                  <a:txBody>
                    <a:bodyPr/>
                    <a:lstStyle/>
                    <a:p>
                      <a:r>
                        <a:rPr lang="de-DE" sz="3200"/>
                        <a:t>Partial </a:t>
                      </a:r>
                      <a:r>
                        <a:rPr lang="de-DE" sz="3200" err="1"/>
                        <a:t>points</a:t>
                      </a:r>
                      <a:r>
                        <a:rPr lang="de-DE" sz="3200"/>
                        <a:t> </a:t>
                      </a:r>
                      <a:r>
                        <a:rPr lang="de-DE" sz="3200" err="1"/>
                        <a:t>if</a:t>
                      </a:r>
                      <a:r>
                        <a:rPr lang="de-DE" sz="3200"/>
                        <a:t> </a:t>
                      </a:r>
                      <a:r>
                        <a:rPr lang="de-DE" sz="3200" err="1"/>
                        <a:t>other</a:t>
                      </a:r>
                      <a:r>
                        <a:rPr lang="de-DE" sz="3200"/>
                        <a:t> dog </a:t>
                      </a:r>
                      <a:r>
                        <a:rPr lang="de-DE" sz="3200" err="1"/>
                        <a:t>finished</a:t>
                      </a:r>
                      <a:r>
                        <a:rPr lang="de-DE" sz="3200"/>
                        <a:t> 3 </a:t>
                      </a:r>
                      <a:r>
                        <a:rPr lang="de-DE" sz="3200" err="1"/>
                        <a:t>exercise</a:t>
                      </a:r>
                      <a:endParaRPr lang="de-DE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IGP1 – IBGH1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320665"/>
                  </a:ext>
                </a:extLst>
              </a:tr>
              <a:tr h="784586">
                <a:tc>
                  <a:txBody>
                    <a:bodyPr/>
                    <a:lstStyle/>
                    <a:p>
                      <a:r>
                        <a:rPr lang="de-DE" sz="3200"/>
                        <a:t>Partial </a:t>
                      </a:r>
                      <a:r>
                        <a:rPr lang="de-DE" sz="3200" err="1"/>
                        <a:t>points</a:t>
                      </a:r>
                      <a:r>
                        <a:rPr lang="de-DE" sz="3200"/>
                        <a:t> </a:t>
                      </a:r>
                      <a:r>
                        <a:rPr lang="de-DE" sz="3200" err="1"/>
                        <a:t>if</a:t>
                      </a:r>
                      <a:r>
                        <a:rPr lang="de-DE" sz="3200"/>
                        <a:t> </a:t>
                      </a:r>
                      <a:r>
                        <a:rPr lang="de-DE" sz="3200" err="1"/>
                        <a:t>other</a:t>
                      </a:r>
                      <a:r>
                        <a:rPr lang="de-DE" sz="3200"/>
                        <a:t> dog </a:t>
                      </a:r>
                      <a:r>
                        <a:rPr lang="de-DE" sz="3200" err="1"/>
                        <a:t>finished</a:t>
                      </a:r>
                      <a:r>
                        <a:rPr lang="de-DE" sz="3200"/>
                        <a:t> 4 </a:t>
                      </a:r>
                      <a:r>
                        <a:rPr lang="de-DE" sz="3200" err="1"/>
                        <a:t>exercise</a:t>
                      </a:r>
                      <a:endParaRPr lang="de-DE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IGP2-V-ZTP – IBGH2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291819"/>
                  </a:ext>
                </a:extLst>
              </a:tr>
              <a:tr h="847020">
                <a:tc>
                  <a:txBody>
                    <a:bodyPr/>
                    <a:lstStyle/>
                    <a:p>
                      <a:r>
                        <a:rPr lang="de-DE" sz="3200"/>
                        <a:t>Partial </a:t>
                      </a:r>
                      <a:r>
                        <a:rPr lang="de-DE" sz="3200" err="1"/>
                        <a:t>points</a:t>
                      </a:r>
                      <a:r>
                        <a:rPr lang="de-DE" sz="3200"/>
                        <a:t> </a:t>
                      </a:r>
                      <a:r>
                        <a:rPr lang="de-DE" sz="3200" err="1"/>
                        <a:t>if</a:t>
                      </a:r>
                      <a:r>
                        <a:rPr lang="de-DE" sz="3200"/>
                        <a:t> </a:t>
                      </a:r>
                      <a:r>
                        <a:rPr lang="de-DE" sz="3200" err="1"/>
                        <a:t>other</a:t>
                      </a:r>
                      <a:r>
                        <a:rPr lang="de-DE" sz="3200"/>
                        <a:t> dog </a:t>
                      </a:r>
                      <a:r>
                        <a:rPr lang="de-DE" sz="3200" err="1"/>
                        <a:t>finished</a:t>
                      </a:r>
                      <a:r>
                        <a:rPr lang="de-DE" sz="3200"/>
                        <a:t> 5 </a:t>
                      </a:r>
                      <a:r>
                        <a:rPr lang="de-DE" sz="3200" err="1"/>
                        <a:t>exercise</a:t>
                      </a:r>
                      <a:endParaRPr lang="de-DE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IGP3 – IBGH3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871499"/>
                  </a:ext>
                </a:extLst>
              </a:tr>
              <a:tr h="668962">
                <a:tc>
                  <a:txBody>
                    <a:bodyPr/>
                    <a:lstStyle/>
                    <a:p>
                      <a:r>
                        <a:rPr lang="de-DE" sz="3200"/>
                        <a:t>Dog </a:t>
                      </a:r>
                      <a:r>
                        <a:rPr lang="de-DE" sz="3200" err="1"/>
                        <a:t>goes</a:t>
                      </a:r>
                      <a:r>
                        <a:rPr lang="de-DE" sz="3200"/>
                        <a:t> </a:t>
                      </a:r>
                      <a:r>
                        <a:rPr lang="de-DE" sz="3200" err="1"/>
                        <a:t>to</a:t>
                      </a:r>
                      <a:r>
                        <a:rPr lang="de-DE" sz="3200"/>
                        <a:t> handler </a:t>
                      </a:r>
                      <a:r>
                        <a:rPr lang="de-DE" sz="3200" err="1"/>
                        <a:t>for</a:t>
                      </a:r>
                      <a:r>
                        <a:rPr lang="de-DE" sz="3200"/>
                        <a:t> picking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0603787"/>
                  </a:ext>
                </a:extLst>
              </a:tr>
              <a:tr h="670285">
                <a:tc>
                  <a:txBody>
                    <a:bodyPr/>
                    <a:lstStyle/>
                    <a:p>
                      <a:r>
                        <a:rPr lang="de-DE" sz="3200" err="1"/>
                        <a:t>Leave</a:t>
                      </a:r>
                      <a:r>
                        <a:rPr lang="de-DE" sz="3200"/>
                        <a:t> </a:t>
                      </a:r>
                      <a:r>
                        <a:rPr lang="de-DE" sz="3200" err="1"/>
                        <a:t>position</a:t>
                      </a:r>
                      <a:r>
                        <a:rPr lang="de-DE" sz="3200"/>
                        <a:t> more </a:t>
                      </a:r>
                      <a:r>
                        <a:rPr lang="de-DE" sz="3200" err="1"/>
                        <a:t>than</a:t>
                      </a:r>
                      <a:r>
                        <a:rPr lang="de-DE" sz="3200"/>
                        <a:t> 3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200"/>
                        <a:t>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726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615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573" y="129682"/>
            <a:ext cx="11561524" cy="176261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nb-NO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Purpose </a:t>
            </a:r>
            <a:r>
              <a:rPr lang="nb-NO" sz="4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nb-NO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4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b-NO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program. </a:t>
            </a:r>
            <a:br>
              <a:rPr lang="nb-NO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b-NO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nb-NO" sz="4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</a:t>
            </a:r>
            <a:r>
              <a:rPr lang="nb-NO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 </a:t>
            </a:r>
            <a:r>
              <a:rPr lang="nb-NO" sz="4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nb-NO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have </a:t>
            </a:r>
            <a:r>
              <a:rPr lang="nb-NO" sz="4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nb-NO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program?)</a:t>
            </a:r>
            <a:endParaRPr lang="en" sz="40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FA22B4B-62A3-C444-97D9-75E5D4DBC479}"/>
              </a:ext>
            </a:extLst>
          </p:cNvPr>
          <p:cNvSpPr/>
          <p:nvPr/>
        </p:nvSpPr>
        <p:spPr>
          <a:xfrm>
            <a:off x="275573" y="2184401"/>
            <a:ext cx="11601189" cy="4527906"/>
          </a:xfrm>
          <a:prstGeom prst="rect">
            <a:avLst/>
          </a:prstGeom>
          <a:gradFill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</a:gradFill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Spend time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dog and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build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relationship</a:t>
            </a:r>
            <a:endParaRPr lang="nb-NO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Challenge to educate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dog to his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highest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level</a:t>
            </a:r>
            <a:endParaRPr lang="nb-NO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 to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competion</a:t>
            </a:r>
            <a:endParaRPr lang="nb-NO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Show in sporty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way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</a:t>
            </a:r>
            <a:endParaRPr lang="nb-NO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ourself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</a:t>
            </a:r>
            <a:endParaRPr lang="nb-NO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87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573" y="129682"/>
            <a:ext cx="11471927" cy="1000618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l"/>
            <a:r>
              <a:rPr lang="de-DE" sz="4800" b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dea</a:t>
            </a:r>
            <a:r>
              <a:rPr lang="en" sz="4800" b="1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n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jugding</a:t>
            </a:r>
            <a:endParaRPr lang="en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D94E2F7D-27A7-DE4E-8E8A-D27568AB20F8}"/>
              </a:ext>
            </a:extLst>
          </p:cNvPr>
          <p:cNvSpPr txBox="1">
            <a:spLocks/>
          </p:cNvSpPr>
          <p:nvPr/>
        </p:nvSpPr>
        <p:spPr>
          <a:xfrm>
            <a:off x="367543" y="1435100"/>
            <a:ext cx="11632391" cy="529321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sz="4800" dirty="0"/>
              <a:t>Find </a:t>
            </a:r>
            <a:r>
              <a:rPr lang="de-DE" sz="4800" dirty="0" err="1"/>
              <a:t>the</a:t>
            </a:r>
            <a:r>
              <a:rPr lang="de-DE" sz="4800" dirty="0"/>
              <a:t> </a:t>
            </a:r>
            <a:r>
              <a:rPr lang="de-DE" sz="4800" dirty="0" err="1"/>
              <a:t>Red</a:t>
            </a:r>
            <a:r>
              <a:rPr lang="de-DE" sz="4800" dirty="0"/>
              <a:t> </a:t>
            </a:r>
            <a:r>
              <a:rPr lang="de-DE" sz="4800" dirty="0" err="1"/>
              <a:t>line</a:t>
            </a:r>
            <a:r>
              <a:rPr lang="de-DE" sz="4800" dirty="0"/>
              <a:t> in </a:t>
            </a:r>
            <a:r>
              <a:rPr lang="de-DE" sz="4800" dirty="0" err="1"/>
              <a:t>jugding</a:t>
            </a:r>
            <a:endParaRPr lang="en" sz="4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sz="4800" dirty="0" err="1"/>
              <a:t>Explain</a:t>
            </a:r>
            <a:r>
              <a:rPr lang="de-DE" sz="4800" dirty="0"/>
              <a:t> </a:t>
            </a:r>
            <a:r>
              <a:rPr lang="de-DE" sz="4800" dirty="0" err="1"/>
              <a:t>result</a:t>
            </a:r>
            <a:r>
              <a:rPr lang="de-DE" sz="4800" dirty="0"/>
              <a:t> </a:t>
            </a:r>
            <a:r>
              <a:rPr lang="de-DE" sz="4800" dirty="0" err="1"/>
              <a:t>of</a:t>
            </a:r>
            <a:r>
              <a:rPr lang="de-DE" sz="4800" dirty="0"/>
              <a:t> </a:t>
            </a:r>
            <a:r>
              <a:rPr lang="de-DE" sz="4800" dirty="0" err="1"/>
              <a:t>training</a:t>
            </a:r>
            <a:r>
              <a:rPr lang="de-DE" sz="4800" dirty="0"/>
              <a:t>.</a:t>
            </a:r>
            <a:endParaRPr lang="en" sz="4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sz="4800" dirty="0" err="1"/>
              <a:t>Improvement</a:t>
            </a:r>
            <a:r>
              <a:rPr lang="de-DE" sz="4800" dirty="0"/>
              <a:t> </a:t>
            </a:r>
            <a:r>
              <a:rPr lang="de-DE" sz="4800" dirty="0" err="1"/>
              <a:t>of</a:t>
            </a:r>
            <a:r>
              <a:rPr lang="de-DE" sz="4800" dirty="0"/>
              <a:t> </a:t>
            </a:r>
            <a:r>
              <a:rPr lang="de-DE" sz="4800" dirty="0" err="1"/>
              <a:t>jugding</a:t>
            </a:r>
            <a:endParaRPr lang="de-DE" sz="4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sz="4800" dirty="0" err="1"/>
              <a:t>Respect</a:t>
            </a:r>
            <a:r>
              <a:rPr lang="de-DE" sz="4800" dirty="0"/>
              <a:t> </a:t>
            </a:r>
            <a:r>
              <a:rPr lang="de-DE" sz="4800" dirty="0" err="1"/>
              <a:t>the</a:t>
            </a:r>
            <a:r>
              <a:rPr lang="de-DE" sz="4800" dirty="0"/>
              <a:t> </a:t>
            </a:r>
            <a:r>
              <a:rPr lang="de-DE" sz="4800" dirty="0" err="1"/>
              <a:t>doghandler</a:t>
            </a:r>
            <a:endParaRPr lang="de-DE" sz="4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sz="4800" dirty="0" err="1"/>
              <a:t>Performe</a:t>
            </a:r>
            <a:r>
              <a:rPr lang="de-DE" sz="4800" dirty="0"/>
              <a:t> </a:t>
            </a:r>
            <a:r>
              <a:rPr lang="de-DE" sz="4800" dirty="0" err="1"/>
              <a:t>as</a:t>
            </a:r>
            <a:r>
              <a:rPr lang="de-DE" sz="4800" dirty="0"/>
              <a:t> </a:t>
            </a:r>
            <a:r>
              <a:rPr lang="de-DE" sz="4800" dirty="0" err="1"/>
              <a:t>you</a:t>
            </a:r>
            <a:r>
              <a:rPr lang="de-DE" sz="4800" dirty="0"/>
              <a:t> jugde, </a:t>
            </a:r>
            <a:r>
              <a:rPr lang="de-DE" sz="4800" dirty="0" err="1"/>
              <a:t>if</a:t>
            </a:r>
            <a:r>
              <a:rPr lang="de-DE" sz="4800" dirty="0"/>
              <a:t> </a:t>
            </a:r>
            <a:r>
              <a:rPr lang="de-DE" sz="4800" dirty="0" err="1"/>
              <a:t>you</a:t>
            </a:r>
            <a:r>
              <a:rPr lang="de-DE" sz="4800" dirty="0"/>
              <a:t> </a:t>
            </a:r>
            <a:r>
              <a:rPr lang="de-DE" sz="4800" dirty="0" err="1"/>
              <a:t>train</a:t>
            </a:r>
            <a:r>
              <a:rPr lang="de-DE" sz="4800" dirty="0"/>
              <a:t> a </a:t>
            </a:r>
            <a:r>
              <a:rPr lang="de-DE" sz="4800" dirty="0" err="1"/>
              <a:t>dog</a:t>
            </a:r>
            <a:endParaRPr lang="de-DE" sz="4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sz="4800" dirty="0"/>
              <a:t>Jugde </a:t>
            </a:r>
            <a:r>
              <a:rPr lang="de-DE" sz="4800" dirty="0" err="1"/>
              <a:t>with</a:t>
            </a:r>
            <a:r>
              <a:rPr lang="de-DE" sz="4800" dirty="0"/>
              <a:t> </a:t>
            </a:r>
            <a:r>
              <a:rPr lang="de-DE" sz="4800" dirty="0" err="1"/>
              <a:t>realistic</a:t>
            </a:r>
            <a:r>
              <a:rPr lang="de-DE" sz="4800" dirty="0"/>
              <a:t> </a:t>
            </a:r>
            <a:r>
              <a:rPr lang="de-DE" sz="4800" dirty="0" err="1"/>
              <a:t>expectation</a:t>
            </a:r>
            <a:endParaRPr lang="de-DE" sz="4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de-DE" sz="4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" sz="4800" dirty="0"/>
          </a:p>
        </p:txBody>
      </p:sp>
    </p:spTree>
    <p:extLst>
      <p:ext uri="{BB962C8B-B14F-4D97-AF65-F5344CB8AC3E}">
        <p14:creationId xmlns:p14="http://schemas.microsoft.com/office/powerpoint/2010/main" val="255110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>
            <a:extLst>
              <a:ext uri="{FF2B5EF4-FFF2-40B4-BE49-F238E27FC236}">
                <a16:creationId xmlns:a16="http://schemas.microsoft.com/office/drawing/2014/main" id="{D94E2F7D-27A7-DE4E-8E8A-D27568AB20F8}"/>
              </a:ext>
            </a:extLst>
          </p:cNvPr>
          <p:cNvSpPr txBox="1">
            <a:spLocks/>
          </p:cNvSpPr>
          <p:nvPr/>
        </p:nvSpPr>
        <p:spPr>
          <a:xfrm>
            <a:off x="279804" y="279400"/>
            <a:ext cx="11632391" cy="5605709"/>
          </a:xfrm>
          <a:prstGeom prst="rect">
            <a:avLst/>
          </a:prstGeom>
          <a:gradFill>
            <a:gsLst>
              <a:gs pos="49000">
                <a:srgbClr val="FF0000"/>
              </a:gs>
              <a:gs pos="87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endParaRPr lang="de-DE" sz="4800" dirty="0"/>
          </a:p>
          <a:p>
            <a:pPr lvl="1" algn="l"/>
            <a:endParaRPr lang="de-DE" sz="4800" dirty="0"/>
          </a:p>
          <a:p>
            <a:pPr lvl="1" algn="l"/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				       </a:t>
            </a:r>
          </a:p>
          <a:p>
            <a:pPr lvl="1" algn="l"/>
            <a:r>
              <a:rPr lang="de-DE" sz="4400" b="1" dirty="0">
                <a:latin typeface="Calibri" panose="020F0502020204030204" pitchFamily="34" charset="0"/>
                <a:cs typeface="Calibri" panose="020F0502020204030204" pitchFamily="34" charset="0"/>
              </a:rPr>
              <a:t>					</a:t>
            </a:r>
            <a:r>
              <a:rPr lang="de-DE" sz="2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realistic</a:t>
            </a:r>
            <a:r>
              <a:rPr lang="de-DE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expectation</a:t>
            </a:r>
            <a:endParaRPr lang="de-DE" sz="2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de-DE" sz="4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" sz="4800" dirty="0"/>
          </a:p>
        </p:txBody>
      </p:sp>
    </p:spTree>
    <p:extLst>
      <p:ext uri="{BB962C8B-B14F-4D97-AF65-F5344CB8AC3E}">
        <p14:creationId xmlns:p14="http://schemas.microsoft.com/office/powerpoint/2010/main" val="420780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573" y="129682"/>
            <a:ext cx="11561524" cy="1013318"/>
          </a:xfrm>
          <a:solidFill>
            <a:srgbClr val="FFC000"/>
          </a:solidFill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b-NO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Purpose </a:t>
            </a:r>
            <a:r>
              <a:rPr lang="nb-NO" sz="4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nb-NO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b-NO" sz="4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b-NO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program</a:t>
            </a:r>
            <a:endParaRPr lang="de-DE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FA22B4B-62A3-C444-97D9-75E5D4DBC479}"/>
              </a:ext>
            </a:extLst>
          </p:cNvPr>
          <p:cNvSpPr/>
          <p:nvPr/>
        </p:nvSpPr>
        <p:spPr>
          <a:xfrm>
            <a:off x="275573" y="1492870"/>
            <a:ext cx="1156152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Evaluate the working characteristics.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Give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predicate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exercise</a:t>
            </a:r>
            <a:endParaRPr lang="nb-NO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Create a ranking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Fokus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primary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part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exercises</a:t>
            </a:r>
            <a:endParaRPr lang="nb-NO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Jugde in Balance by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level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competiors</a:t>
            </a:r>
            <a:endParaRPr lang="nb-NO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Remark the mistakes and honor the good parts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 transparent and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explain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nb-NO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rules</a:t>
            </a:r>
            <a:endParaRPr lang="nb-NO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25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573" y="129682"/>
            <a:ext cx="11561524" cy="1114918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nb-NO" sz="4000" b="1" dirty="0" err="1"/>
              <a:t>Judges</a:t>
            </a:r>
            <a:r>
              <a:rPr lang="nb-NO" sz="4000" b="1" dirty="0"/>
              <a:t> </a:t>
            </a:r>
            <a:r>
              <a:rPr lang="nb-NO" sz="4000" b="1" dirty="0" err="1"/>
              <a:t>view</a:t>
            </a:r>
            <a:r>
              <a:rPr lang="nb-NO" sz="4000" b="1" dirty="0"/>
              <a:t> and </a:t>
            </a:r>
            <a:r>
              <a:rPr lang="nb-NO" sz="4000" b="1" dirty="0" err="1"/>
              <a:t>promotion</a:t>
            </a:r>
            <a:r>
              <a:rPr lang="nb-NO" sz="4000" b="1" dirty="0"/>
              <a:t> + feedback</a:t>
            </a:r>
            <a:endParaRPr lang="de-DE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8242BE8-011B-6643-8F7C-90377AB3B2F3}"/>
              </a:ext>
            </a:extLst>
          </p:cNvPr>
          <p:cNvSpPr txBox="1"/>
          <p:nvPr/>
        </p:nvSpPr>
        <p:spPr>
          <a:xfrm>
            <a:off x="275573" y="1418426"/>
            <a:ext cx="11561524" cy="5536900"/>
          </a:xfrm>
          <a:prstGeom prst="rect">
            <a:avLst/>
          </a:prstGeom>
          <a:gradFill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</a:gradFill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Feedback influence strongly on training </a:t>
            </a:r>
            <a:endParaRPr lang="de-DE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Handlers </a:t>
            </a: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try</a:t>
            </a: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copy</a:t>
            </a: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top</a:t>
            </a: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trainers</a:t>
            </a: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dogs</a:t>
            </a:r>
            <a:endParaRPr lang="nb-NO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Political</a:t>
            </a: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jugding</a:t>
            </a: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Promote</a:t>
            </a: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special</a:t>
            </a: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kind</a:t>
            </a: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Character</a:t>
            </a:r>
            <a:endParaRPr lang="nb-NO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b-NO" sz="4000" dirty="0">
                <a:latin typeface="Calibri" panose="020F0502020204030204" pitchFamily="34" charset="0"/>
                <a:cs typeface="Calibri" panose="020F0502020204030204" pitchFamily="34" charset="0"/>
              </a:rPr>
              <a:t>Breeds</a:t>
            </a:r>
            <a:endParaRPr lang="de-DE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121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573" y="129682"/>
            <a:ext cx="11548127" cy="797418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nb-NO" sz="4000" b="1" dirty="0" err="1"/>
              <a:t>What</a:t>
            </a:r>
            <a:r>
              <a:rPr lang="nb-NO" sz="4000" b="1" dirty="0"/>
              <a:t> do </a:t>
            </a:r>
            <a:r>
              <a:rPr lang="nb-NO" sz="4000" b="1" dirty="0" err="1"/>
              <a:t>we</a:t>
            </a:r>
            <a:r>
              <a:rPr lang="nb-NO" sz="4000" b="1" dirty="0"/>
              <a:t> </a:t>
            </a:r>
            <a:r>
              <a:rPr lang="nb-NO" sz="4000" b="1" dirty="0" err="1"/>
              <a:t>want</a:t>
            </a:r>
            <a:r>
              <a:rPr lang="nb-NO" sz="4000" b="1" dirty="0"/>
              <a:t> to </a:t>
            </a:r>
            <a:r>
              <a:rPr lang="nb-NO" sz="4000" b="1" dirty="0" err="1"/>
              <a:t>see</a:t>
            </a:r>
            <a:r>
              <a:rPr lang="nb-NO" sz="4000" b="1" dirty="0"/>
              <a:t>/</a:t>
            </a:r>
            <a:r>
              <a:rPr lang="nb-NO" sz="4000" b="1" dirty="0" err="1"/>
              <a:t>evaluate</a:t>
            </a:r>
            <a:r>
              <a:rPr lang="nb-NO" sz="4000" b="1" dirty="0"/>
              <a:t>?</a:t>
            </a:r>
            <a:endParaRPr lang="de-DE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8242BE8-011B-6643-8F7C-90377AB3B2F3}"/>
              </a:ext>
            </a:extLst>
          </p:cNvPr>
          <p:cNvSpPr txBox="1"/>
          <p:nvPr/>
        </p:nvSpPr>
        <p:spPr>
          <a:xfrm>
            <a:off x="275573" y="1225689"/>
            <a:ext cx="1135762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b-NO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Self-confidence</a:t>
            </a: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nb-NO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Attention</a:t>
            </a:r>
            <a:r>
              <a:rPr lang="nb-NO" sz="44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nb-NO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concentration</a:t>
            </a: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nb-NO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Emotion</a:t>
            </a: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nb-NO" sz="4400" dirty="0">
                <a:latin typeface="Calibri" panose="020F0502020204030204" pitchFamily="34" charset="0"/>
                <a:cs typeface="Calibri" panose="020F0502020204030204" pitchFamily="34" charset="0"/>
              </a:rPr>
              <a:t>Technical </a:t>
            </a:r>
            <a:r>
              <a:rPr lang="nb-NO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quality</a:t>
            </a:r>
            <a:r>
              <a:rPr lang="nb-NO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nb-NO" sz="4400" dirty="0">
                <a:latin typeface="Calibri" panose="020F0502020204030204" pitchFamily="34" charset="0"/>
                <a:cs typeface="Calibri" panose="020F0502020204030204" pitchFamily="34" charset="0"/>
              </a:rPr>
              <a:t>Balance (</a:t>
            </a:r>
            <a:r>
              <a:rPr lang="nb-NO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harmony</a:t>
            </a:r>
            <a:r>
              <a:rPr lang="nb-NO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b-NO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nb-NO" sz="4400" dirty="0">
                <a:latin typeface="Calibri" panose="020F0502020204030204" pitchFamily="34" charset="0"/>
                <a:cs typeface="Calibri" panose="020F0502020204030204" pitchFamily="34" charset="0"/>
              </a:rPr>
              <a:t> dog and handler)</a:t>
            </a: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nb-NO" sz="4400" dirty="0">
                <a:latin typeface="Calibri" panose="020F0502020204030204" pitchFamily="34" charset="0"/>
                <a:cs typeface="Calibri" panose="020F0502020204030204" pitchFamily="34" charset="0"/>
              </a:rPr>
              <a:t>Drive (</a:t>
            </a:r>
            <a:r>
              <a:rPr lang="nb-NO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nb-NO" sz="4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nb-NO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intensity</a:t>
            </a:r>
            <a:r>
              <a:rPr lang="nb-NO" sz="4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nb-NO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focus</a:t>
            </a:r>
            <a:r>
              <a:rPr lang="nb-NO" sz="4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de-DE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nb-NO" sz="4400" dirty="0">
                <a:latin typeface="Calibri" panose="020F0502020204030204" pitchFamily="34" charset="0"/>
                <a:cs typeface="Calibri" panose="020F0502020204030204" pitchFamily="34" charset="0"/>
              </a:rPr>
              <a:t>Stress/</a:t>
            </a:r>
            <a:r>
              <a:rPr lang="nb-NO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hyperactivity</a:t>
            </a:r>
            <a:endParaRPr lang="nb-NO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de-DE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72867"/>
      </p:ext>
    </p:extLst>
  </p:cSld>
  <p:clrMapOvr>
    <a:masterClrMapping/>
  </p:clrMapOvr>
</p:sld>
</file>

<file path=ppt/theme/theme1.xml><?xml version="1.0" encoding="utf-8"?>
<a:theme xmlns:a="http://schemas.openxmlformats.org/drawingml/2006/main" name="Paket">
  <a:themeElements>
    <a:clrScheme name="Pa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e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{8BF08863-7299-A844-9BFE-5626E5B5892A}tf10001120</Template>
  <TotalTime>10</TotalTime>
  <Words>1171</Words>
  <Application>Microsoft Office PowerPoint</Application>
  <PresentationFormat>Breedbeeld</PresentationFormat>
  <Paragraphs>350</Paragraphs>
  <Slides>32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36" baseType="lpstr">
      <vt:lpstr>Arial</vt:lpstr>
      <vt:lpstr>Calibri</vt:lpstr>
      <vt:lpstr>Gill Sans MT</vt:lpstr>
      <vt:lpstr>Paket</vt:lpstr>
      <vt:lpstr>International Utility Dogs Regulation   Basics: FCI PO 2019 Obedience  Robert Markschläger / Edgar Scherkl  Interpretation </vt:lpstr>
      <vt:lpstr>Important point of view over all in obedience</vt:lpstr>
      <vt:lpstr>Exercise – Attitude – Technic </vt:lpstr>
      <vt:lpstr>Purpose of the program.  (Why do we have this program?)</vt:lpstr>
      <vt:lpstr>Idea of jugding</vt:lpstr>
      <vt:lpstr>PowerPoint-presentatie</vt:lpstr>
      <vt:lpstr>Purpose of the program</vt:lpstr>
      <vt:lpstr>Judges view and promotion + feedback</vt:lpstr>
      <vt:lpstr>What do we want to see/evaluate?</vt:lpstr>
      <vt:lpstr>Essence of Evaluation </vt:lpstr>
      <vt:lpstr>Essence of Evaluation </vt:lpstr>
      <vt:lpstr>Red Line</vt:lpstr>
      <vt:lpstr>Evaluation </vt:lpstr>
      <vt:lpstr>PowerPoint-presentatie</vt:lpstr>
      <vt:lpstr>Judging</vt:lpstr>
      <vt:lpstr>Judging</vt:lpstr>
      <vt:lpstr>Time interval – build up – pick up</vt:lpstr>
      <vt:lpstr>Additional Commands </vt:lpstr>
      <vt:lpstr>Dog go without command</vt:lpstr>
      <vt:lpstr>Dog go without command</vt:lpstr>
      <vt:lpstr>Other mistakes</vt:lpstr>
      <vt:lpstr>Other mistakes</vt:lpstr>
      <vt:lpstr>Other mistakes</vt:lpstr>
      <vt:lpstr>Start of the exercise –  Time interval</vt:lpstr>
      <vt:lpstr>Hand position in basics</vt:lpstr>
      <vt:lpstr>Value of the elements</vt:lpstr>
      <vt:lpstr>Retrieve on the flat</vt:lpstr>
      <vt:lpstr>1 m hurdle </vt:lpstr>
      <vt:lpstr>Send out with down</vt:lpstr>
      <vt:lpstr>Send out with down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Abteilung B - Unterordnung</dc:title>
  <dc:creator>Edgar Scherkl</dc:creator>
  <cp:lastModifiedBy>Ingrid Giebel</cp:lastModifiedBy>
  <cp:revision>239</cp:revision>
  <cp:lastPrinted>2018-12-10T12:25:09Z</cp:lastPrinted>
  <dcterms:created xsi:type="dcterms:W3CDTF">2018-01-29T20:48:50Z</dcterms:created>
  <dcterms:modified xsi:type="dcterms:W3CDTF">2020-01-20T16:10:39Z</dcterms:modified>
</cp:coreProperties>
</file>