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53" autoAdjust="0"/>
    <p:restoredTop sz="94660"/>
  </p:normalViewPr>
  <p:slideViewPr>
    <p:cSldViewPr snapToGrid="0">
      <p:cViewPr varScale="1">
        <p:scale>
          <a:sx n="82" d="100"/>
          <a:sy n="82" d="100"/>
        </p:scale>
        <p:origin x="595" y="86"/>
      </p:cViewPr>
      <p:guideLst/>
    </p:cSldViewPr>
  </p:slideViewPr>
  <p:notesTextViewPr>
    <p:cViewPr>
      <p:scale>
        <a:sx n="1" d="1"/>
        <a:sy n="1" d="1"/>
      </p:scale>
      <p:origin x="0" y="0"/>
    </p:cViewPr>
  </p:notesTextViewPr>
  <p:sorterViewPr>
    <p:cViewPr>
      <p:scale>
        <a:sx n="100" d="100"/>
        <a:sy n="100" d="100"/>
      </p:scale>
      <p:origin x="0" y="-796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63F63124-19F0-461F-891E-264C76C90A89}" type="datetimeFigureOut">
              <a:rPr lang="es-ES" smtClean="0"/>
              <a:t>26/11/2019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7B22200-9E03-479C-BC09-9E91C9E7E97F}" type="slidenum">
              <a:rPr lang="es-ES" smtClean="0"/>
              <a:t>‹N°›</a:t>
            </a:fld>
            <a:endParaRPr lang="es-E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1724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Date Placeholder 2"/>
          <p:cNvSpPr>
            <a:spLocks noGrp="1"/>
          </p:cNvSpPr>
          <p:nvPr>
            <p:ph type="dt" sz="half" idx="10"/>
          </p:nvPr>
        </p:nvSpPr>
        <p:spPr/>
        <p:txBody>
          <a:bodyPr/>
          <a:lstStyle/>
          <a:p>
            <a:fld id="{63F63124-19F0-461F-891E-264C76C90A89}" type="datetimeFigureOut">
              <a:rPr lang="es-ES" smtClean="0"/>
              <a:t>26/11/2019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B7B22200-9E03-479C-BC09-9E91C9E7E97F}" type="slidenum">
              <a:rPr lang="es-ES" smtClean="0"/>
              <a:t>‹N°›</a:t>
            </a:fld>
            <a:endParaRPr lang="es-ES"/>
          </a:p>
        </p:txBody>
      </p:sp>
    </p:spTree>
    <p:extLst>
      <p:ext uri="{BB962C8B-B14F-4D97-AF65-F5344CB8AC3E}">
        <p14:creationId xmlns:p14="http://schemas.microsoft.com/office/powerpoint/2010/main" val="3920004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63F63124-19F0-461F-891E-264C76C90A89}" type="datetimeFigureOut">
              <a:rPr lang="es-ES" smtClean="0"/>
              <a:t>26/11/2019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7B22200-9E03-479C-BC09-9E91C9E7E97F}" type="slidenum">
              <a:rPr lang="es-ES" smtClean="0"/>
              <a:t>‹N°›</a:t>
            </a:fld>
            <a:endParaRPr lang="es-ES"/>
          </a:p>
        </p:txBody>
      </p:sp>
    </p:spTree>
    <p:extLst>
      <p:ext uri="{BB962C8B-B14F-4D97-AF65-F5344CB8AC3E}">
        <p14:creationId xmlns:p14="http://schemas.microsoft.com/office/powerpoint/2010/main" val="1649151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63F63124-19F0-461F-891E-264C76C90A89}" type="datetimeFigureOut">
              <a:rPr lang="es-ES" smtClean="0"/>
              <a:t>26/11/2019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7B22200-9E03-479C-BC09-9E91C9E7E97F}" type="slidenum">
              <a:rPr lang="es-ES" smtClean="0"/>
              <a:t>‹N°›</a:t>
            </a:fld>
            <a:endParaRPr lang="es-E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2034428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63F63124-19F0-461F-891E-264C76C90A89}" type="datetimeFigureOut">
              <a:rPr lang="es-ES" smtClean="0"/>
              <a:t>26/11/2019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7B22200-9E03-479C-BC09-9E91C9E7E97F}" type="slidenum">
              <a:rPr lang="es-ES" smtClean="0"/>
              <a:t>‹N°›</a:t>
            </a:fld>
            <a:endParaRPr lang="es-ES"/>
          </a:p>
        </p:txBody>
      </p:sp>
    </p:spTree>
    <p:extLst>
      <p:ext uri="{BB962C8B-B14F-4D97-AF65-F5344CB8AC3E}">
        <p14:creationId xmlns:p14="http://schemas.microsoft.com/office/powerpoint/2010/main" val="3501888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el estilo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63F63124-19F0-461F-891E-264C76C90A89}" type="datetimeFigureOut">
              <a:rPr lang="es-ES" smtClean="0"/>
              <a:t>26/11/2019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7B22200-9E03-479C-BC09-9E91C9E7E97F}" type="slidenum">
              <a:rPr lang="es-ES" smtClean="0"/>
              <a:t>‹N°›</a:t>
            </a:fld>
            <a:endParaRPr lang="es-E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368954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el estilo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63F63124-19F0-461F-891E-264C76C90A89}" type="datetimeFigureOut">
              <a:rPr lang="es-ES" smtClean="0"/>
              <a:t>26/11/2019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7B22200-9E03-479C-BC09-9E91C9E7E97F}" type="slidenum">
              <a:rPr lang="es-ES" smtClean="0"/>
              <a:t>‹N°›</a:t>
            </a:fld>
            <a:endParaRPr lang="es-ES"/>
          </a:p>
        </p:txBody>
      </p:sp>
    </p:spTree>
    <p:extLst>
      <p:ext uri="{BB962C8B-B14F-4D97-AF65-F5344CB8AC3E}">
        <p14:creationId xmlns:p14="http://schemas.microsoft.com/office/powerpoint/2010/main" val="2211712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3F63124-19F0-461F-891E-264C76C90A89}" type="datetimeFigureOut">
              <a:rPr lang="es-ES" smtClean="0"/>
              <a:t>26/11/2019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7B22200-9E03-479C-BC09-9E91C9E7E97F}" type="slidenum">
              <a:rPr lang="es-ES" smtClean="0"/>
              <a:t>‹N°›</a:t>
            </a:fld>
            <a:endParaRPr lang="es-ES"/>
          </a:p>
        </p:txBody>
      </p:sp>
    </p:spTree>
    <p:extLst>
      <p:ext uri="{BB962C8B-B14F-4D97-AF65-F5344CB8AC3E}">
        <p14:creationId xmlns:p14="http://schemas.microsoft.com/office/powerpoint/2010/main" val="34031860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3F63124-19F0-461F-891E-264C76C90A89}" type="datetimeFigureOut">
              <a:rPr lang="es-ES" smtClean="0"/>
              <a:t>26/11/2019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7B22200-9E03-479C-BC09-9E91C9E7E97F}" type="slidenum">
              <a:rPr lang="es-ES" smtClean="0"/>
              <a:t>‹N°›</a:t>
            </a:fld>
            <a:endParaRPr lang="es-ES"/>
          </a:p>
        </p:txBody>
      </p:sp>
    </p:spTree>
    <p:extLst>
      <p:ext uri="{BB962C8B-B14F-4D97-AF65-F5344CB8AC3E}">
        <p14:creationId xmlns:p14="http://schemas.microsoft.com/office/powerpoint/2010/main" val="4243736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3F63124-19F0-461F-891E-264C76C90A89}" type="datetimeFigureOut">
              <a:rPr lang="es-ES" smtClean="0"/>
              <a:t>26/11/2019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7B22200-9E03-479C-BC09-9E91C9E7E97F}" type="slidenum">
              <a:rPr lang="es-ES" smtClean="0"/>
              <a:t>‹N°›</a:t>
            </a:fld>
            <a:endParaRPr lang="es-ES"/>
          </a:p>
        </p:txBody>
      </p:sp>
    </p:spTree>
    <p:extLst>
      <p:ext uri="{BB962C8B-B14F-4D97-AF65-F5344CB8AC3E}">
        <p14:creationId xmlns:p14="http://schemas.microsoft.com/office/powerpoint/2010/main" val="1120258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63F63124-19F0-461F-891E-264C76C90A89}" type="datetimeFigureOut">
              <a:rPr lang="es-ES" smtClean="0"/>
              <a:t>26/11/2019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7B22200-9E03-479C-BC09-9E91C9E7E97F}" type="slidenum">
              <a:rPr lang="es-ES" smtClean="0"/>
              <a:t>‹N°›</a:t>
            </a:fld>
            <a:endParaRPr lang="es-ES"/>
          </a:p>
        </p:txBody>
      </p:sp>
    </p:spTree>
    <p:extLst>
      <p:ext uri="{BB962C8B-B14F-4D97-AF65-F5344CB8AC3E}">
        <p14:creationId xmlns:p14="http://schemas.microsoft.com/office/powerpoint/2010/main" val="1355824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3F63124-19F0-461F-891E-264C76C90A89}" type="datetimeFigureOut">
              <a:rPr lang="es-ES" smtClean="0"/>
              <a:t>26/11/2019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7B22200-9E03-479C-BC09-9E91C9E7E97F}" type="slidenum">
              <a:rPr lang="es-ES" smtClean="0"/>
              <a:t>‹N°›</a:t>
            </a:fld>
            <a:endParaRPr lang="es-ES"/>
          </a:p>
        </p:txBody>
      </p:sp>
    </p:spTree>
    <p:extLst>
      <p:ext uri="{BB962C8B-B14F-4D97-AF65-F5344CB8AC3E}">
        <p14:creationId xmlns:p14="http://schemas.microsoft.com/office/powerpoint/2010/main" val="941917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3F63124-19F0-461F-891E-264C76C90A89}" type="datetimeFigureOut">
              <a:rPr lang="es-ES" smtClean="0"/>
              <a:t>26/11/2019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B7B22200-9E03-479C-BC09-9E91C9E7E97F}" type="slidenum">
              <a:rPr lang="es-ES" smtClean="0"/>
              <a:t>‹N°›</a:t>
            </a:fld>
            <a:endParaRPr lang="es-ES"/>
          </a:p>
        </p:txBody>
      </p:sp>
    </p:spTree>
    <p:extLst>
      <p:ext uri="{BB962C8B-B14F-4D97-AF65-F5344CB8AC3E}">
        <p14:creationId xmlns:p14="http://schemas.microsoft.com/office/powerpoint/2010/main" val="960210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3F63124-19F0-461F-891E-264C76C90A89}" type="datetimeFigureOut">
              <a:rPr lang="es-ES" smtClean="0"/>
              <a:t>26/11/2019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B7B22200-9E03-479C-BC09-9E91C9E7E97F}" type="slidenum">
              <a:rPr lang="es-ES" smtClean="0"/>
              <a:t>‹N°›</a:t>
            </a:fld>
            <a:endParaRPr lang="es-ES"/>
          </a:p>
        </p:txBody>
      </p:sp>
    </p:spTree>
    <p:extLst>
      <p:ext uri="{BB962C8B-B14F-4D97-AF65-F5344CB8AC3E}">
        <p14:creationId xmlns:p14="http://schemas.microsoft.com/office/powerpoint/2010/main" val="3101111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F63124-19F0-461F-891E-264C76C90A89}" type="datetimeFigureOut">
              <a:rPr lang="es-ES" smtClean="0"/>
              <a:t>26/11/2019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B7B22200-9E03-479C-BC09-9E91C9E7E97F}" type="slidenum">
              <a:rPr lang="es-ES" smtClean="0"/>
              <a:t>‹N°›</a:t>
            </a:fld>
            <a:endParaRPr lang="es-ES"/>
          </a:p>
        </p:txBody>
      </p:sp>
    </p:spTree>
    <p:extLst>
      <p:ext uri="{BB962C8B-B14F-4D97-AF65-F5344CB8AC3E}">
        <p14:creationId xmlns:p14="http://schemas.microsoft.com/office/powerpoint/2010/main" val="75914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63F63124-19F0-461F-891E-264C76C90A89}" type="datetimeFigureOut">
              <a:rPr lang="es-ES" smtClean="0"/>
              <a:t>26/11/2019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7B22200-9E03-479C-BC09-9E91C9E7E97F}" type="slidenum">
              <a:rPr lang="es-ES" smtClean="0"/>
              <a:t>‹N°›</a:t>
            </a:fld>
            <a:endParaRPr lang="es-ES"/>
          </a:p>
        </p:txBody>
      </p:sp>
    </p:spTree>
    <p:extLst>
      <p:ext uri="{BB962C8B-B14F-4D97-AF65-F5344CB8AC3E}">
        <p14:creationId xmlns:p14="http://schemas.microsoft.com/office/powerpoint/2010/main" val="1908536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63F63124-19F0-461F-891E-264C76C90A89}" type="datetimeFigureOut">
              <a:rPr lang="es-ES" smtClean="0"/>
              <a:t>26/11/2019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7B22200-9E03-479C-BC09-9E91C9E7E97F}" type="slidenum">
              <a:rPr lang="es-ES" smtClean="0"/>
              <a:t>‹N°›</a:t>
            </a:fld>
            <a:endParaRPr lang="es-ES"/>
          </a:p>
        </p:txBody>
      </p:sp>
    </p:spTree>
    <p:extLst>
      <p:ext uri="{BB962C8B-B14F-4D97-AF65-F5344CB8AC3E}">
        <p14:creationId xmlns:p14="http://schemas.microsoft.com/office/powerpoint/2010/main" val="3164750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63F63124-19F0-461F-891E-264C76C90A89}" type="datetimeFigureOut">
              <a:rPr lang="es-ES" smtClean="0"/>
              <a:t>26/11/2019</a:t>
            </a:fld>
            <a:endParaRPr lang="es-E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s-E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B7B22200-9E03-479C-BC09-9E91C9E7E97F}" type="slidenum">
              <a:rPr lang="es-ES" smtClean="0"/>
              <a:t>‹N°›</a:t>
            </a:fld>
            <a:endParaRPr lang="es-ES"/>
          </a:p>
        </p:txBody>
      </p:sp>
    </p:spTree>
    <p:extLst>
      <p:ext uri="{BB962C8B-B14F-4D97-AF65-F5344CB8AC3E}">
        <p14:creationId xmlns:p14="http://schemas.microsoft.com/office/powerpoint/2010/main" val="202495521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3.jpg"/><Relationship Id="rId3" Type="http://schemas.openxmlformats.org/officeDocument/2006/relationships/image" Target="../media/image25.jpg"/><Relationship Id="rId7" Type="http://schemas.openxmlformats.org/officeDocument/2006/relationships/image" Target="../media/image28.jpeg"/><Relationship Id="rId12" Type="http://schemas.openxmlformats.org/officeDocument/2006/relationships/image" Target="../media/image32.jp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17.jpg"/><Relationship Id="rId11" Type="http://schemas.openxmlformats.org/officeDocument/2006/relationships/image" Target="../media/image31.jpg"/><Relationship Id="rId5" Type="http://schemas.openxmlformats.org/officeDocument/2006/relationships/image" Target="../media/image27.jpg"/><Relationship Id="rId10" Type="http://schemas.openxmlformats.org/officeDocument/2006/relationships/image" Target="../media/image30.jpg"/><Relationship Id="rId4" Type="http://schemas.openxmlformats.org/officeDocument/2006/relationships/image" Target="../media/image26.jpg"/><Relationship Id="rId9" Type="http://schemas.openxmlformats.org/officeDocument/2006/relationships/image" Target="../media/image18.jpg"/></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464743" y="256382"/>
            <a:ext cx="8982303" cy="732454"/>
          </a:xfrm>
        </p:spPr>
        <p:txBody>
          <a:bodyPr anchor="ctr">
            <a:noAutofit/>
          </a:bodyPr>
          <a:lstStyle/>
          <a:p>
            <a:r>
              <a:rPr lang="es-AR" sz="6000" dirty="0">
                <a:effectLst>
                  <a:outerShdw blurRad="38100" dist="38100" dir="2700000" algn="tl">
                    <a:srgbClr val="000000">
                      <a:alpha val="43137"/>
                    </a:srgbClr>
                  </a:outerShdw>
                </a:effectLst>
                <a:latin typeface="Arial Rounded MT Bold" panose="020F0704030504030204" pitchFamily="34" charset="0"/>
              </a:rPr>
              <a:t>Dogo argentino</a:t>
            </a:r>
            <a:endParaRPr lang="es-ES" sz="6000" dirty="0">
              <a:effectLst>
                <a:outerShdw blurRad="38100" dist="38100" dir="2700000" algn="tl">
                  <a:srgbClr val="000000">
                    <a:alpha val="43137"/>
                  </a:srgbClr>
                </a:outerShdw>
              </a:effectLst>
              <a:latin typeface="Arial Rounded MT Bold" panose="020F0704030504030204" pitchFamily="34" charset="0"/>
            </a:endParaRPr>
          </a:p>
        </p:txBody>
      </p:sp>
      <p:graphicFrame>
        <p:nvGraphicFramePr>
          <p:cNvPr id="7" name="Tabla 6"/>
          <p:cNvGraphicFramePr>
            <a:graphicFrameLocks noGrp="1"/>
          </p:cNvGraphicFramePr>
          <p:nvPr>
            <p:extLst>
              <p:ext uri="{D42A27DB-BD31-4B8C-83A1-F6EECF244321}">
                <p14:modId xmlns:p14="http://schemas.microsoft.com/office/powerpoint/2010/main" val="4196793574"/>
              </p:ext>
            </p:extLst>
          </p:nvPr>
        </p:nvGraphicFramePr>
        <p:xfrm>
          <a:off x="601579" y="1368747"/>
          <a:ext cx="6725653" cy="2417067"/>
        </p:xfrm>
        <a:graphic>
          <a:graphicData uri="http://schemas.openxmlformats.org/drawingml/2006/table">
            <a:tbl>
              <a:tblPr>
                <a:tableStyleId>{5940675A-B579-460E-94D1-54222C63F5DA}</a:tableStyleId>
              </a:tblPr>
              <a:tblGrid>
                <a:gridCol w="2502568">
                  <a:extLst>
                    <a:ext uri="{9D8B030D-6E8A-4147-A177-3AD203B41FA5}">
                      <a16:colId xmlns:a16="http://schemas.microsoft.com/office/drawing/2014/main" val="20000"/>
                    </a:ext>
                  </a:extLst>
                </a:gridCol>
                <a:gridCol w="4223085">
                  <a:extLst>
                    <a:ext uri="{9D8B030D-6E8A-4147-A177-3AD203B41FA5}">
                      <a16:colId xmlns:a16="http://schemas.microsoft.com/office/drawing/2014/main" val="20001"/>
                    </a:ext>
                  </a:extLst>
                </a:gridCol>
              </a:tblGrid>
              <a:tr h="411116">
                <a:tc>
                  <a:txBody>
                    <a:bodyPr/>
                    <a:lstStyle/>
                    <a:p>
                      <a:r>
                        <a:rPr lang="es-ES" sz="1400" dirty="0">
                          <a:effectLst/>
                          <a:latin typeface="Arial" panose="020B0604020202020204" pitchFamily="34" charset="0"/>
                          <a:cs typeface="Arial" panose="020B0604020202020204" pitchFamily="34" charset="0"/>
                        </a:rPr>
                        <a:t>Sección</a:t>
                      </a:r>
                    </a:p>
                  </a:txBody>
                  <a:tcPr marL="45687" marR="45687" marT="45687" marB="45687" anchor="ctr"/>
                </a:tc>
                <a:tc>
                  <a:txBody>
                    <a:bodyPr/>
                    <a:lstStyle/>
                    <a:p>
                      <a:pPr algn="ctr"/>
                      <a:r>
                        <a:rPr lang="es-ES" sz="1400" dirty="0" err="1">
                          <a:effectLst/>
                          <a:latin typeface="Arial" panose="020B0604020202020204" pitchFamily="34" charset="0"/>
                          <a:cs typeface="Arial" panose="020B0604020202020204" pitchFamily="34" charset="0"/>
                        </a:rPr>
                        <a:t>Molosoides</a:t>
                      </a:r>
                      <a:endParaRPr lang="es-ES" sz="1400" dirty="0">
                        <a:effectLst/>
                        <a:latin typeface="Arial" panose="020B0604020202020204" pitchFamily="34" charset="0"/>
                        <a:cs typeface="Arial" panose="020B0604020202020204" pitchFamily="34" charset="0"/>
                      </a:endParaRPr>
                    </a:p>
                  </a:txBody>
                  <a:tcPr marL="45687" marR="45687" marT="45687" marB="45687" anchor="ctr"/>
                </a:tc>
                <a:extLst>
                  <a:ext uri="{0D108BD9-81ED-4DB2-BD59-A6C34878D82A}">
                    <a16:rowId xmlns:a16="http://schemas.microsoft.com/office/drawing/2014/main" val="10000"/>
                  </a:ext>
                </a:extLst>
              </a:tr>
              <a:tr h="298481">
                <a:tc>
                  <a:txBody>
                    <a:bodyPr/>
                    <a:lstStyle/>
                    <a:p>
                      <a:r>
                        <a:rPr lang="es-ES" sz="1400" dirty="0">
                          <a:effectLst/>
                          <a:latin typeface="Arial" panose="020B0604020202020204" pitchFamily="34" charset="0"/>
                          <a:cs typeface="Arial" panose="020B0604020202020204" pitchFamily="34" charset="0"/>
                        </a:rPr>
                        <a:t>Subsección</a:t>
                      </a:r>
                    </a:p>
                  </a:txBody>
                  <a:tcPr marL="45687" marR="45687" marT="45687" marB="45687" anchor="ctr"/>
                </a:tc>
                <a:tc>
                  <a:txBody>
                    <a:bodyPr/>
                    <a:lstStyle/>
                    <a:p>
                      <a:pPr algn="ctr"/>
                      <a:r>
                        <a:rPr lang="es-ES" sz="1400" dirty="0">
                          <a:effectLst/>
                          <a:latin typeface="Arial" panose="020B0604020202020204" pitchFamily="34" charset="0"/>
                          <a:cs typeface="Arial" panose="020B0604020202020204" pitchFamily="34" charset="0"/>
                        </a:rPr>
                        <a:t>Tipo dogo</a:t>
                      </a:r>
                    </a:p>
                  </a:txBody>
                  <a:tcPr marL="45687" marR="45687" marT="45687" marB="45687" anchor="ctr"/>
                </a:tc>
                <a:extLst>
                  <a:ext uri="{0D108BD9-81ED-4DB2-BD59-A6C34878D82A}">
                    <a16:rowId xmlns:a16="http://schemas.microsoft.com/office/drawing/2014/main" val="10001"/>
                  </a:ext>
                </a:extLst>
              </a:tr>
              <a:tr h="681188">
                <a:tc>
                  <a:txBody>
                    <a:bodyPr/>
                    <a:lstStyle/>
                    <a:p>
                      <a:r>
                        <a:rPr lang="es-ES" sz="1400" dirty="0">
                          <a:effectLst/>
                          <a:latin typeface="Arial" panose="020B0604020202020204" pitchFamily="34" charset="0"/>
                          <a:cs typeface="Arial" panose="020B0604020202020204" pitchFamily="34" charset="0"/>
                        </a:rPr>
                        <a:t>Fecha de reconocimiento a título definitivo por la FCI</a:t>
                      </a:r>
                    </a:p>
                  </a:txBody>
                  <a:tcPr marL="45687" marR="45687" marT="45687" marB="45687" anchor="ctr"/>
                </a:tc>
                <a:tc>
                  <a:txBody>
                    <a:bodyPr/>
                    <a:lstStyle/>
                    <a:p>
                      <a:pPr algn="ctr"/>
                      <a:r>
                        <a:rPr lang="es-ES" sz="1400" dirty="0">
                          <a:effectLst/>
                          <a:latin typeface="Arial" panose="020B0604020202020204" pitchFamily="34" charset="0"/>
                          <a:cs typeface="Arial" panose="020B0604020202020204" pitchFamily="34" charset="0"/>
                        </a:rPr>
                        <a:t>31/07/1973</a:t>
                      </a:r>
                    </a:p>
                  </a:txBody>
                  <a:tcPr marL="45687" marR="45687" marT="45687" marB="45687" anchor="ctr"/>
                </a:tc>
                <a:extLst>
                  <a:ext uri="{0D108BD9-81ED-4DB2-BD59-A6C34878D82A}">
                    <a16:rowId xmlns:a16="http://schemas.microsoft.com/office/drawing/2014/main" val="10002"/>
                  </a:ext>
                </a:extLst>
              </a:tr>
              <a:tr h="455054">
                <a:tc>
                  <a:txBody>
                    <a:bodyPr/>
                    <a:lstStyle/>
                    <a:p>
                      <a:r>
                        <a:rPr lang="es-ES" sz="1400" dirty="0">
                          <a:effectLst/>
                          <a:latin typeface="Arial" panose="020B0604020202020204" pitchFamily="34" charset="0"/>
                          <a:cs typeface="Arial" panose="020B0604020202020204" pitchFamily="34" charset="0"/>
                        </a:rPr>
                        <a:t>Idioma oficial original</a:t>
                      </a:r>
                    </a:p>
                  </a:txBody>
                  <a:tcPr marL="45687" marR="45687" marT="45687" marB="45687" anchor="ctr"/>
                </a:tc>
                <a:tc>
                  <a:txBody>
                    <a:bodyPr/>
                    <a:lstStyle/>
                    <a:p>
                      <a:pPr algn="ctr"/>
                      <a:r>
                        <a:rPr lang="es-ES" sz="1400" dirty="0">
                          <a:effectLst/>
                          <a:latin typeface="Arial" panose="020B0604020202020204" pitchFamily="34" charset="0"/>
                          <a:cs typeface="Arial" panose="020B0604020202020204" pitchFamily="34" charset="0"/>
                        </a:rPr>
                        <a:t>Español</a:t>
                      </a:r>
                    </a:p>
                  </a:txBody>
                  <a:tcPr marL="45687" marR="45687" marT="45687" marB="45687" anchor="ctr"/>
                </a:tc>
                <a:extLst>
                  <a:ext uri="{0D108BD9-81ED-4DB2-BD59-A6C34878D82A}">
                    <a16:rowId xmlns:a16="http://schemas.microsoft.com/office/drawing/2014/main" val="10003"/>
                  </a:ext>
                </a:extLst>
              </a:tr>
              <a:tr h="564975">
                <a:tc>
                  <a:txBody>
                    <a:bodyPr/>
                    <a:lstStyle/>
                    <a:p>
                      <a:r>
                        <a:rPr lang="es-ES" sz="1400" dirty="0">
                          <a:effectLst/>
                          <a:latin typeface="Arial" panose="020B0604020202020204" pitchFamily="34" charset="0"/>
                          <a:cs typeface="Arial" panose="020B0604020202020204" pitchFamily="34" charset="0"/>
                        </a:rPr>
                        <a:t>Fecha de publicación del estándar oficial válido</a:t>
                      </a:r>
                    </a:p>
                  </a:txBody>
                  <a:tcPr marL="45687" marR="45687" marT="45687" marB="45687" anchor="ctr"/>
                </a:tc>
                <a:tc>
                  <a:txBody>
                    <a:bodyPr/>
                    <a:lstStyle/>
                    <a:p>
                      <a:pPr algn="ctr"/>
                      <a:r>
                        <a:rPr lang="es-ES" sz="1400" dirty="0">
                          <a:effectLst/>
                          <a:latin typeface="Arial" panose="020B0604020202020204" pitchFamily="34" charset="0"/>
                          <a:cs typeface="Arial" panose="020B0604020202020204" pitchFamily="34" charset="0"/>
                        </a:rPr>
                        <a:t>10/11/2011</a:t>
                      </a:r>
                    </a:p>
                  </a:txBody>
                  <a:tcPr marL="45687" marR="45687" marT="45687" marB="45687" anchor="ctr"/>
                </a:tc>
                <a:extLst>
                  <a:ext uri="{0D108BD9-81ED-4DB2-BD59-A6C34878D82A}">
                    <a16:rowId xmlns:a16="http://schemas.microsoft.com/office/drawing/2014/main" val="10004"/>
                  </a:ext>
                </a:extLst>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1881478352"/>
              </p:ext>
            </p:extLst>
          </p:nvPr>
        </p:nvGraphicFramePr>
        <p:xfrm>
          <a:off x="601579" y="3785814"/>
          <a:ext cx="6725654" cy="2686988"/>
        </p:xfrm>
        <a:graphic>
          <a:graphicData uri="http://schemas.openxmlformats.org/drawingml/2006/table">
            <a:tbl>
              <a:tblPr>
                <a:tableStyleId>{5940675A-B579-460E-94D1-54222C63F5DA}</a:tableStyleId>
              </a:tblPr>
              <a:tblGrid>
                <a:gridCol w="2504233">
                  <a:extLst>
                    <a:ext uri="{9D8B030D-6E8A-4147-A177-3AD203B41FA5}">
                      <a16:colId xmlns:a16="http://schemas.microsoft.com/office/drawing/2014/main" val="20000"/>
                    </a:ext>
                  </a:extLst>
                </a:gridCol>
                <a:gridCol w="4221421">
                  <a:extLst>
                    <a:ext uri="{9D8B030D-6E8A-4147-A177-3AD203B41FA5}">
                      <a16:colId xmlns:a16="http://schemas.microsoft.com/office/drawing/2014/main" val="20001"/>
                    </a:ext>
                  </a:extLst>
                </a:gridCol>
              </a:tblGrid>
              <a:tr h="460723">
                <a:tc>
                  <a:txBody>
                    <a:bodyPr/>
                    <a:lstStyle/>
                    <a:p>
                      <a:r>
                        <a:rPr lang="es-ES" sz="1400" dirty="0">
                          <a:effectLst/>
                          <a:latin typeface="Arial" panose="020B0604020202020204" pitchFamily="34" charset="0"/>
                          <a:cs typeface="Arial" panose="020B0604020202020204" pitchFamily="34" charset="0"/>
                        </a:rPr>
                        <a:t>Estatus de la raza</a:t>
                      </a:r>
                    </a:p>
                  </a:txBody>
                  <a:tcPr marL="47625" marR="47625" marT="47625" marB="47625" anchor="ctr"/>
                </a:tc>
                <a:tc>
                  <a:txBody>
                    <a:bodyPr/>
                    <a:lstStyle/>
                    <a:p>
                      <a:pPr algn="ctr"/>
                      <a:r>
                        <a:rPr lang="es-ES" sz="1400" dirty="0">
                          <a:effectLst/>
                          <a:latin typeface="Arial" panose="020B0604020202020204" pitchFamily="34" charset="0"/>
                          <a:cs typeface="Arial" panose="020B0604020202020204" pitchFamily="34" charset="0"/>
                        </a:rPr>
                        <a:t>Reconocida a título definitivo</a:t>
                      </a:r>
                    </a:p>
                  </a:txBody>
                  <a:tcPr marL="47625" marR="47625" marT="47625" marB="47625" anchor="ctr"/>
                </a:tc>
                <a:extLst>
                  <a:ext uri="{0D108BD9-81ED-4DB2-BD59-A6C34878D82A}">
                    <a16:rowId xmlns:a16="http://schemas.microsoft.com/office/drawing/2014/main" val="10000"/>
                  </a:ext>
                </a:extLst>
              </a:tr>
              <a:tr h="429756">
                <a:tc>
                  <a:txBody>
                    <a:bodyPr/>
                    <a:lstStyle/>
                    <a:p>
                      <a:r>
                        <a:rPr lang="es-ES" sz="1400" dirty="0">
                          <a:effectLst/>
                          <a:latin typeface="Arial" panose="020B0604020202020204" pitchFamily="34" charset="0"/>
                          <a:cs typeface="Arial" panose="020B0604020202020204" pitchFamily="34" charset="0"/>
                        </a:rPr>
                        <a:t>País de origen de la raza</a:t>
                      </a:r>
                    </a:p>
                  </a:txBody>
                  <a:tcPr marL="47625" marR="47625" marT="47625" marB="47625" anchor="ctr"/>
                </a:tc>
                <a:tc>
                  <a:txBody>
                    <a:bodyPr/>
                    <a:lstStyle/>
                    <a:p>
                      <a:pPr algn="ctr"/>
                      <a:r>
                        <a:rPr lang="es-ES" sz="1400" dirty="0">
                          <a:effectLst/>
                          <a:latin typeface="Arial" panose="020B0604020202020204" pitchFamily="34" charset="0"/>
                          <a:cs typeface="Arial" panose="020B0604020202020204" pitchFamily="34" charset="0"/>
                        </a:rPr>
                        <a:t>ARGENTINA</a:t>
                      </a:r>
                    </a:p>
                  </a:txBody>
                  <a:tcPr marL="47625" marR="47625" marT="47625" marB="47625" anchor="ctr"/>
                </a:tc>
                <a:extLst>
                  <a:ext uri="{0D108BD9-81ED-4DB2-BD59-A6C34878D82A}">
                    <a16:rowId xmlns:a16="http://schemas.microsoft.com/office/drawing/2014/main" val="10001"/>
                  </a:ext>
                </a:extLst>
              </a:tr>
              <a:tr h="626662">
                <a:tc>
                  <a:txBody>
                    <a:bodyPr/>
                    <a:lstStyle/>
                    <a:p>
                      <a:r>
                        <a:rPr lang="es-ES" sz="1400" dirty="0">
                          <a:effectLst/>
                          <a:latin typeface="Arial" panose="020B0604020202020204" pitchFamily="34" charset="0"/>
                          <a:cs typeface="Arial" panose="020B0604020202020204" pitchFamily="34" charset="0"/>
                        </a:rPr>
                        <a:t>Prueba de trabajo</a:t>
                      </a:r>
                    </a:p>
                  </a:txBody>
                  <a:tcPr marL="47625" marR="47625" marT="47625" marB="47625" anchor="ctr"/>
                </a:tc>
                <a:tc>
                  <a:txBody>
                    <a:bodyPr/>
                    <a:lstStyle/>
                    <a:p>
                      <a:pPr algn="ctr"/>
                      <a:r>
                        <a:rPr lang="es-ES" sz="1400" dirty="0">
                          <a:effectLst/>
                          <a:latin typeface="Arial" panose="020B0604020202020204" pitchFamily="34" charset="0"/>
                          <a:cs typeface="Arial" panose="020B0604020202020204" pitchFamily="34" charset="0"/>
                        </a:rPr>
                        <a:t>No sometida a una prueba de trabajo según la Nomenclatura de razas de la FCI</a:t>
                      </a:r>
                    </a:p>
                  </a:txBody>
                  <a:tcPr marL="47625" marR="47625" marT="47625" marB="47625" anchor="ctr"/>
                </a:tc>
                <a:extLst>
                  <a:ext uri="{0D108BD9-81ED-4DB2-BD59-A6C34878D82A}">
                    <a16:rowId xmlns:a16="http://schemas.microsoft.com/office/drawing/2014/main" val="10002"/>
                  </a:ext>
                </a:extLst>
              </a:tr>
              <a:tr h="387457">
                <a:tc>
                  <a:txBody>
                    <a:bodyPr/>
                    <a:lstStyle/>
                    <a:p>
                      <a:r>
                        <a:rPr lang="es-AR" sz="1400" dirty="0">
                          <a:effectLst/>
                          <a:latin typeface="Arial" panose="020B0604020202020204" pitchFamily="34" charset="0"/>
                          <a:cs typeface="Arial" panose="020B0604020202020204" pitchFamily="34" charset="0"/>
                        </a:rPr>
                        <a:t>Utilización</a:t>
                      </a:r>
                      <a:endParaRPr lang="es-ES" sz="1400" dirty="0">
                        <a:effectLst/>
                        <a:latin typeface="Arial" panose="020B0604020202020204" pitchFamily="34" charset="0"/>
                        <a:cs typeface="Arial" panose="020B0604020202020204" pitchFamily="34" charset="0"/>
                      </a:endParaRPr>
                    </a:p>
                  </a:txBody>
                  <a:tcPr marL="47625" marR="47625" marT="47625" marB="47625" anchor="ctr"/>
                </a:tc>
                <a:tc>
                  <a:txBody>
                    <a:bodyPr/>
                    <a:lstStyle/>
                    <a:p>
                      <a:pPr algn="ctr"/>
                      <a:r>
                        <a:rPr lang="es-AR" sz="1400" dirty="0">
                          <a:effectLst/>
                          <a:latin typeface="Arial" panose="020B0604020202020204" pitchFamily="34" charset="0"/>
                          <a:cs typeface="Arial" panose="020B0604020202020204" pitchFamily="34" charset="0"/>
                        </a:rPr>
                        <a:t>Perro para</a:t>
                      </a:r>
                      <a:r>
                        <a:rPr lang="es-AR" sz="1400" baseline="0" dirty="0">
                          <a:effectLst/>
                          <a:latin typeface="Arial" panose="020B0604020202020204" pitchFamily="34" charset="0"/>
                          <a:cs typeface="Arial" panose="020B0604020202020204" pitchFamily="34" charset="0"/>
                        </a:rPr>
                        <a:t> </a:t>
                      </a:r>
                      <a:r>
                        <a:rPr lang="es-AR" sz="1400" dirty="0">
                          <a:effectLst/>
                          <a:latin typeface="Arial" panose="020B0604020202020204" pitchFamily="34" charset="0"/>
                          <a:cs typeface="Arial" panose="020B0604020202020204" pitchFamily="34" charset="0"/>
                        </a:rPr>
                        <a:t>caza</a:t>
                      </a:r>
                      <a:r>
                        <a:rPr lang="es-AR" sz="1400" baseline="0" dirty="0">
                          <a:effectLst/>
                          <a:latin typeface="Arial" panose="020B0604020202020204" pitchFamily="34" charset="0"/>
                          <a:cs typeface="Arial" panose="020B0604020202020204" pitchFamily="34" charset="0"/>
                        </a:rPr>
                        <a:t> mayor</a:t>
                      </a:r>
                      <a:endParaRPr lang="es-ES" sz="1400" dirty="0">
                        <a:effectLst/>
                        <a:latin typeface="Arial" panose="020B0604020202020204" pitchFamily="34" charset="0"/>
                        <a:cs typeface="Arial" panose="020B0604020202020204" pitchFamily="34" charset="0"/>
                      </a:endParaRPr>
                    </a:p>
                  </a:txBody>
                  <a:tcPr marL="47625" marR="47625" marT="47625" marB="47625" anchor="ctr"/>
                </a:tc>
                <a:extLst>
                  <a:ext uri="{0D108BD9-81ED-4DB2-BD59-A6C34878D82A}">
                    <a16:rowId xmlns:a16="http://schemas.microsoft.com/office/drawing/2014/main" val="10003"/>
                  </a:ext>
                </a:extLst>
              </a:tr>
              <a:tr h="782390">
                <a:tc>
                  <a:txBody>
                    <a:bodyPr/>
                    <a:lstStyle/>
                    <a:p>
                      <a:r>
                        <a:rPr lang="es-AR" sz="1400" dirty="0">
                          <a:effectLst/>
                          <a:latin typeface="Arial" panose="020B0604020202020204" pitchFamily="34" charset="0"/>
                          <a:cs typeface="Arial" panose="020B0604020202020204" pitchFamily="34" charset="0"/>
                        </a:rPr>
                        <a:t>Clasificación</a:t>
                      </a:r>
                      <a:r>
                        <a:rPr lang="es-AR" sz="1400" baseline="0" dirty="0">
                          <a:effectLst/>
                          <a:latin typeface="Arial" panose="020B0604020202020204" pitchFamily="34" charset="0"/>
                          <a:cs typeface="Arial" panose="020B0604020202020204" pitchFamily="34" charset="0"/>
                        </a:rPr>
                        <a:t> FCI</a:t>
                      </a:r>
                      <a:endParaRPr lang="es-ES" sz="1400" dirty="0">
                        <a:effectLst/>
                        <a:latin typeface="Arial" panose="020B0604020202020204" pitchFamily="34" charset="0"/>
                        <a:cs typeface="Arial" panose="020B0604020202020204" pitchFamily="34" charset="0"/>
                      </a:endParaRPr>
                    </a:p>
                  </a:txBody>
                  <a:tcPr marL="47625" marR="47625" marT="47625" marB="47625" anchor="ctr"/>
                </a:tc>
                <a:tc>
                  <a:txBody>
                    <a:bodyPr/>
                    <a:lstStyle/>
                    <a:p>
                      <a:pPr algn="ctr"/>
                      <a:r>
                        <a:rPr lang="es-ES" sz="1400" dirty="0">
                          <a:latin typeface="Arial" panose="020B0604020202020204" pitchFamily="34" charset="0"/>
                          <a:cs typeface="Arial" panose="020B0604020202020204" pitchFamily="34" charset="0"/>
                        </a:rPr>
                        <a:t>Grupo 2 Perros tipo </a:t>
                      </a:r>
                      <a:r>
                        <a:rPr lang="es-ES" sz="1400" dirty="0" err="1">
                          <a:latin typeface="Arial" panose="020B0604020202020204" pitchFamily="34" charset="0"/>
                          <a:cs typeface="Arial" panose="020B0604020202020204" pitchFamily="34" charset="0"/>
                        </a:rPr>
                        <a:t>Pinscher</a:t>
                      </a:r>
                      <a:r>
                        <a:rPr lang="es-ES" sz="1400" dirty="0">
                          <a:latin typeface="Arial" panose="020B0604020202020204" pitchFamily="34" charset="0"/>
                          <a:cs typeface="Arial" panose="020B0604020202020204" pitchFamily="34" charset="0"/>
                        </a:rPr>
                        <a:t> y Schnauzer, </a:t>
                      </a:r>
                      <a:r>
                        <a:rPr lang="es-ES" sz="1400" dirty="0" err="1">
                          <a:latin typeface="Arial" panose="020B0604020202020204" pitchFamily="34" charset="0"/>
                          <a:cs typeface="Arial" panose="020B0604020202020204" pitchFamily="34" charset="0"/>
                        </a:rPr>
                        <a:t>Molosoides</a:t>
                      </a:r>
                      <a:r>
                        <a:rPr lang="es-ES" sz="1400" dirty="0">
                          <a:latin typeface="Arial" panose="020B0604020202020204" pitchFamily="34" charset="0"/>
                          <a:cs typeface="Arial" panose="020B0604020202020204" pitchFamily="34" charset="0"/>
                        </a:rPr>
                        <a:t> y perros tipo montaña y boyeros suizos.</a:t>
                      </a:r>
                    </a:p>
                    <a:p>
                      <a:pPr algn="ctr"/>
                      <a:r>
                        <a:rPr lang="es-ES" sz="1400" dirty="0">
                          <a:latin typeface="Arial" panose="020B0604020202020204" pitchFamily="34" charset="0"/>
                          <a:cs typeface="Arial" panose="020B0604020202020204" pitchFamily="34" charset="0"/>
                        </a:rPr>
                        <a:t> Sección 2.1 </a:t>
                      </a:r>
                      <a:r>
                        <a:rPr lang="es-ES" sz="1400" dirty="0" err="1">
                          <a:latin typeface="Arial" panose="020B0604020202020204" pitchFamily="34" charset="0"/>
                          <a:cs typeface="Arial" panose="020B0604020202020204" pitchFamily="34" charset="0"/>
                        </a:rPr>
                        <a:t>Molosoides</a:t>
                      </a:r>
                      <a:r>
                        <a:rPr lang="es-ES" sz="1400" dirty="0">
                          <a:latin typeface="Arial" panose="020B0604020202020204" pitchFamily="34" charset="0"/>
                          <a:cs typeface="Arial" panose="020B0604020202020204" pitchFamily="34" charset="0"/>
                        </a:rPr>
                        <a:t>, tipo dogo. </a:t>
                      </a:r>
                      <a:endParaRPr lang="es-ES" sz="1400" dirty="0">
                        <a:effectLst/>
                        <a:latin typeface="Arial" panose="020B0604020202020204" pitchFamily="34" charset="0"/>
                        <a:cs typeface="Arial" panose="020B0604020202020204" pitchFamily="34" charset="0"/>
                      </a:endParaRPr>
                    </a:p>
                  </a:txBody>
                  <a:tcPr marL="47625" marR="47625" marT="47625" marB="47625" anchor="ctr"/>
                </a:tc>
                <a:extLst>
                  <a:ext uri="{0D108BD9-81ED-4DB2-BD59-A6C34878D82A}">
                    <a16:rowId xmlns:a16="http://schemas.microsoft.com/office/drawing/2014/main" val="10004"/>
                  </a:ext>
                </a:extLst>
              </a:tr>
            </a:tbl>
          </a:graphicData>
        </a:graphic>
      </p:graphicFrame>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032" y="1831142"/>
            <a:ext cx="4381981" cy="3289407"/>
          </a:xfrm>
          <a:prstGeom prst="rect">
            <a:avLst/>
          </a:prstGeom>
        </p:spPr>
      </p:pic>
    </p:spTree>
    <p:extLst>
      <p:ext uri="{BB962C8B-B14F-4D97-AF65-F5344CB8AC3E}">
        <p14:creationId xmlns:p14="http://schemas.microsoft.com/office/powerpoint/2010/main" val="204244453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296314" y="574708"/>
            <a:ext cx="4206987" cy="1507067"/>
          </a:xfrm>
        </p:spPr>
        <p:txBody>
          <a:bodyPr>
            <a:noAutofit/>
          </a:bodyPr>
          <a:lstStyle/>
          <a:p>
            <a:pPr algn="ctr"/>
            <a:r>
              <a:rPr lang="es-AR" sz="4400" b="1" dirty="0">
                <a:effectLst>
                  <a:outerShdw blurRad="38100" dist="38100" dir="2700000" algn="tl">
                    <a:srgbClr val="000000">
                      <a:alpha val="43137"/>
                    </a:srgbClr>
                  </a:outerShdw>
                </a:effectLst>
                <a:latin typeface="Arial Rounded MT Bold" panose="020F0704030504030204" pitchFamily="34" charset="0"/>
              </a:rPr>
              <a:t>DOGO ARGENTINO</a:t>
            </a: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45196" y="2547494"/>
            <a:ext cx="2275166" cy="2152051"/>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6054" y="2583420"/>
            <a:ext cx="2135963" cy="2111552"/>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8687" y="2597357"/>
            <a:ext cx="2293447" cy="1963890"/>
          </a:xfrm>
          <a:prstGeom prst="rect">
            <a:avLst/>
          </a:prstGeom>
        </p:spPr>
      </p:pic>
      <p:pic>
        <p:nvPicPr>
          <p:cNvPr id="9" name="Imagen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36055" y="4884881"/>
            <a:ext cx="2353682" cy="1876882"/>
          </a:xfrm>
          <a:prstGeom prst="rect">
            <a:avLst/>
          </a:prstGeom>
        </p:spPr>
      </p:pic>
      <p:pic>
        <p:nvPicPr>
          <p:cNvPr id="10" name="Imagen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77977" y="4891566"/>
            <a:ext cx="2314183" cy="1870197"/>
          </a:xfrm>
          <a:prstGeom prst="rect">
            <a:avLst/>
          </a:prstGeom>
        </p:spPr>
      </p:pic>
      <p:pic>
        <p:nvPicPr>
          <p:cNvPr id="11" name="Imagen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00755" y="4738431"/>
            <a:ext cx="2271893" cy="2023332"/>
          </a:xfrm>
          <a:prstGeom prst="rect">
            <a:avLst/>
          </a:prstGeom>
        </p:spPr>
      </p:pic>
      <p:pic>
        <p:nvPicPr>
          <p:cNvPr id="12" name="Imagen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6281" y="3674449"/>
            <a:ext cx="1598486" cy="2645448"/>
          </a:xfrm>
          <a:prstGeom prst="rect">
            <a:avLst/>
          </a:prstGeom>
        </p:spPr>
      </p:pic>
      <p:pic>
        <p:nvPicPr>
          <p:cNvPr id="13" name="Imagen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12498" y="2583420"/>
            <a:ext cx="2392217" cy="2094772"/>
          </a:xfrm>
          <a:prstGeom prst="rect">
            <a:avLst/>
          </a:prstGeom>
        </p:spPr>
      </p:pic>
      <p:pic>
        <p:nvPicPr>
          <p:cNvPr id="14" name="Imagen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51380" y="193085"/>
            <a:ext cx="2236226" cy="2270315"/>
          </a:xfrm>
          <a:prstGeom prst="rect">
            <a:avLst/>
          </a:prstGeom>
        </p:spPr>
      </p:pic>
      <p:pic>
        <p:nvPicPr>
          <p:cNvPr id="16" name="Imagen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680400" y="4867101"/>
            <a:ext cx="2346370" cy="1894662"/>
          </a:xfrm>
          <a:prstGeom prst="rect">
            <a:avLst/>
          </a:prstGeom>
        </p:spPr>
      </p:pic>
      <p:pic>
        <p:nvPicPr>
          <p:cNvPr id="17" name="Imagen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150303" y="166281"/>
            <a:ext cx="2236226" cy="2260117"/>
          </a:xfrm>
          <a:prstGeom prst="rect">
            <a:avLst/>
          </a:prstGeom>
        </p:spPr>
      </p:pic>
      <p:pic>
        <p:nvPicPr>
          <p:cNvPr id="18" name="Imagen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18195" y="574394"/>
            <a:ext cx="1620983" cy="2810482"/>
          </a:xfrm>
          <a:prstGeom prst="rect">
            <a:avLst/>
          </a:prstGeom>
        </p:spPr>
      </p:pic>
    </p:spTree>
    <p:extLst>
      <p:ext uri="{BB962C8B-B14F-4D97-AF65-F5344CB8AC3E}">
        <p14:creationId xmlns:p14="http://schemas.microsoft.com/office/powerpoint/2010/main" val="314778414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2613" y="701216"/>
            <a:ext cx="7143750" cy="5362575"/>
          </a:xfrm>
          <a:prstGeom prst="rect">
            <a:avLst/>
          </a:prstGeom>
        </p:spPr>
      </p:pic>
    </p:spTree>
    <p:extLst>
      <p:ext uri="{BB962C8B-B14F-4D97-AF65-F5344CB8AC3E}">
        <p14:creationId xmlns:p14="http://schemas.microsoft.com/office/powerpoint/2010/main" val="225263494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32338" y="315495"/>
            <a:ext cx="8534400" cy="598906"/>
          </a:xfrm>
        </p:spPr>
        <p:txBody>
          <a:bodyPr>
            <a:normAutofit/>
          </a:bodyPr>
          <a:lstStyle/>
          <a:p>
            <a:r>
              <a:rPr lang="es-ES" sz="2000" b="1" dirty="0">
                <a:latin typeface="Arial" panose="020B0604020202020204" pitchFamily="34" charset="0"/>
                <a:cs typeface="Arial" panose="020B0604020202020204" pitchFamily="34" charset="0"/>
              </a:rPr>
              <a:t>BREVE RESUMEN HISTÓRICO</a:t>
            </a:r>
          </a:p>
        </p:txBody>
      </p:sp>
      <p:sp>
        <p:nvSpPr>
          <p:cNvPr id="3" name="Marcador de contenido 2"/>
          <p:cNvSpPr>
            <a:spLocks noGrp="1"/>
          </p:cNvSpPr>
          <p:nvPr>
            <p:ph idx="1"/>
          </p:nvPr>
        </p:nvSpPr>
        <p:spPr>
          <a:xfrm>
            <a:off x="732338" y="1361609"/>
            <a:ext cx="10472937" cy="4746235"/>
          </a:xfrm>
        </p:spPr>
        <p:txBody>
          <a:bodyPr>
            <a:noAutofit/>
          </a:bodyPr>
          <a:lstStyle/>
          <a:p>
            <a:pPr algn="just"/>
            <a:r>
              <a:rPr lang="es-ES" sz="1600" dirty="0">
                <a:solidFill>
                  <a:schemeClr val="tx1"/>
                </a:solidFill>
                <a:latin typeface="Arial" panose="020B0604020202020204" pitchFamily="34" charset="0"/>
                <a:cs typeface="Arial" panose="020B0604020202020204" pitchFamily="34" charset="0"/>
              </a:rPr>
              <a:t>Esta raza es originaria de la Provincia de Córdoba, región mediterránea de la República Argentina. Su creador fue el Dr. Antonio </a:t>
            </a:r>
            <a:r>
              <a:rPr lang="es-ES" sz="1600" dirty="0" err="1">
                <a:solidFill>
                  <a:schemeClr val="tx1"/>
                </a:solidFill>
                <a:latin typeface="Arial" panose="020B0604020202020204" pitchFamily="34" charset="0"/>
                <a:cs typeface="Arial" panose="020B0604020202020204" pitchFamily="34" charset="0"/>
              </a:rPr>
              <a:t>Nores</a:t>
            </a:r>
            <a:r>
              <a:rPr lang="es-ES" sz="1600" dirty="0">
                <a:solidFill>
                  <a:schemeClr val="tx1"/>
                </a:solidFill>
                <a:latin typeface="Arial" panose="020B0604020202020204" pitchFamily="34" charset="0"/>
                <a:cs typeface="Arial" panose="020B0604020202020204" pitchFamily="34" charset="0"/>
              </a:rPr>
              <a:t> Martínez, nacido en Córdoba en el año 1907 y fallecido en el año 1956, eminente y activo cirujano. Su trabajo partió del cruzamiento metódico del “Viejo Perro de Pelea Cordobés”, ejemplar éste de gran poder y fortaleza, producto del mestizaje, que por entonces se hacía entre ejemplares de las razas Bull-Dog y Bull-Terrier. Eligió para la recría, ejemplares totalmente blancos, sin prognatismo, con cabeza pesada, de hocico largo. Tras una intensa y minuciosa selección y estudio de caracteres, en varias generaciones, logra su objetivo, formando varias familias, partiendo siempre de aquel Viejo Perro de Pelea Cordobés, al que cruzó primariamente, con Bull-Dog Inglés, Gran Danés, Mastín de Los Pirineos, Bull-Terrier, </a:t>
            </a:r>
            <a:r>
              <a:rPr lang="es-ES" sz="1600" dirty="0" err="1">
                <a:solidFill>
                  <a:schemeClr val="tx1"/>
                </a:solidFill>
                <a:latin typeface="Arial" panose="020B0604020202020204" pitchFamily="34" charset="0"/>
                <a:cs typeface="Arial" panose="020B0604020202020204" pitchFamily="34" charset="0"/>
              </a:rPr>
              <a:t>Boxer</a:t>
            </a:r>
            <a:r>
              <a:rPr lang="es-ES" sz="1600" dirty="0">
                <a:solidFill>
                  <a:schemeClr val="tx1"/>
                </a:solidFill>
                <a:latin typeface="Arial" panose="020B0604020202020204" pitchFamily="34" charset="0"/>
                <a:cs typeface="Arial" panose="020B0604020202020204" pitchFamily="34" charset="0"/>
              </a:rPr>
              <a:t>, Pointer, Dogo de Burdeos, </a:t>
            </a:r>
            <a:r>
              <a:rPr lang="es-ES" sz="1600" dirty="0" err="1">
                <a:solidFill>
                  <a:schemeClr val="tx1"/>
                </a:solidFill>
                <a:latin typeface="Arial" panose="020B0604020202020204" pitchFamily="34" charset="0"/>
                <a:cs typeface="Arial" panose="020B0604020202020204" pitchFamily="34" charset="0"/>
              </a:rPr>
              <a:t>Irish</a:t>
            </a:r>
            <a:r>
              <a:rPr lang="es-ES" sz="1600" dirty="0">
                <a:solidFill>
                  <a:schemeClr val="tx1"/>
                </a:solidFill>
                <a:latin typeface="Arial" panose="020B0604020202020204" pitchFamily="34" charset="0"/>
                <a:cs typeface="Arial" panose="020B0604020202020204" pitchFamily="34" charset="0"/>
              </a:rPr>
              <a:t> </a:t>
            </a:r>
            <a:r>
              <a:rPr lang="es-ES" sz="1600" dirty="0" err="1">
                <a:solidFill>
                  <a:schemeClr val="tx1"/>
                </a:solidFill>
                <a:latin typeface="Arial" panose="020B0604020202020204" pitchFamily="34" charset="0"/>
                <a:cs typeface="Arial" panose="020B0604020202020204" pitchFamily="34" charset="0"/>
              </a:rPr>
              <a:t>Wolfhound</a:t>
            </a:r>
            <a:r>
              <a:rPr lang="es-ES" sz="1600" dirty="0">
                <a:solidFill>
                  <a:schemeClr val="tx1"/>
                </a:solidFill>
                <a:latin typeface="Arial" panose="020B0604020202020204" pitchFamily="34" charset="0"/>
                <a:cs typeface="Arial" panose="020B0604020202020204" pitchFamily="34" charset="0"/>
              </a:rPr>
              <a:t>. En el año 1947 la raza ya estaba creada y estabilizada </a:t>
            </a:r>
            <a:r>
              <a:rPr lang="es-ES" sz="1600" dirty="0" err="1">
                <a:solidFill>
                  <a:schemeClr val="tx1"/>
                </a:solidFill>
                <a:latin typeface="Arial" panose="020B0604020202020204" pitchFamily="34" charset="0"/>
                <a:cs typeface="Arial" panose="020B0604020202020204" pitchFamily="34" charset="0"/>
              </a:rPr>
              <a:t>geno</a:t>
            </a:r>
            <a:r>
              <a:rPr lang="es-ES" sz="1600" dirty="0">
                <a:solidFill>
                  <a:schemeClr val="tx1"/>
                </a:solidFill>
                <a:latin typeface="Arial" panose="020B0604020202020204" pitchFamily="34" charset="0"/>
                <a:cs typeface="Arial" panose="020B0604020202020204" pitchFamily="34" charset="0"/>
              </a:rPr>
              <a:t> y fenotípicamente; por ello ese mismo año presenta en el Club de Cazadores de la Ciudad de Buenos Aires el estándar de la Raza. Su fortaleza, tenacidad, olfato y valentía lo hacen inigualable dentro de los canes de jauría para la caza de jabalíes, pecaríes, pumas y otras especies predadoras de la agricultura y la ganadería que habitan las vastas y heterogéneas regiones del territorio argentino. Esa es la actividad tradicional para la que Antonio </a:t>
            </a:r>
            <a:r>
              <a:rPr lang="es-ES" sz="1600" dirty="0" err="1">
                <a:solidFill>
                  <a:schemeClr val="tx1"/>
                </a:solidFill>
                <a:latin typeface="Arial" panose="020B0604020202020204" pitchFamily="34" charset="0"/>
                <a:cs typeface="Arial" panose="020B0604020202020204" pitchFamily="34" charset="0"/>
              </a:rPr>
              <a:t>Nores</a:t>
            </a:r>
            <a:r>
              <a:rPr lang="es-ES" sz="1600" dirty="0">
                <a:solidFill>
                  <a:schemeClr val="tx1"/>
                </a:solidFill>
                <a:latin typeface="Arial" panose="020B0604020202020204" pitchFamily="34" charset="0"/>
                <a:cs typeface="Arial" panose="020B0604020202020204" pitchFamily="34" charset="0"/>
              </a:rPr>
              <a:t> le dio vida a esta Raza. En el año 1964, es reconocido como raza por la Federación </a:t>
            </a:r>
            <a:r>
              <a:rPr lang="es-ES" sz="1600" dirty="0" err="1">
                <a:solidFill>
                  <a:schemeClr val="tx1"/>
                </a:solidFill>
                <a:latin typeface="Arial" panose="020B0604020202020204" pitchFamily="34" charset="0"/>
                <a:cs typeface="Arial" panose="020B0604020202020204" pitchFamily="34" charset="0"/>
              </a:rPr>
              <a:t>Cinológica</a:t>
            </a:r>
            <a:r>
              <a:rPr lang="es-ES" sz="1600" dirty="0">
                <a:solidFill>
                  <a:schemeClr val="tx1"/>
                </a:solidFill>
                <a:latin typeface="Arial" panose="020B0604020202020204" pitchFamily="34" charset="0"/>
                <a:cs typeface="Arial" panose="020B0604020202020204" pitchFamily="34" charset="0"/>
              </a:rPr>
              <a:t> Argentina y por la Sociedad Rural Argentina, quienes abren su “Registro Genealógico”, iniciando su inscripción. Recién, en el año 1973 es aceptada por la FCI. Todo esto gracias a la vehemente pasión y al inigualable trabajo y esfuerzo del Dr. Agustín </a:t>
            </a:r>
            <a:r>
              <a:rPr lang="es-ES" sz="1600" dirty="0" err="1">
                <a:solidFill>
                  <a:schemeClr val="tx1"/>
                </a:solidFill>
                <a:latin typeface="Arial" panose="020B0604020202020204" pitchFamily="34" charset="0"/>
                <a:cs typeface="Arial" panose="020B0604020202020204" pitchFamily="34" charset="0"/>
              </a:rPr>
              <a:t>Nores</a:t>
            </a:r>
            <a:r>
              <a:rPr lang="es-ES" sz="1600" dirty="0">
                <a:solidFill>
                  <a:schemeClr val="tx1"/>
                </a:solidFill>
                <a:latin typeface="Arial" panose="020B0604020202020204" pitchFamily="34" charset="0"/>
                <a:cs typeface="Arial" panose="020B0604020202020204" pitchFamily="34" charset="0"/>
              </a:rPr>
              <a:t> Martínez, hermano del creador de la Raza, quien logra este reconocimiento no sólo por su acción individual, sino también, desde lo institucional por la acción de la Federación </a:t>
            </a:r>
            <a:r>
              <a:rPr lang="es-ES" sz="1600" dirty="0" err="1">
                <a:solidFill>
                  <a:schemeClr val="tx1"/>
                </a:solidFill>
                <a:latin typeface="Arial" panose="020B0604020202020204" pitchFamily="34" charset="0"/>
                <a:cs typeface="Arial" panose="020B0604020202020204" pitchFamily="34" charset="0"/>
              </a:rPr>
              <a:t>Cinológica</a:t>
            </a:r>
            <a:r>
              <a:rPr lang="es-ES" sz="1600" dirty="0">
                <a:solidFill>
                  <a:schemeClr val="tx1"/>
                </a:solidFill>
                <a:latin typeface="Arial" panose="020B0604020202020204" pitchFamily="34" charset="0"/>
                <a:cs typeface="Arial" panose="020B0604020202020204" pitchFamily="34" charset="0"/>
              </a:rPr>
              <a:t> Argentina y del Club del Dogo Argentino Dr. Antonio </a:t>
            </a:r>
            <a:r>
              <a:rPr lang="es-ES" sz="1600" dirty="0" err="1">
                <a:solidFill>
                  <a:schemeClr val="tx1"/>
                </a:solidFill>
                <a:latin typeface="Arial" panose="020B0604020202020204" pitchFamily="34" charset="0"/>
                <a:cs typeface="Arial" panose="020B0604020202020204" pitchFamily="34" charset="0"/>
              </a:rPr>
              <a:t>Nores</a:t>
            </a:r>
            <a:r>
              <a:rPr lang="es-ES" sz="1600" dirty="0">
                <a:solidFill>
                  <a:schemeClr val="tx1"/>
                </a:solidFill>
                <a:latin typeface="Arial" panose="020B0604020202020204" pitchFamily="34" charset="0"/>
                <a:cs typeface="Arial" panose="020B0604020202020204" pitchFamily="34" charset="0"/>
              </a:rPr>
              <a:t> Martínez. </a:t>
            </a:r>
          </a:p>
        </p:txBody>
      </p:sp>
    </p:spTree>
    <p:extLst>
      <p:ext uri="{BB962C8B-B14F-4D97-AF65-F5344CB8AC3E}">
        <p14:creationId xmlns:p14="http://schemas.microsoft.com/office/powerpoint/2010/main" val="343378056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18" name="Más 17"/>
          <p:cNvSpPr/>
          <p:nvPr/>
        </p:nvSpPr>
        <p:spPr>
          <a:xfrm>
            <a:off x="2505407" y="3227855"/>
            <a:ext cx="865652" cy="912314"/>
          </a:xfrm>
          <a:prstGeom prst="mathPlus">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19" name="Igual que 18"/>
          <p:cNvSpPr/>
          <p:nvPr/>
        </p:nvSpPr>
        <p:spPr>
          <a:xfrm>
            <a:off x="7847054" y="3111860"/>
            <a:ext cx="1184610" cy="1017130"/>
          </a:xfrm>
          <a:prstGeom prst="mathEqual">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S">
              <a:solidFill>
                <a:schemeClr val="tx1"/>
              </a:solidFill>
            </a:endParaRPr>
          </a:p>
        </p:txBody>
      </p:sp>
      <p:pic>
        <p:nvPicPr>
          <p:cNvPr id="21" name="Imagen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21824" y="1369178"/>
            <a:ext cx="3270176" cy="4664516"/>
          </a:xfrm>
          <a:prstGeom prst="rect">
            <a:avLst/>
          </a:prstGeom>
        </p:spPr>
      </p:pic>
      <p:grpSp>
        <p:nvGrpSpPr>
          <p:cNvPr id="7" name="Grupo 6"/>
          <p:cNvGrpSpPr/>
          <p:nvPr/>
        </p:nvGrpSpPr>
        <p:grpSpPr>
          <a:xfrm>
            <a:off x="91170" y="2884882"/>
            <a:ext cx="2543060" cy="2229982"/>
            <a:chOff x="91170" y="2884882"/>
            <a:chExt cx="2543060" cy="2229982"/>
          </a:xfrm>
        </p:grpSpPr>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1170" y="2884882"/>
              <a:ext cx="2543060" cy="1839061"/>
            </a:xfrm>
            <a:prstGeom prst="rect">
              <a:avLst/>
            </a:prstGeom>
          </p:spPr>
        </p:pic>
        <p:sp>
          <p:nvSpPr>
            <p:cNvPr id="2" name="CuadroTexto 1"/>
            <p:cNvSpPr txBox="1"/>
            <p:nvPr/>
          </p:nvSpPr>
          <p:spPr>
            <a:xfrm>
              <a:off x="580688" y="4683977"/>
              <a:ext cx="1322544" cy="430887"/>
            </a:xfrm>
            <a:prstGeom prst="rect">
              <a:avLst/>
            </a:prstGeom>
            <a:noFill/>
          </p:spPr>
          <p:txBody>
            <a:bodyPr wrap="square" rtlCol="0">
              <a:spAutoFit/>
            </a:bodyPr>
            <a:lstStyle/>
            <a:p>
              <a:r>
                <a:rPr lang="es-AR" sz="1100" cap="small" dirty="0">
                  <a:latin typeface="Arial" panose="020B0604020202020204" pitchFamily="34" charset="0"/>
                  <a:cs typeface="Arial" panose="020B0604020202020204" pitchFamily="34" charset="0"/>
                </a:rPr>
                <a:t>Viejo Perro de Pelea Cordobés</a:t>
              </a:r>
              <a:endParaRPr lang="es-ES" sz="1100" cap="small" dirty="0">
                <a:latin typeface="Arial" panose="020B0604020202020204" pitchFamily="34" charset="0"/>
                <a:cs typeface="Arial" panose="020B0604020202020204" pitchFamily="34" charset="0"/>
              </a:endParaRPr>
            </a:p>
          </p:txBody>
        </p:sp>
      </p:grpSp>
      <p:grpSp>
        <p:nvGrpSpPr>
          <p:cNvPr id="12" name="Grupo 11"/>
          <p:cNvGrpSpPr/>
          <p:nvPr/>
        </p:nvGrpSpPr>
        <p:grpSpPr>
          <a:xfrm>
            <a:off x="3192652" y="1728009"/>
            <a:ext cx="1193966" cy="1143883"/>
            <a:chOff x="3192652" y="1728009"/>
            <a:chExt cx="1193966" cy="1143883"/>
          </a:xfrm>
        </p:grpSpPr>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2652" y="1728009"/>
              <a:ext cx="1193966" cy="916072"/>
            </a:xfrm>
            <a:prstGeom prst="rect">
              <a:avLst/>
            </a:prstGeom>
          </p:spPr>
        </p:pic>
        <p:sp>
          <p:nvSpPr>
            <p:cNvPr id="16" name="CuadroTexto 15"/>
            <p:cNvSpPr txBox="1"/>
            <p:nvPr/>
          </p:nvSpPr>
          <p:spPr>
            <a:xfrm>
              <a:off x="3268461" y="2610282"/>
              <a:ext cx="1042349" cy="261610"/>
            </a:xfrm>
            <a:prstGeom prst="rect">
              <a:avLst/>
            </a:prstGeom>
            <a:noFill/>
          </p:spPr>
          <p:txBody>
            <a:bodyPr wrap="square" rtlCol="0">
              <a:spAutoFit/>
            </a:bodyPr>
            <a:lstStyle/>
            <a:p>
              <a:r>
                <a:rPr lang="es-AR" sz="1100" cap="small" dirty="0">
                  <a:latin typeface="Arial" panose="020B0604020202020204" pitchFamily="34" charset="0"/>
                  <a:cs typeface="Arial" panose="020B0604020202020204" pitchFamily="34" charset="0"/>
                </a:rPr>
                <a:t>Bull terrier </a:t>
              </a:r>
              <a:endParaRPr lang="es-ES" sz="1100" cap="small" dirty="0">
                <a:latin typeface="Arial" panose="020B0604020202020204" pitchFamily="34" charset="0"/>
                <a:cs typeface="Arial" panose="020B0604020202020204" pitchFamily="34" charset="0"/>
              </a:endParaRPr>
            </a:p>
          </p:txBody>
        </p:sp>
      </p:grpSp>
      <p:grpSp>
        <p:nvGrpSpPr>
          <p:cNvPr id="23" name="Grupo 22"/>
          <p:cNvGrpSpPr/>
          <p:nvPr/>
        </p:nvGrpSpPr>
        <p:grpSpPr>
          <a:xfrm>
            <a:off x="3833118" y="2927201"/>
            <a:ext cx="1743264" cy="1548469"/>
            <a:chOff x="3321366" y="2824863"/>
            <a:chExt cx="1743264" cy="1548469"/>
          </a:xfrm>
        </p:grpSpPr>
        <p:pic>
          <p:nvPicPr>
            <p:cNvPr id="10" name="Imagen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321366" y="2824863"/>
              <a:ext cx="1743264" cy="1304127"/>
            </a:xfrm>
            <a:prstGeom prst="rect">
              <a:avLst/>
            </a:prstGeom>
          </p:spPr>
        </p:pic>
        <p:sp>
          <p:nvSpPr>
            <p:cNvPr id="17" name="CuadroTexto 16"/>
            <p:cNvSpPr txBox="1"/>
            <p:nvPr/>
          </p:nvSpPr>
          <p:spPr>
            <a:xfrm>
              <a:off x="3497946" y="4111722"/>
              <a:ext cx="1390105" cy="261610"/>
            </a:xfrm>
            <a:prstGeom prst="rect">
              <a:avLst/>
            </a:prstGeom>
            <a:noFill/>
          </p:spPr>
          <p:txBody>
            <a:bodyPr wrap="square" rtlCol="0">
              <a:spAutoFit/>
            </a:bodyPr>
            <a:lstStyle/>
            <a:p>
              <a:r>
                <a:rPr lang="es-AR" sz="1100" cap="small" dirty="0" err="1">
                  <a:latin typeface="Arial" panose="020B0604020202020204" pitchFamily="34" charset="0"/>
                  <a:cs typeface="Arial" panose="020B0604020202020204" pitchFamily="34" charset="0"/>
                </a:rPr>
                <a:t>Irish</a:t>
              </a:r>
              <a:r>
                <a:rPr lang="es-AR" sz="1100" cap="small" dirty="0">
                  <a:latin typeface="Arial" panose="020B0604020202020204" pitchFamily="34" charset="0"/>
                  <a:cs typeface="Arial" panose="020B0604020202020204" pitchFamily="34" charset="0"/>
                </a:rPr>
                <a:t> Wolf </a:t>
              </a:r>
              <a:r>
                <a:rPr lang="es-AR" sz="1100" cap="small" dirty="0" err="1">
                  <a:latin typeface="Arial" panose="020B0604020202020204" pitchFamily="34" charset="0"/>
                  <a:cs typeface="Arial" panose="020B0604020202020204" pitchFamily="34" charset="0"/>
                </a:rPr>
                <a:t>Hound</a:t>
              </a:r>
              <a:endParaRPr lang="es-ES" sz="1100" cap="small" dirty="0">
                <a:latin typeface="Arial" panose="020B0604020202020204" pitchFamily="34" charset="0"/>
                <a:cs typeface="Arial" panose="020B0604020202020204" pitchFamily="34" charset="0"/>
              </a:endParaRPr>
            </a:p>
          </p:txBody>
        </p:sp>
      </p:grpSp>
      <p:grpSp>
        <p:nvGrpSpPr>
          <p:cNvPr id="15" name="Grupo 14"/>
          <p:cNvGrpSpPr/>
          <p:nvPr/>
        </p:nvGrpSpPr>
        <p:grpSpPr>
          <a:xfrm>
            <a:off x="4806222" y="1369178"/>
            <a:ext cx="1644875" cy="1326948"/>
            <a:chOff x="4806222" y="1369178"/>
            <a:chExt cx="1644875" cy="1326948"/>
          </a:xfrm>
        </p:grpSpPr>
        <p:pic>
          <p:nvPicPr>
            <p:cNvPr id="4" name="Imagen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06222" y="1369178"/>
              <a:ext cx="1644875" cy="1185472"/>
            </a:xfrm>
            <a:prstGeom prst="rect">
              <a:avLst/>
            </a:prstGeom>
          </p:spPr>
        </p:pic>
        <p:sp>
          <p:nvSpPr>
            <p:cNvPr id="20" name="CuadroTexto 19"/>
            <p:cNvSpPr txBox="1"/>
            <p:nvPr/>
          </p:nvSpPr>
          <p:spPr>
            <a:xfrm>
              <a:off x="5203908" y="2434516"/>
              <a:ext cx="648958" cy="261610"/>
            </a:xfrm>
            <a:prstGeom prst="rect">
              <a:avLst/>
            </a:prstGeom>
            <a:noFill/>
          </p:spPr>
          <p:txBody>
            <a:bodyPr wrap="square" rtlCol="0">
              <a:spAutoFit/>
            </a:bodyPr>
            <a:lstStyle/>
            <a:p>
              <a:r>
                <a:rPr lang="es-AR" sz="1100" cap="small" dirty="0" err="1">
                  <a:latin typeface="Arial" panose="020B0604020202020204" pitchFamily="34" charset="0"/>
                  <a:cs typeface="Arial" panose="020B0604020202020204" pitchFamily="34" charset="0"/>
                </a:rPr>
                <a:t>Boxer</a:t>
              </a:r>
              <a:endParaRPr lang="es-ES" sz="1100" cap="small" dirty="0">
                <a:latin typeface="Arial" panose="020B0604020202020204" pitchFamily="34" charset="0"/>
                <a:cs typeface="Arial" panose="020B0604020202020204" pitchFamily="34" charset="0"/>
              </a:endParaRPr>
            </a:p>
          </p:txBody>
        </p:sp>
      </p:grpSp>
      <p:grpSp>
        <p:nvGrpSpPr>
          <p:cNvPr id="26" name="Grupo 25"/>
          <p:cNvGrpSpPr/>
          <p:nvPr/>
        </p:nvGrpSpPr>
        <p:grpSpPr>
          <a:xfrm>
            <a:off x="2938233" y="4483142"/>
            <a:ext cx="1211496" cy="1312839"/>
            <a:chOff x="2938233" y="4483142"/>
            <a:chExt cx="1211496" cy="1312839"/>
          </a:xfrm>
        </p:grpSpPr>
        <p:pic>
          <p:nvPicPr>
            <p:cNvPr id="5" name="Imagen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63968" y="4483142"/>
              <a:ext cx="1160027" cy="1073026"/>
            </a:xfrm>
            <a:prstGeom prst="rect">
              <a:avLst/>
            </a:prstGeom>
          </p:spPr>
        </p:pic>
        <p:sp>
          <p:nvSpPr>
            <p:cNvPr id="22" name="CuadroTexto 21"/>
            <p:cNvSpPr txBox="1"/>
            <p:nvPr/>
          </p:nvSpPr>
          <p:spPr>
            <a:xfrm>
              <a:off x="2938233" y="5534371"/>
              <a:ext cx="1211496" cy="261610"/>
            </a:xfrm>
            <a:prstGeom prst="rect">
              <a:avLst/>
            </a:prstGeom>
            <a:noFill/>
          </p:spPr>
          <p:txBody>
            <a:bodyPr wrap="square" rtlCol="0">
              <a:spAutoFit/>
            </a:bodyPr>
            <a:lstStyle/>
            <a:p>
              <a:r>
                <a:rPr lang="es-AR" sz="1100" cap="small" dirty="0">
                  <a:latin typeface="Arial" panose="020B0604020202020204" pitchFamily="34" charset="0"/>
                  <a:cs typeface="Arial" panose="020B0604020202020204" pitchFamily="34" charset="0"/>
                </a:rPr>
                <a:t>Bulldog Ingles </a:t>
              </a:r>
              <a:endParaRPr lang="es-ES" sz="1100" cap="small" dirty="0">
                <a:latin typeface="Arial" panose="020B0604020202020204" pitchFamily="34" charset="0"/>
                <a:cs typeface="Arial" panose="020B0604020202020204" pitchFamily="34" charset="0"/>
              </a:endParaRPr>
            </a:p>
          </p:txBody>
        </p:sp>
      </p:grpSp>
      <p:grpSp>
        <p:nvGrpSpPr>
          <p:cNvPr id="28" name="Grupo 27"/>
          <p:cNvGrpSpPr/>
          <p:nvPr/>
        </p:nvGrpSpPr>
        <p:grpSpPr>
          <a:xfrm>
            <a:off x="4504825" y="4559062"/>
            <a:ext cx="1712872" cy="1461135"/>
            <a:chOff x="4504825" y="4559062"/>
            <a:chExt cx="1712872" cy="1461135"/>
          </a:xfrm>
        </p:grpSpPr>
        <p:pic>
          <p:nvPicPr>
            <p:cNvPr id="8" name="Imagen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4504825" y="4559062"/>
              <a:ext cx="1712872" cy="1367562"/>
            </a:xfrm>
            <a:prstGeom prst="rect">
              <a:avLst/>
            </a:prstGeom>
          </p:spPr>
        </p:pic>
        <p:sp>
          <p:nvSpPr>
            <p:cNvPr id="25" name="CuadroTexto 24"/>
            <p:cNvSpPr txBox="1"/>
            <p:nvPr/>
          </p:nvSpPr>
          <p:spPr>
            <a:xfrm>
              <a:off x="4670091" y="5758587"/>
              <a:ext cx="1382341" cy="261610"/>
            </a:xfrm>
            <a:prstGeom prst="rect">
              <a:avLst/>
            </a:prstGeom>
            <a:noFill/>
          </p:spPr>
          <p:txBody>
            <a:bodyPr wrap="square" rtlCol="0">
              <a:spAutoFit/>
            </a:bodyPr>
            <a:lstStyle/>
            <a:p>
              <a:r>
                <a:rPr lang="es-AR" sz="1100" cap="small" dirty="0">
                  <a:latin typeface="Arial" panose="020B0604020202020204" pitchFamily="34" charset="0"/>
                  <a:cs typeface="Arial" panose="020B0604020202020204" pitchFamily="34" charset="0"/>
                </a:rPr>
                <a:t>Dogo de Burdeos </a:t>
              </a:r>
              <a:endParaRPr lang="es-ES" sz="1100" cap="small" dirty="0">
                <a:latin typeface="Arial" panose="020B0604020202020204" pitchFamily="34" charset="0"/>
                <a:cs typeface="Arial" panose="020B0604020202020204" pitchFamily="34" charset="0"/>
              </a:endParaRPr>
            </a:p>
          </p:txBody>
        </p:sp>
      </p:grpSp>
      <p:grpSp>
        <p:nvGrpSpPr>
          <p:cNvPr id="30" name="Grupo 29"/>
          <p:cNvGrpSpPr/>
          <p:nvPr/>
        </p:nvGrpSpPr>
        <p:grpSpPr>
          <a:xfrm>
            <a:off x="6499462" y="4471141"/>
            <a:ext cx="1706387" cy="1484719"/>
            <a:chOff x="6499462" y="4471141"/>
            <a:chExt cx="1706387" cy="1484719"/>
          </a:xfrm>
        </p:grpSpPr>
        <p:pic>
          <p:nvPicPr>
            <p:cNvPr id="11" name="Imagen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69971" y="4471141"/>
              <a:ext cx="1565369" cy="1287446"/>
            </a:xfrm>
            <a:prstGeom prst="rect">
              <a:avLst/>
            </a:prstGeom>
          </p:spPr>
        </p:pic>
        <p:sp>
          <p:nvSpPr>
            <p:cNvPr id="27" name="CuadroTexto 26"/>
            <p:cNvSpPr txBox="1"/>
            <p:nvPr/>
          </p:nvSpPr>
          <p:spPr>
            <a:xfrm>
              <a:off x="6499462" y="5694250"/>
              <a:ext cx="1706387" cy="261610"/>
            </a:xfrm>
            <a:prstGeom prst="rect">
              <a:avLst/>
            </a:prstGeom>
            <a:noFill/>
          </p:spPr>
          <p:txBody>
            <a:bodyPr wrap="square" rtlCol="0">
              <a:spAutoFit/>
            </a:bodyPr>
            <a:lstStyle/>
            <a:p>
              <a:r>
                <a:rPr lang="es-AR" sz="1100" cap="small" dirty="0">
                  <a:latin typeface="Arial" panose="020B0604020202020204" pitchFamily="34" charset="0"/>
                  <a:cs typeface="Arial" panose="020B0604020202020204" pitchFamily="34" charset="0"/>
                </a:rPr>
                <a:t>Mastín de Los Pirineos </a:t>
              </a:r>
              <a:endParaRPr lang="es-ES" sz="1100" cap="small" dirty="0">
                <a:latin typeface="Arial" panose="020B0604020202020204" pitchFamily="34" charset="0"/>
                <a:cs typeface="Arial" panose="020B0604020202020204" pitchFamily="34" charset="0"/>
              </a:endParaRPr>
            </a:p>
          </p:txBody>
        </p:sp>
      </p:grpSp>
      <p:grpSp>
        <p:nvGrpSpPr>
          <p:cNvPr id="33" name="Grupo 32"/>
          <p:cNvGrpSpPr/>
          <p:nvPr/>
        </p:nvGrpSpPr>
        <p:grpSpPr>
          <a:xfrm>
            <a:off x="6107543" y="2821295"/>
            <a:ext cx="1812115" cy="1670405"/>
            <a:chOff x="6265455" y="2762594"/>
            <a:chExt cx="1812115" cy="1670405"/>
          </a:xfrm>
        </p:grpSpPr>
        <p:pic>
          <p:nvPicPr>
            <p:cNvPr id="9" name="Imagen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6265455" y="2762594"/>
              <a:ext cx="1812115" cy="1485117"/>
            </a:xfrm>
            <a:prstGeom prst="rect">
              <a:avLst/>
            </a:prstGeom>
          </p:spPr>
        </p:pic>
        <p:sp>
          <p:nvSpPr>
            <p:cNvPr id="29" name="CuadroTexto 28"/>
            <p:cNvSpPr txBox="1"/>
            <p:nvPr/>
          </p:nvSpPr>
          <p:spPr>
            <a:xfrm>
              <a:off x="6505542" y="4171389"/>
              <a:ext cx="1063969" cy="261610"/>
            </a:xfrm>
            <a:prstGeom prst="rect">
              <a:avLst/>
            </a:prstGeom>
            <a:noFill/>
          </p:spPr>
          <p:txBody>
            <a:bodyPr wrap="square" rtlCol="0">
              <a:spAutoFit/>
            </a:bodyPr>
            <a:lstStyle/>
            <a:p>
              <a:r>
                <a:rPr lang="es-AR" sz="1100" cap="small" dirty="0">
                  <a:latin typeface="Arial" panose="020B0604020202020204" pitchFamily="34" charset="0"/>
                  <a:cs typeface="Arial" panose="020B0604020202020204" pitchFamily="34" charset="0"/>
                </a:rPr>
                <a:t>Gran Danés</a:t>
              </a:r>
              <a:endParaRPr lang="es-ES" sz="1100" cap="small" dirty="0">
                <a:latin typeface="Arial" panose="020B0604020202020204" pitchFamily="34" charset="0"/>
                <a:cs typeface="Arial" panose="020B0604020202020204" pitchFamily="34" charset="0"/>
              </a:endParaRPr>
            </a:p>
          </p:txBody>
        </p:sp>
      </p:grpSp>
      <p:grpSp>
        <p:nvGrpSpPr>
          <p:cNvPr id="34" name="Grupo 33"/>
          <p:cNvGrpSpPr/>
          <p:nvPr/>
        </p:nvGrpSpPr>
        <p:grpSpPr>
          <a:xfrm>
            <a:off x="6859995" y="1447323"/>
            <a:ext cx="1305529" cy="1219619"/>
            <a:chOff x="6837921" y="1443841"/>
            <a:chExt cx="1305529" cy="1219619"/>
          </a:xfrm>
        </p:grpSpPr>
        <p:pic>
          <p:nvPicPr>
            <p:cNvPr id="14" name="Imagen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6837921" y="1443841"/>
              <a:ext cx="1305529" cy="1093294"/>
            </a:xfrm>
            <a:prstGeom prst="rect">
              <a:avLst/>
            </a:prstGeom>
          </p:spPr>
        </p:pic>
        <p:sp>
          <p:nvSpPr>
            <p:cNvPr id="31" name="CuadroTexto 30"/>
            <p:cNvSpPr txBox="1"/>
            <p:nvPr/>
          </p:nvSpPr>
          <p:spPr>
            <a:xfrm>
              <a:off x="6993370" y="2401850"/>
              <a:ext cx="701649" cy="261610"/>
            </a:xfrm>
            <a:prstGeom prst="rect">
              <a:avLst/>
            </a:prstGeom>
            <a:noFill/>
          </p:spPr>
          <p:txBody>
            <a:bodyPr wrap="square" rtlCol="0">
              <a:spAutoFit/>
            </a:bodyPr>
            <a:lstStyle/>
            <a:p>
              <a:r>
                <a:rPr lang="es-AR" sz="1100" cap="small" dirty="0">
                  <a:latin typeface="Arial" panose="020B0604020202020204" pitchFamily="34" charset="0"/>
                  <a:cs typeface="Arial" panose="020B0604020202020204" pitchFamily="34" charset="0"/>
                </a:rPr>
                <a:t>Pointer</a:t>
              </a:r>
              <a:endParaRPr lang="es-ES" sz="1100" cap="small" dirty="0">
                <a:latin typeface="Arial" panose="020B0604020202020204" pitchFamily="34" charset="0"/>
                <a:cs typeface="Arial" panose="020B0604020202020204" pitchFamily="34" charset="0"/>
              </a:endParaRPr>
            </a:p>
          </p:txBody>
        </p:sp>
      </p:grpSp>
      <p:sp>
        <p:nvSpPr>
          <p:cNvPr id="35" name="CuadroTexto 34"/>
          <p:cNvSpPr txBox="1"/>
          <p:nvPr/>
        </p:nvSpPr>
        <p:spPr>
          <a:xfrm>
            <a:off x="9410580" y="5758587"/>
            <a:ext cx="2353529" cy="369332"/>
          </a:xfrm>
          <a:prstGeom prst="rect">
            <a:avLst/>
          </a:prstGeom>
          <a:noFill/>
        </p:spPr>
        <p:txBody>
          <a:bodyPr wrap="none" rtlCol="0">
            <a:spAutoFit/>
          </a:bodyPr>
          <a:lstStyle/>
          <a:p>
            <a:r>
              <a:rPr lang="es-AR" b="1" dirty="0">
                <a:latin typeface="Arial" panose="020B0604020202020204" pitchFamily="34" charset="0"/>
                <a:cs typeface="Arial" panose="020B0604020202020204" pitchFamily="34" charset="0"/>
              </a:rPr>
              <a:t>DOGO ARGENTINO</a:t>
            </a:r>
            <a:endParaRPr lang="es-E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037530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84212" y="395393"/>
            <a:ext cx="3293428" cy="427567"/>
          </a:xfrm>
        </p:spPr>
        <p:txBody>
          <a:bodyPr>
            <a:normAutofit/>
          </a:bodyPr>
          <a:lstStyle/>
          <a:p>
            <a:r>
              <a:rPr lang="es-AR" sz="2000" b="1" dirty="0">
                <a:latin typeface="Arial" panose="020B0604020202020204" pitchFamily="34" charset="0"/>
                <a:cs typeface="Arial" panose="020B0604020202020204" pitchFamily="34" charset="0"/>
              </a:rPr>
              <a:t>APARIENCIA GENERAL</a:t>
            </a:r>
          </a:p>
        </p:txBody>
      </p:sp>
      <p:sp>
        <p:nvSpPr>
          <p:cNvPr id="3" name="Marcador de contenido 2"/>
          <p:cNvSpPr>
            <a:spLocks noGrp="1"/>
          </p:cNvSpPr>
          <p:nvPr>
            <p:ph idx="1"/>
          </p:nvPr>
        </p:nvSpPr>
        <p:spPr>
          <a:xfrm>
            <a:off x="684212" y="654896"/>
            <a:ext cx="8534400" cy="1783080"/>
          </a:xfrm>
        </p:spPr>
        <p:txBody>
          <a:bodyPr/>
          <a:lstStyle/>
          <a:p>
            <a:pPr algn="just"/>
            <a:r>
              <a:rPr lang="es-ES" dirty="0">
                <a:solidFill>
                  <a:schemeClr val="tx1"/>
                </a:solidFill>
                <a:latin typeface="Arial" panose="020B0604020202020204" pitchFamily="34" charset="0"/>
                <a:cs typeface="Arial" panose="020B0604020202020204" pitchFamily="34" charset="0"/>
              </a:rPr>
              <a:t>Es un perro atlético, meso morfo, normo tipo, de proporciones armónicas. De poderosa musculatura, es ágil, su aspecto exterior da la sensación de potencia, energía y fuerza, contrastando con su expresión de amistad y mansedumbre. Íntegramente blanco, puede tener una sola mancha oscura en el cráneo. </a:t>
            </a:r>
            <a:endParaRPr lang="es-AR" dirty="0">
              <a:solidFill>
                <a:schemeClr val="tx1"/>
              </a:solidFill>
              <a:latin typeface="Arial" panose="020B0604020202020204" pitchFamily="34" charset="0"/>
              <a:cs typeface="Arial" panose="020B0604020202020204" pitchFamily="34" charset="0"/>
            </a:endParaRPr>
          </a:p>
        </p:txBody>
      </p:sp>
      <p:grpSp>
        <p:nvGrpSpPr>
          <p:cNvPr id="6" name="Grupo 5"/>
          <p:cNvGrpSpPr/>
          <p:nvPr/>
        </p:nvGrpSpPr>
        <p:grpSpPr>
          <a:xfrm>
            <a:off x="729932" y="2315000"/>
            <a:ext cx="8534400" cy="2155614"/>
            <a:chOff x="684212" y="2606040"/>
            <a:chExt cx="8534400" cy="2155614"/>
          </a:xfrm>
        </p:grpSpPr>
        <p:sp>
          <p:nvSpPr>
            <p:cNvPr id="4" name="Título 1"/>
            <p:cNvSpPr txBox="1">
              <a:spLocks/>
            </p:cNvSpPr>
            <p:nvPr/>
          </p:nvSpPr>
          <p:spPr>
            <a:xfrm>
              <a:off x="684212" y="2606040"/>
              <a:ext cx="4527868" cy="60917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AR" sz="2000" b="1" dirty="0">
                  <a:latin typeface="Arial" panose="020B0604020202020204" pitchFamily="34" charset="0"/>
                  <a:cs typeface="Arial" panose="020B0604020202020204" pitchFamily="34" charset="0"/>
                </a:rPr>
                <a:t>PROPORCIONES IMPORTANTES </a:t>
              </a:r>
            </a:p>
          </p:txBody>
        </p:sp>
        <p:sp>
          <p:nvSpPr>
            <p:cNvPr id="5" name="Marcador de contenido 2"/>
            <p:cNvSpPr txBox="1">
              <a:spLocks/>
            </p:cNvSpPr>
            <p:nvPr/>
          </p:nvSpPr>
          <p:spPr>
            <a:xfrm>
              <a:off x="684212" y="2978574"/>
              <a:ext cx="8534400" cy="178308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lgn="just"/>
              <a:r>
                <a:rPr lang="es-ES" dirty="0">
                  <a:solidFill>
                    <a:schemeClr val="tx1"/>
                  </a:solidFill>
                  <a:latin typeface="Arial" panose="020B0604020202020204" pitchFamily="34" charset="0"/>
                  <a:cs typeface="Arial" panose="020B0604020202020204" pitchFamily="34" charset="0"/>
                </a:rPr>
                <a:t>Mesocéfalo, el hocico debe tener el mismo largo que el cráneo. La altura a la cruz debe ser levemente superior a la altura de la grupa. La altura del tórax debe representar el cincuenta por ciento, como mínimo de la altura a la cruz. El largo del cuerpo debe sobrepasar hasta en un diez por ciento (no más) la altura a la cruz. </a:t>
              </a:r>
              <a:endParaRPr lang="es-AR" dirty="0">
                <a:solidFill>
                  <a:schemeClr val="tx1"/>
                </a:solidFill>
                <a:latin typeface="Arial" panose="020B0604020202020204" pitchFamily="34" charset="0"/>
                <a:cs typeface="Arial" panose="020B0604020202020204" pitchFamily="34" charset="0"/>
              </a:endParaRPr>
            </a:p>
          </p:txBody>
        </p:sp>
      </p:grpSp>
      <p:sp>
        <p:nvSpPr>
          <p:cNvPr id="7" name="Título 1"/>
          <p:cNvSpPr txBox="1">
            <a:spLocks/>
          </p:cNvSpPr>
          <p:nvPr/>
        </p:nvSpPr>
        <p:spPr>
          <a:xfrm>
            <a:off x="729932" y="4506388"/>
            <a:ext cx="5090160" cy="4275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AR" sz="2000" b="1" dirty="0">
                <a:latin typeface="Arial" panose="020B0604020202020204" pitchFamily="34" charset="0"/>
                <a:cs typeface="Arial" panose="020B0604020202020204" pitchFamily="34" charset="0"/>
              </a:rPr>
              <a:t>TEMPERAMENTO / COMPORTAMIENTO:</a:t>
            </a:r>
          </a:p>
        </p:txBody>
      </p:sp>
      <p:sp>
        <p:nvSpPr>
          <p:cNvPr id="8" name="Marcador de contenido 2"/>
          <p:cNvSpPr txBox="1">
            <a:spLocks/>
          </p:cNvSpPr>
          <p:nvPr/>
        </p:nvSpPr>
        <p:spPr>
          <a:xfrm>
            <a:off x="729932" y="4843784"/>
            <a:ext cx="8534400" cy="178308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lgn="just"/>
            <a:r>
              <a:rPr lang="es-ES" dirty="0">
                <a:solidFill>
                  <a:schemeClr val="tx1"/>
                </a:solidFill>
                <a:latin typeface="Arial" panose="020B0604020202020204" pitchFamily="34" charset="0"/>
                <a:cs typeface="Arial" panose="020B0604020202020204" pitchFamily="34" charset="0"/>
              </a:rPr>
              <a:t>Debe ser silencioso, nunca ladrar sobre el rastro, de buen olfato, </a:t>
            </a:r>
            <a:r>
              <a:rPr lang="es-ES" dirty="0" err="1">
                <a:solidFill>
                  <a:schemeClr val="tx1"/>
                </a:solidFill>
                <a:latin typeface="Arial" panose="020B0604020202020204" pitchFamily="34" charset="0"/>
                <a:cs typeface="Arial" panose="020B0604020202020204" pitchFamily="34" charset="0"/>
              </a:rPr>
              <a:t>venteador</a:t>
            </a:r>
            <a:r>
              <a:rPr lang="es-ES" dirty="0">
                <a:solidFill>
                  <a:schemeClr val="tx1"/>
                </a:solidFill>
                <a:latin typeface="Arial" panose="020B0604020202020204" pitchFamily="34" charset="0"/>
                <a:cs typeface="Arial" panose="020B0604020202020204" pitchFamily="34" charset="0"/>
              </a:rPr>
              <a:t>, ágil, fuerte, rústico y por sobre todas las cosas valiente. Jamás debe ser agresivo con los seres humanos, característica que será severamente observada. Se debe entregar a su amo sin condiciones ni reservas. </a:t>
            </a:r>
            <a:endParaRPr lang="es-AR" dirty="0">
              <a:solidFill>
                <a:schemeClr val="tx1"/>
              </a:solidFill>
              <a:latin typeface="Arial" panose="020B0604020202020204" pitchFamily="34" charset="0"/>
              <a:cs typeface="Arial" panose="020B0604020202020204" pitchFamily="34" charset="0"/>
            </a:endParaRPr>
          </a:p>
        </p:txBody>
      </p:sp>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9569" y="652993"/>
            <a:ext cx="1450275" cy="3004606"/>
          </a:xfrm>
          <a:prstGeom prst="rect">
            <a:avLst/>
          </a:prstGeom>
        </p:spPr>
      </p:pic>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79280" y="4207270"/>
            <a:ext cx="2482311" cy="2371338"/>
          </a:xfrm>
          <a:prstGeom prst="rect">
            <a:avLst/>
          </a:prstGeom>
        </p:spPr>
      </p:pic>
    </p:spTree>
    <p:extLst>
      <p:ext uri="{BB962C8B-B14F-4D97-AF65-F5344CB8AC3E}">
        <p14:creationId xmlns:p14="http://schemas.microsoft.com/office/powerpoint/2010/main" val="276402100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84212" y="166793"/>
            <a:ext cx="1716088" cy="610448"/>
          </a:xfrm>
        </p:spPr>
        <p:txBody>
          <a:bodyPr>
            <a:normAutofit/>
          </a:bodyPr>
          <a:lstStyle/>
          <a:p>
            <a:r>
              <a:rPr lang="es-AR" sz="2000" b="1" dirty="0">
                <a:latin typeface="Arial" panose="020B0604020202020204" pitchFamily="34" charset="0"/>
                <a:cs typeface="Arial" panose="020B0604020202020204" pitchFamily="34" charset="0"/>
              </a:rPr>
              <a:t>CABEZA</a:t>
            </a:r>
          </a:p>
        </p:txBody>
      </p:sp>
      <p:sp>
        <p:nvSpPr>
          <p:cNvPr id="3" name="Marcador de contenido 2"/>
          <p:cNvSpPr>
            <a:spLocks noGrp="1"/>
          </p:cNvSpPr>
          <p:nvPr>
            <p:ph idx="1"/>
          </p:nvPr>
        </p:nvSpPr>
        <p:spPr>
          <a:xfrm>
            <a:off x="773189" y="645376"/>
            <a:ext cx="8534400" cy="5866935"/>
          </a:xfrm>
        </p:spPr>
        <p:txBody>
          <a:bodyPr>
            <a:noAutofit/>
          </a:bodyPr>
          <a:lstStyle/>
          <a:p>
            <a:pPr marL="0" indent="0" algn="just">
              <a:buNone/>
            </a:pPr>
            <a:r>
              <a:rPr lang="es-ES" sz="1200" dirty="0">
                <a:solidFill>
                  <a:schemeClr val="tx1"/>
                </a:solidFill>
                <a:latin typeface="Arial" panose="020B0604020202020204" pitchFamily="34" charset="0"/>
                <a:cs typeface="Arial" panose="020B0604020202020204" pitchFamily="34" charset="0"/>
              </a:rPr>
              <a:t>Del tipo meso cefálica de aspecto fuerte y poderoso. Sus ejes cráneo faciales son convergentes. </a:t>
            </a:r>
          </a:p>
          <a:p>
            <a:pPr algn="just"/>
            <a:r>
              <a:rPr lang="es-ES" sz="1400" dirty="0">
                <a:solidFill>
                  <a:schemeClr val="tx1"/>
                </a:solidFill>
                <a:latin typeface="Arial" panose="020B0604020202020204" pitchFamily="34" charset="0"/>
                <a:cs typeface="Arial" panose="020B0604020202020204" pitchFamily="34" charset="0"/>
              </a:rPr>
              <a:t>REGIÓN CRANEAL: </a:t>
            </a:r>
          </a:p>
          <a:p>
            <a:pPr lvl="1" algn="just"/>
            <a:r>
              <a:rPr lang="es-ES" sz="1200" dirty="0">
                <a:solidFill>
                  <a:schemeClr val="tx1"/>
                </a:solidFill>
                <a:latin typeface="Arial" panose="020B0604020202020204" pitchFamily="34" charset="0"/>
                <a:cs typeface="Arial" panose="020B0604020202020204" pitchFamily="34" charset="0"/>
              </a:rPr>
              <a:t>Cráneo: Macizo, convexo en el sentido antero posterior y transversal por los relieves de los músculos masticadores y de la nuca. </a:t>
            </a:r>
          </a:p>
          <a:p>
            <a:pPr lvl="1" algn="just"/>
            <a:r>
              <a:rPr lang="es-ES" sz="1200" dirty="0">
                <a:solidFill>
                  <a:schemeClr val="tx1"/>
                </a:solidFill>
                <a:latin typeface="Arial" panose="020B0604020202020204" pitchFamily="34" charset="0"/>
                <a:cs typeface="Arial" panose="020B0604020202020204" pitchFamily="34" charset="0"/>
              </a:rPr>
              <a:t>Occipucio: No se observa su relieve, porque los potentes músculos de la nuca lo borran por completo. Stop: Definido, no debe ser profundo ni formar ángulos rectos. </a:t>
            </a:r>
          </a:p>
          <a:p>
            <a:pPr algn="just"/>
            <a:r>
              <a:rPr lang="es-ES" sz="1400" dirty="0">
                <a:solidFill>
                  <a:schemeClr val="tx1"/>
                </a:solidFill>
                <a:latin typeface="Arial" panose="020B0604020202020204" pitchFamily="34" charset="0"/>
                <a:cs typeface="Arial" panose="020B0604020202020204" pitchFamily="34" charset="0"/>
              </a:rPr>
              <a:t>REGIÓN FACIAL: </a:t>
            </a:r>
            <a:r>
              <a:rPr lang="es-ES" sz="1200" dirty="0">
                <a:solidFill>
                  <a:schemeClr val="tx1"/>
                </a:solidFill>
                <a:latin typeface="Arial" panose="020B0604020202020204" pitchFamily="34" charset="0"/>
                <a:cs typeface="Arial" panose="020B0604020202020204" pitchFamily="34" charset="0"/>
              </a:rPr>
              <a:t>De igual largo que la región craneal, es decir que la línea que une las dos apófisis orbitales del frontal está a igual distancia del occipucio y del borde alveolar del maxilar superior. </a:t>
            </a:r>
          </a:p>
          <a:p>
            <a:pPr lvl="1" algn="just"/>
            <a:r>
              <a:rPr lang="es-ES" sz="1200" dirty="0">
                <a:solidFill>
                  <a:schemeClr val="tx1"/>
                </a:solidFill>
                <a:latin typeface="Arial" panose="020B0604020202020204" pitchFamily="34" charset="0"/>
                <a:cs typeface="Arial" panose="020B0604020202020204" pitchFamily="34" charset="0"/>
              </a:rPr>
              <a:t>Trufa: Fuertemente pigmentada de negro, ventanas nasales bien amplias. </a:t>
            </a:r>
          </a:p>
          <a:p>
            <a:pPr lvl="1" algn="just"/>
            <a:r>
              <a:rPr lang="es-ES" sz="1200" dirty="0">
                <a:solidFill>
                  <a:schemeClr val="tx1"/>
                </a:solidFill>
                <a:latin typeface="Arial" panose="020B0604020202020204" pitchFamily="34" charset="0"/>
                <a:cs typeface="Arial" panose="020B0604020202020204" pitchFamily="34" charset="0"/>
              </a:rPr>
              <a:t>Hocico: Del mismo largo que el cráneo, con su línea superior cóncava. </a:t>
            </a:r>
          </a:p>
          <a:p>
            <a:pPr lvl="1" algn="just"/>
            <a:r>
              <a:rPr lang="es-ES" sz="1200" dirty="0">
                <a:solidFill>
                  <a:schemeClr val="tx1"/>
                </a:solidFill>
                <a:latin typeface="Arial" panose="020B0604020202020204" pitchFamily="34" charset="0"/>
                <a:cs typeface="Arial" panose="020B0604020202020204" pitchFamily="34" charset="0"/>
              </a:rPr>
              <a:t>Labios: Tirantes, de bordes libres, pigmentados de negro, nunca péndulos. </a:t>
            </a:r>
          </a:p>
          <a:p>
            <a:pPr lvl="1" algn="just"/>
            <a:r>
              <a:rPr lang="es-ES" sz="1200" dirty="0">
                <a:solidFill>
                  <a:schemeClr val="tx1"/>
                </a:solidFill>
                <a:latin typeface="Arial" panose="020B0604020202020204" pitchFamily="34" charset="0"/>
                <a:cs typeface="Arial" panose="020B0604020202020204" pitchFamily="34" charset="0"/>
              </a:rPr>
              <a:t>Mandíbulas / Dientes: Están compuestas por maxilares correctamente colocados bien desarrollados y fuertes, sin prognatismo ni </a:t>
            </a:r>
            <a:r>
              <a:rPr lang="es-ES" sz="1200" dirty="0" err="1">
                <a:solidFill>
                  <a:schemeClr val="tx1"/>
                </a:solidFill>
                <a:latin typeface="Arial" panose="020B0604020202020204" pitchFamily="34" charset="0"/>
                <a:cs typeface="Arial" panose="020B0604020202020204" pitchFamily="34" charset="0"/>
              </a:rPr>
              <a:t>enognatismo</a:t>
            </a:r>
            <a:r>
              <a:rPr lang="es-ES" sz="1200" dirty="0">
                <a:solidFill>
                  <a:schemeClr val="tx1"/>
                </a:solidFill>
                <a:latin typeface="Arial" panose="020B0604020202020204" pitchFamily="34" charset="0"/>
                <a:cs typeface="Arial" panose="020B0604020202020204" pitchFamily="34" charset="0"/>
              </a:rPr>
              <a:t>, con dientes sanos, grandes y normalmente implantados. Se recomienda una dentadura completa. La mordida es en tijera aceptándose en pinza. </a:t>
            </a:r>
          </a:p>
          <a:p>
            <a:pPr lvl="1" algn="just"/>
            <a:r>
              <a:rPr lang="es-ES" sz="1200" dirty="0">
                <a:solidFill>
                  <a:schemeClr val="tx1"/>
                </a:solidFill>
                <a:latin typeface="Arial" panose="020B0604020202020204" pitchFamily="34" charset="0"/>
                <a:cs typeface="Arial" panose="020B0604020202020204" pitchFamily="34" charset="0"/>
              </a:rPr>
              <a:t>Mejillas: Amplias, marcadas, cubierta por una piel fuerte, sin pliegues. Maseteros bien desarrollados. </a:t>
            </a:r>
          </a:p>
          <a:p>
            <a:pPr lvl="1" algn="just"/>
            <a:r>
              <a:rPr lang="es-ES" sz="1200" dirty="0">
                <a:solidFill>
                  <a:schemeClr val="tx1"/>
                </a:solidFill>
                <a:latin typeface="Arial" panose="020B0604020202020204" pitchFamily="34" charset="0"/>
                <a:cs typeface="Arial" panose="020B0604020202020204" pitchFamily="34" charset="0"/>
              </a:rPr>
              <a:t>Ojos: Tamaño mediano, de forma almendrada, oscuros o de color avellana, con párpados preferentemente pigmentados de negro. Su posición es sub-frontal, bien separados, mirada viva e inteligente pero con marcada dureza al mismo tiempo. </a:t>
            </a:r>
          </a:p>
          <a:p>
            <a:pPr lvl="1" algn="just"/>
            <a:r>
              <a:rPr lang="es-ES" sz="1200" dirty="0">
                <a:solidFill>
                  <a:schemeClr val="tx1"/>
                </a:solidFill>
                <a:latin typeface="Arial" panose="020B0604020202020204" pitchFamily="34" charset="0"/>
                <a:cs typeface="Arial" panose="020B0604020202020204" pitchFamily="34" charset="0"/>
              </a:rPr>
              <a:t>Orejas: De inserción lateral y alta, con buena separación entre ambas, dada por el ancho del cráneo. Funcionalmente, deberán presentarse cortadas y erectas, en forma triangular y de un largo que no supere el 50% de borde anterior del pabellón de la oreja natural. Sin amputar, son de mediana longitud, anchas, gruesas planas y redondeadas en su ápice. De pelaje liso, algo más corto que en el resto del cuerpo y donde pueden aparecer pequeñas manchas no </a:t>
            </a:r>
            <a:r>
              <a:rPr lang="es-ES" sz="1200" dirty="0" err="1">
                <a:solidFill>
                  <a:schemeClr val="tx1"/>
                </a:solidFill>
                <a:latin typeface="Arial" panose="020B0604020202020204" pitchFamily="34" charset="0"/>
                <a:cs typeface="Arial" panose="020B0604020202020204" pitchFamily="34" charset="0"/>
              </a:rPr>
              <a:t>penalizables</a:t>
            </a:r>
            <a:r>
              <a:rPr lang="es-ES" sz="1200" dirty="0">
                <a:solidFill>
                  <a:schemeClr val="tx1"/>
                </a:solidFill>
                <a:latin typeface="Arial" panose="020B0604020202020204" pitchFamily="34" charset="0"/>
                <a:cs typeface="Arial" panose="020B0604020202020204" pitchFamily="34" charset="0"/>
              </a:rPr>
              <a:t>. Llevadas naturalmente colgantes, cubriendo la región posterior de las mejillas. En alerta tiene capacidad de </a:t>
            </a:r>
            <a:r>
              <a:rPr lang="es-ES" sz="1200" dirty="0" err="1">
                <a:solidFill>
                  <a:schemeClr val="tx1"/>
                </a:solidFill>
                <a:latin typeface="Arial" panose="020B0604020202020204" pitchFamily="34" charset="0"/>
                <a:cs typeface="Arial" panose="020B0604020202020204" pitchFamily="34" charset="0"/>
              </a:rPr>
              <a:t>semi</a:t>
            </a:r>
            <a:r>
              <a:rPr lang="es-ES" sz="1200" dirty="0">
                <a:solidFill>
                  <a:schemeClr val="tx1"/>
                </a:solidFill>
                <a:latin typeface="Arial" panose="020B0604020202020204" pitchFamily="34" charset="0"/>
                <a:cs typeface="Arial" panose="020B0604020202020204" pitchFamily="34" charset="0"/>
              </a:rPr>
              <a:t>-erección.</a:t>
            </a:r>
            <a:endParaRPr lang="es-AR" sz="1200" dirty="0">
              <a:solidFill>
                <a:schemeClr val="tx1"/>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b="18682"/>
          <a:stretch/>
        </p:blipFill>
        <p:spPr>
          <a:xfrm>
            <a:off x="10192213" y="1055310"/>
            <a:ext cx="1578663" cy="1630038"/>
          </a:xfrm>
          <a:prstGeom prst="rect">
            <a:avLst/>
          </a:prstGeo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b="25394"/>
          <a:stretch/>
        </p:blipFill>
        <p:spPr>
          <a:xfrm>
            <a:off x="10194617" y="2796230"/>
            <a:ext cx="1578663" cy="1807893"/>
          </a:xfrm>
          <a:prstGeom prst="rect">
            <a:avLst/>
          </a:prstGeom>
        </p:spPr>
      </p:pic>
      <p:pic>
        <p:nvPicPr>
          <p:cNvPr id="6" name="Imagen 5"/>
          <p:cNvPicPr>
            <a:picLocks noChangeAspect="1"/>
          </p:cNvPicPr>
          <p:nvPr/>
        </p:nvPicPr>
        <p:blipFill rotWithShape="1">
          <a:blip r:embed="rId4" cstate="print">
            <a:extLst>
              <a:ext uri="{28A0092B-C50C-407E-A947-70E740481C1C}">
                <a14:useLocalDpi xmlns:a14="http://schemas.microsoft.com/office/drawing/2010/main" val="0"/>
              </a:ext>
            </a:extLst>
          </a:blip>
          <a:srcRect l="3731" r="3260" b="21698"/>
          <a:stretch/>
        </p:blipFill>
        <p:spPr>
          <a:xfrm>
            <a:off x="10192213" y="4715005"/>
            <a:ext cx="1583473" cy="2018509"/>
          </a:xfrm>
          <a:prstGeom prst="rect">
            <a:avLst/>
          </a:prstGeom>
        </p:spPr>
      </p:pic>
    </p:spTree>
    <p:extLst>
      <p:ext uri="{BB962C8B-B14F-4D97-AF65-F5344CB8AC3E}">
        <p14:creationId xmlns:p14="http://schemas.microsoft.com/office/powerpoint/2010/main" val="129258736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50037" y="494365"/>
            <a:ext cx="1300704" cy="541868"/>
          </a:xfrm>
        </p:spPr>
        <p:txBody>
          <a:bodyPr>
            <a:normAutofit/>
          </a:bodyPr>
          <a:lstStyle/>
          <a:p>
            <a:r>
              <a:rPr lang="es-AR" sz="2000" b="1" dirty="0"/>
              <a:t>cuello</a:t>
            </a:r>
          </a:p>
        </p:txBody>
      </p:sp>
      <p:sp>
        <p:nvSpPr>
          <p:cNvPr id="3" name="Marcador de contenido 2"/>
          <p:cNvSpPr>
            <a:spLocks noGrp="1"/>
          </p:cNvSpPr>
          <p:nvPr>
            <p:ph idx="1"/>
          </p:nvPr>
        </p:nvSpPr>
        <p:spPr>
          <a:xfrm>
            <a:off x="450037" y="2045211"/>
            <a:ext cx="8534400" cy="2865034"/>
          </a:xfrm>
        </p:spPr>
        <p:txBody>
          <a:bodyPr>
            <a:noAutofit/>
          </a:bodyPr>
          <a:lstStyle/>
          <a:p>
            <a:pPr marL="0" indent="0" algn="just">
              <a:buNone/>
            </a:pPr>
            <a:r>
              <a:rPr lang="es-ES" sz="1400" dirty="0">
                <a:solidFill>
                  <a:schemeClr val="tx1"/>
                </a:solidFill>
                <a:latin typeface="Arial" panose="020B0604020202020204" pitchFamily="34" charset="0"/>
                <a:cs typeface="Arial" panose="020B0604020202020204" pitchFamily="34" charset="0"/>
              </a:rPr>
              <a:t>Rectangular. El largo del cuerpo (medido de la punta del hombro a la punta del isquion) puede superar solo hasta en un diez por ciento de su altura a la cruz, no más. </a:t>
            </a:r>
          </a:p>
          <a:p>
            <a:pPr algn="just"/>
            <a:r>
              <a:rPr lang="es-ES" sz="1400" dirty="0">
                <a:solidFill>
                  <a:schemeClr val="tx1"/>
                </a:solidFill>
                <a:latin typeface="Arial" panose="020B0604020202020204" pitchFamily="34" charset="0"/>
                <a:cs typeface="Arial" panose="020B0604020202020204" pitchFamily="34" charset="0"/>
              </a:rPr>
              <a:t>Línea Superior: Más alta en la cruz e inclinada hacia la grupa en suave pendiente. Los ejemplares adultos presentan un canal medio a lo largo de la columna, dado por el relieve de los músculos espinales. Visto de lado no debe verse cedida. </a:t>
            </a:r>
          </a:p>
          <a:p>
            <a:pPr algn="just"/>
            <a:r>
              <a:rPr lang="es-ES" sz="1400" dirty="0">
                <a:solidFill>
                  <a:schemeClr val="tx1"/>
                </a:solidFill>
                <a:latin typeface="Arial" panose="020B0604020202020204" pitchFamily="34" charset="0"/>
                <a:cs typeface="Arial" panose="020B0604020202020204" pitchFamily="34" charset="0"/>
              </a:rPr>
              <a:t>Cruz: Fuerte, bien marcada y alta.</a:t>
            </a:r>
          </a:p>
          <a:p>
            <a:pPr algn="just"/>
            <a:r>
              <a:rPr lang="es-ES" sz="1400" dirty="0">
                <a:solidFill>
                  <a:schemeClr val="tx1"/>
                </a:solidFill>
                <a:latin typeface="Arial" panose="020B0604020202020204" pitchFamily="34" charset="0"/>
                <a:cs typeface="Arial" panose="020B0604020202020204" pitchFamily="34" charset="0"/>
              </a:rPr>
              <a:t>Espalda: Muy fuerte y de grandes relieves musculares. Lomo: Corto, ancho, de gran musculatura. Grupa: Ancha y fuerte. De inclinación media. Pecho: Amplio y profundo. Visto de frente y perfil, el esternón debe rebasar hacia abajo la línea de los codos, dando de tal modo máxima capacidad respiratoria. Tórax largo con costillas moderadamente arqueadas. Línea inferior y vientre: Algo recogido por sobre la línea inferior del tórax, nunca </a:t>
            </a:r>
            <a:r>
              <a:rPr lang="es-ES" sz="1400" dirty="0" err="1">
                <a:solidFill>
                  <a:schemeClr val="tx1"/>
                </a:solidFill>
                <a:latin typeface="Arial" panose="020B0604020202020204" pitchFamily="34" charset="0"/>
                <a:cs typeface="Arial" panose="020B0604020202020204" pitchFamily="34" charset="0"/>
              </a:rPr>
              <a:t>agalgado</a:t>
            </a:r>
            <a:r>
              <a:rPr lang="es-ES" sz="1400" dirty="0">
                <a:solidFill>
                  <a:schemeClr val="tx1"/>
                </a:solidFill>
                <a:latin typeface="Arial" panose="020B0604020202020204" pitchFamily="34" charset="0"/>
                <a:cs typeface="Arial" panose="020B0604020202020204" pitchFamily="34" charset="0"/>
              </a:rPr>
              <a:t>, fuerte y de buena tensión muscular</a:t>
            </a:r>
            <a:endParaRPr lang="es-AR" sz="1400" dirty="0">
              <a:solidFill>
                <a:schemeClr val="tx1"/>
              </a:solidFill>
              <a:latin typeface="Arial" panose="020B0604020202020204" pitchFamily="34" charset="0"/>
              <a:cs typeface="Arial" panose="020B0604020202020204" pitchFamily="34" charset="0"/>
            </a:endParaRPr>
          </a:p>
        </p:txBody>
      </p:sp>
      <p:sp>
        <p:nvSpPr>
          <p:cNvPr id="4" name="Título 1"/>
          <p:cNvSpPr txBox="1">
            <a:spLocks/>
          </p:cNvSpPr>
          <p:nvPr/>
        </p:nvSpPr>
        <p:spPr>
          <a:xfrm>
            <a:off x="450037" y="1650380"/>
            <a:ext cx="1300704" cy="541868"/>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AR" sz="2000" b="1" dirty="0"/>
              <a:t>Cuerpo</a:t>
            </a:r>
          </a:p>
        </p:txBody>
      </p:sp>
      <p:sp>
        <p:nvSpPr>
          <p:cNvPr id="5" name="Marcador de contenido 2"/>
          <p:cNvSpPr txBox="1">
            <a:spLocks/>
          </p:cNvSpPr>
          <p:nvPr/>
        </p:nvSpPr>
        <p:spPr>
          <a:xfrm>
            <a:off x="450037" y="802889"/>
            <a:ext cx="8534400" cy="847491"/>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lgn="just"/>
            <a:r>
              <a:rPr lang="es-ES" sz="1400" dirty="0">
                <a:solidFill>
                  <a:schemeClr val="tx1"/>
                </a:solidFill>
                <a:latin typeface="Arial" panose="020B0604020202020204" pitchFamily="34" charset="0"/>
                <a:cs typeface="Arial" panose="020B0604020202020204" pitchFamily="34" charset="0"/>
              </a:rPr>
              <a:t>Grueso, arqueado, la piel de la garganta muy gruesa, formando arrugas, con suaves pliegues, sin formar papada. La elasticidad de la piel del cuello se debe a que el tejido celular es muy laxo. </a:t>
            </a:r>
            <a:endParaRPr lang="es-AR" sz="1400" dirty="0">
              <a:solidFill>
                <a:schemeClr val="tx1"/>
              </a:solidFill>
              <a:latin typeface="Arial" panose="020B0604020202020204" pitchFamily="34" charset="0"/>
              <a:cs typeface="Arial" panose="020B0604020202020204" pitchFamily="34" charset="0"/>
            </a:endParaRPr>
          </a:p>
        </p:txBody>
      </p:sp>
      <p:sp>
        <p:nvSpPr>
          <p:cNvPr id="6" name="Título 1"/>
          <p:cNvSpPr txBox="1">
            <a:spLocks/>
          </p:cNvSpPr>
          <p:nvPr/>
        </p:nvSpPr>
        <p:spPr>
          <a:xfrm>
            <a:off x="450037" y="4985426"/>
            <a:ext cx="1300704" cy="541868"/>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AR" sz="2000" b="1" dirty="0" err="1"/>
              <a:t>colA</a:t>
            </a:r>
            <a:endParaRPr lang="es-AR" sz="2000" b="1" dirty="0"/>
          </a:p>
        </p:txBody>
      </p:sp>
      <p:sp>
        <p:nvSpPr>
          <p:cNvPr id="7" name="Marcador de contenido 2"/>
          <p:cNvSpPr txBox="1">
            <a:spLocks/>
          </p:cNvSpPr>
          <p:nvPr/>
        </p:nvSpPr>
        <p:spPr>
          <a:xfrm>
            <a:off x="450037" y="5382732"/>
            <a:ext cx="8534400" cy="847491"/>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lgn="just"/>
            <a:r>
              <a:rPr lang="es-ES" sz="1400" dirty="0">
                <a:solidFill>
                  <a:schemeClr val="tx1"/>
                </a:solidFill>
                <a:latin typeface="Arial" panose="020B0604020202020204" pitchFamily="34" charset="0"/>
                <a:cs typeface="Arial" panose="020B0604020202020204" pitchFamily="34" charset="0"/>
              </a:rPr>
              <a:t>Larga, sin sobrepasar los corvejones, gruesa de inserción media. En reposo se observa naturalmente caída; en atención o en movimiento, levantada en arco, de curvatura amplia hacia arriba. </a:t>
            </a:r>
            <a:endParaRPr lang="es-AR" sz="1400" dirty="0">
              <a:solidFill>
                <a:schemeClr val="tx1"/>
              </a:solidFill>
              <a:latin typeface="Arial" panose="020B0604020202020204" pitchFamily="34" charset="0"/>
              <a:cs typeface="Arial" panose="020B0604020202020204" pitchFamily="34" charset="0"/>
            </a:endParaRPr>
          </a:p>
        </p:txBody>
      </p:sp>
      <p:pic>
        <p:nvPicPr>
          <p:cNvPr id="26" name="Imagen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9428" y="1022403"/>
            <a:ext cx="2903483" cy="2346439"/>
          </a:xfrm>
          <a:prstGeom prst="rect">
            <a:avLst/>
          </a:prstGeom>
        </p:spPr>
      </p:pic>
      <p:pic>
        <p:nvPicPr>
          <p:cNvPr id="27" name="Imagen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36488" y="3855758"/>
            <a:ext cx="2906423" cy="2545042"/>
          </a:xfrm>
          <a:prstGeom prst="rect">
            <a:avLst/>
          </a:prstGeom>
        </p:spPr>
      </p:pic>
    </p:spTree>
    <p:extLst>
      <p:ext uri="{BB962C8B-B14F-4D97-AF65-F5344CB8AC3E}">
        <p14:creationId xmlns:p14="http://schemas.microsoft.com/office/powerpoint/2010/main" val="344400901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503739" y="180028"/>
            <a:ext cx="7292725" cy="650152"/>
          </a:xfrm>
        </p:spPr>
        <p:txBody>
          <a:bodyPr>
            <a:normAutofit/>
          </a:bodyPr>
          <a:lstStyle/>
          <a:p>
            <a:r>
              <a:rPr lang="es-AR" sz="2000" b="1" dirty="0">
                <a:latin typeface="Arial" panose="020B0604020202020204" pitchFamily="34" charset="0"/>
                <a:cs typeface="Arial" panose="020B0604020202020204" pitchFamily="34" charset="0"/>
              </a:rPr>
              <a:t>EXTREMIDADES</a:t>
            </a:r>
          </a:p>
        </p:txBody>
      </p:sp>
      <p:sp>
        <p:nvSpPr>
          <p:cNvPr id="3" name="Marcador de contenido 2"/>
          <p:cNvSpPr>
            <a:spLocks noGrp="1"/>
          </p:cNvSpPr>
          <p:nvPr>
            <p:ph idx="1"/>
          </p:nvPr>
        </p:nvSpPr>
        <p:spPr>
          <a:xfrm>
            <a:off x="503739" y="721897"/>
            <a:ext cx="8534400" cy="5859378"/>
          </a:xfrm>
        </p:spPr>
        <p:txBody>
          <a:bodyPr>
            <a:noAutofit/>
          </a:bodyPr>
          <a:lstStyle/>
          <a:p>
            <a:pPr marL="0" indent="0" algn="just">
              <a:buNone/>
            </a:pPr>
            <a:r>
              <a:rPr lang="es-ES" sz="1200" dirty="0">
                <a:solidFill>
                  <a:schemeClr val="tx1"/>
                </a:solidFill>
                <a:latin typeface="Arial" panose="020B0604020202020204" pitchFamily="34" charset="0"/>
                <a:cs typeface="Arial" panose="020B0604020202020204" pitchFamily="34" charset="0"/>
              </a:rPr>
              <a:t>MIEMBROS ANTERIORES: </a:t>
            </a:r>
          </a:p>
          <a:p>
            <a:pPr algn="just"/>
            <a:r>
              <a:rPr lang="es-ES" sz="1200" dirty="0">
                <a:solidFill>
                  <a:schemeClr val="tx1"/>
                </a:solidFill>
                <a:latin typeface="Arial" panose="020B0604020202020204" pitchFamily="34" charset="0"/>
                <a:cs typeface="Arial" panose="020B0604020202020204" pitchFamily="34" charset="0"/>
              </a:rPr>
              <a:t>Apariencia General: Rectos, bien aplomados, con dedos cortos y bien unidos. </a:t>
            </a:r>
          </a:p>
          <a:p>
            <a:pPr algn="just"/>
            <a:r>
              <a:rPr lang="es-ES" sz="1200" dirty="0">
                <a:solidFill>
                  <a:schemeClr val="tx1"/>
                </a:solidFill>
                <a:latin typeface="Arial" panose="020B0604020202020204" pitchFamily="34" charset="0"/>
                <a:cs typeface="Arial" panose="020B0604020202020204" pitchFamily="34" charset="0"/>
              </a:rPr>
              <a:t>Hombros: Escapulas oblicuas, con grandes relieves musculares, sin exageraciones. </a:t>
            </a:r>
          </a:p>
          <a:p>
            <a:pPr algn="just"/>
            <a:r>
              <a:rPr lang="es-ES" sz="1200" dirty="0">
                <a:solidFill>
                  <a:schemeClr val="tx1"/>
                </a:solidFill>
                <a:latin typeface="Arial" panose="020B0604020202020204" pitchFamily="34" charset="0"/>
                <a:cs typeface="Arial" panose="020B0604020202020204" pitchFamily="34" charset="0"/>
              </a:rPr>
              <a:t>Brazos: Humero de igual largo que la escápula, con buena inclinación. </a:t>
            </a:r>
          </a:p>
          <a:p>
            <a:pPr algn="just"/>
            <a:r>
              <a:rPr lang="es-ES" sz="1200" dirty="0">
                <a:solidFill>
                  <a:schemeClr val="tx1"/>
                </a:solidFill>
                <a:latin typeface="Arial" panose="020B0604020202020204" pitchFamily="34" charset="0"/>
                <a:cs typeface="Arial" panose="020B0604020202020204" pitchFamily="34" charset="0"/>
              </a:rPr>
              <a:t>Codos: Robustos, cubiertos de una piel algo más gruesa y elástica, sin pliegues ni arrugas. Ubicados naturalmente contra la pared costal. </a:t>
            </a:r>
          </a:p>
          <a:p>
            <a:pPr algn="just"/>
            <a:r>
              <a:rPr lang="es-ES" sz="1200" dirty="0">
                <a:solidFill>
                  <a:schemeClr val="tx1"/>
                </a:solidFill>
                <a:latin typeface="Arial" panose="020B0604020202020204" pitchFamily="34" charset="0"/>
                <a:cs typeface="Arial" panose="020B0604020202020204" pitchFamily="34" charset="0"/>
              </a:rPr>
              <a:t>Antebrazo: De igual largo que los brazos y perpendiculares al suelo, de hueso robusto y rectos con buen desarrollo muscular. </a:t>
            </a:r>
          </a:p>
          <a:p>
            <a:pPr algn="just"/>
            <a:r>
              <a:rPr lang="es-ES" sz="1200" dirty="0">
                <a:solidFill>
                  <a:schemeClr val="tx1"/>
                </a:solidFill>
                <a:latin typeface="Arial" panose="020B0604020202020204" pitchFamily="34" charset="0"/>
                <a:cs typeface="Arial" panose="020B0604020202020204" pitchFamily="34" charset="0"/>
              </a:rPr>
              <a:t>Articulaciones Del Carpo: Largas y en una misma línea con los antebrazos, libres de sobre relieves óseos y rugosidades. </a:t>
            </a:r>
          </a:p>
          <a:p>
            <a:pPr algn="just"/>
            <a:r>
              <a:rPr lang="es-ES" sz="1200" dirty="0">
                <a:solidFill>
                  <a:schemeClr val="tx1"/>
                </a:solidFill>
                <a:latin typeface="Arial" panose="020B0604020202020204" pitchFamily="34" charset="0"/>
                <a:cs typeface="Arial" panose="020B0604020202020204" pitchFamily="34" charset="0"/>
              </a:rPr>
              <a:t>Metacarpos: Algo planos, de buen hueso, visto desde el perfil, con una leve inclinación, nunca vencidos.</a:t>
            </a:r>
          </a:p>
          <a:p>
            <a:pPr algn="just"/>
            <a:r>
              <a:rPr lang="es-ES" sz="1200" dirty="0">
                <a:solidFill>
                  <a:schemeClr val="tx1"/>
                </a:solidFill>
                <a:latin typeface="Arial" panose="020B0604020202020204" pitchFamily="34" charset="0"/>
                <a:cs typeface="Arial" panose="020B0604020202020204" pitchFamily="34" charset="0"/>
              </a:rPr>
              <a:t>Pies anteriores: Con dedos cortos y bien unidos. Con almohadillas plantares fuertes, gruesas y rusticas; preferentemente de pigmentación negra. </a:t>
            </a:r>
          </a:p>
          <a:p>
            <a:pPr marL="0" indent="0" algn="just">
              <a:buNone/>
            </a:pPr>
            <a:r>
              <a:rPr lang="es-ES" sz="1200" dirty="0">
                <a:solidFill>
                  <a:schemeClr val="tx1"/>
                </a:solidFill>
                <a:latin typeface="Arial" panose="020B0604020202020204" pitchFamily="34" charset="0"/>
                <a:cs typeface="Arial" panose="020B0604020202020204" pitchFamily="34" charset="0"/>
              </a:rPr>
              <a:t>MIEMBROS POSTERIORES: </a:t>
            </a:r>
          </a:p>
          <a:p>
            <a:pPr algn="just"/>
            <a:r>
              <a:rPr lang="es-ES" sz="1200" dirty="0">
                <a:solidFill>
                  <a:schemeClr val="tx1"/>
                </a:solidFill>
                <a:latin typeface="Arial" panose="020B0604020202020204" pitchFamily="34" charset="0"/>
                <a:cs typeface="Arial" panose="020B0604020202020204" pitchFamily="34" charset="0"/>
              </a:rPr>
              <a:t>Apariencia General: Musculosos, con garrón corto y dedos bien cerrados sin espolones. De angulación media. </a:t>
            </a:r>
          </a:p>
          <a:p>
            <a:pPr algn="just"/>
            <a:r>
              <a:rPr lang="es-ES" sz="1200" dirty="0">
                <a:solidFill>
                  <a:schemeClr val="tx1"/>
                </a:solidFill>
                <a:latin typeface="Arial" panose="020B0604020202020204" pitchFamily="34" charset="0"/>
                <a:cs typeface="Arial" panose="020B0604020202020204" pitchFamily="34" charset="0"/>
              </a:rPr>
              <a:t>Muslos: Proporcionados al conjunto. Fuertes, con importante desarrollo muscular a la vista. </a:t>
            </a:r>
          </a:p>
          <a:p>
            <a:pPr algn="just"/>
            <a:r>
              <a:rPr lang="es-ES" sz="1200" dirty="0">
                <a:solidFill>
                  <a:schemeClr val="tx1"/>
                </a:solidFill>
                <a:latin typeface="Arial" panose="020B0604020202020204" pitchFamily="34" charset="0"/>
                <a:cs typeface="Arial" panose="020B0604020202020204" pitchFamily="34" charset="0"/>
              </a:rPr>
              <a:t>Rodilla: Con buena inclinación. </a:t>
            </a:r>
          </a:p>
          <a:p>
            <a:pPr algn="just"/>
            <a:r>
              <a:rPr lang="es-ES" sz="1200" dirty="0">
                <a:solidFill>
                  <a:schemeClr val="tx1"/>
                </a:solidFill>
                <a:latin typeface="Arial" panose="020B0604020202020204" pitchFamily="34" charset="0"/>
                <a:cs typeface="Arial" panose="020B0604020202020204" pitchFamily="34" charset="0"/>
              </a:rPr>
              <a:t>Pierna: Levemente más corta que los muslos, fuertes y musculosas. </a:t>
            </a:r>
          </a:p>
          <a:p>
            <a:pPr algn="just"/>
            <a:r>
              <a:rPr lang="es-ES" sz="1200" dirty="0">
                <a:solidFill>
                  <a:schemeClr val="tx1"/>
                </a:solidFill>
                <a:latin typeface="Arial" panose="020B0604020202020204" pitchFamily="34" charset="0"/>
                <a:cs typeface="Arial" panose="020B0604020202020204" pitchFamily="34" charset="0"/>
              </a:rPr>
              <a:t>Corvejón: El conjunto tarso metatarso es corto, fuerte y firme, asegurando la fuerza de propulsión del miembro posterior. Tarso robusto, con la punta del corvejón evidente. Metatarsos robustos, casi cilíndricos y aplomados, sin espolones. </a:t>
            </a:r>
          </a:p>
          <a:p>
            <a:pPr algn="just"/>
            <a:r>
              <a:rPr lang="es-ES" sz="1200" dirty="0">
                <a:solidFill>
                  <a:schemeClr val="tx1"/>
                </a:solidFill>
                <a:latin typeface="Arial" panose="020B0604020202020204" pitchFamily="34" charset="0"/>
                <a:cs typeface="Arial" panose="020B0604020202020204" pitchFamily="34" charset="0"/>
              </a:rPr>
              <a:t>Pies Posteriores: Similares a los anteriores aunque algo más pequeños y levemente más largos, mantienen iguales características</a:t>
            </a:r>
            <a:endParaRPr lang="es-AR" sz="1200" dirty="0">
              <a:solidFill>
                <a:schemeClr val="tx1"/>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38016" y="505103"/>
            <a:ext cx="2189025" cy="3122383"/>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38016" y="3850106"/>
            <a:ext cx="2264241" cy="2839453"/>
          </a:xfrm>
          <a:prstGeom prst="rect">
            <a:avLst/>
          </a:prstGeom>
        </p:spPr>
      </p:pic>
    </p:spTree>
    <p:extLst>
      <p:ext uri="{BB962C8B-B14F-4D97-AF65-F5344CB8AC3E}">
        <p14:creationId xmlns:p14="http://schemas.microsoft.com/office/powerpoint/2010/main" val="94388229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68434" y="180027"/>
            <a:ext cx="2010862" cy="686247"/>
          </a:xfrm>
        </p:spPr>
        <p:txBody>
          <a:bodyPr>
            <a:normAutofit/>
          </a:bodyPr>
          <a:lstStyle/>
          <a:p>
            <a:r>
              <a:rPr lang="es-AR" sz="2000" b="1" dirty="0">
                <a:latin typeface="Arial" panose="020B0604020202020204" pitchFamily="34" charset="0"/>
                <a:cs typeface="Arial" panose="020B0604020202020204" pitchFamily="34" charset="0"/>
              </a:rPr>
              <a:t>MOVIMIENTO </a:t>
            </a:r>
          </a:p>
        </p:txBody>
      </p:sp>
      <p:sp>
        <p:nvSpPr>
          <p:cNvPr id="3" name="Marcador de contenido 2"/>
          <p:cNvSpPr>
            <a:spLocks noGrp="1"/>
          </p:cNvSpPr>
          <p:nvPr>
            <p:ph idx="1"/>
          </p:nvPr>
        </p:nvSpPr>
        <p:spPr>
          <a:xfrm>
            <a:off x="768434" y="594405"/>
            <a:ext cx="8534400" cy="1600200"/>
          </a:xfrm>
        </p:spPr>
        <p:txBody>
          <a:bodyPr>
            <a:normAutofit/>
          </a:bodyPr>
          <a:lstStyle/>
          <a:p>
            <a:pPr algn="just"/>
            <a:r>
              <a:rPr lang="es-ES" sz="1400" dirty="0">
                <a:solidFill>
                  <a:schemeClr val="tx1"/>
                </a:solidFill>
                <a:latin typeface="Arial" panose="020B0604020202020204" pitchFamily="34" charset="0"/>
                <a:cs typeface="Arial" panose="020B0604020202020204" pitchFamily="34" charset="0"/>
              </a:rPr>
              <a:t>Ágil y firme, con cambios notorios al mostrar interés hacia algo, momento en que se torna erguido y rápido de reflejos, típico de la raza. Paso pausado. Trote amplio, de buena suspensión anterior y potente propulsión posterior. En el galope muestra toda su energía y desarrolla toda la potencia que posee. Su desplazamiento es ágil, seguro, en el paso, trote o galope. Debe ser armónico y compensado, mostrando una sólida construcción corporal. No se acepta ambladura (</a:t>
            </a:r>
            <a:r>
              <a:rPr lang="es-ES" sz="1400" dirty="0" err="1">
                <a:solidFill>
                  <a:schemeClr val="tx1"/>
                </a:solidFill>
                <a:latin typeface="Arial" panose="020B0604020202020204" pitchFamily="34" charset="0"/>
                <a:cs typeface="Arial" panose="020B0604020202020204" pitchFamily="34" charset="0"/>
              </a:rPr>
              <a:t>pasuqueo</a:t>
            </a:r>
            <a:r>
              <a:rPr lang="es-ES" sz="1400" dirty="0">
                <a:solidFill>
                  <a:schemeClr val="tx1"/>
                </a:solidFill>
                <a:latin typeface="Arial" panose="020B0604020202020204" pitchFamily="34" charset="0"/>
                <a:cs typeface="Arial" panose="020B0604020202020204" pitchFamily="34" charset="0"/>
              </a:rPr>
              <a:t>), lo que se considera un grave defecto</a:t>
            </a:r>
            <a:r>
              <a:rPr lang="es-ES" sz="1400" dirty="0">
                <a:latin typeface="Arial" panose="020B0604020202020204" pitchFamily="34" charset="0"/>
                <a:cs typeface="Arial" panose="020B0604020202020204" pitchFamily="34" charset="0"/>
              </a:rPr>
              <a:t>.</a:t>
            </a:r>
            <a:endParaRPr lang="es-AR" sz="1400" dirty="0">
              <a:latin typeface="Arial" panose="020B0604020202020204" pitchFamily="34" charset="0"/>
              <a:cs typeface="Arial" panose="020B0604020202020204" pitchFamily="34" charset="0"/>
            </a:endParaRPr>
          </a:p>
        </p:txBody>
      </p:sp>
      <p:sp>
        <p:nvSpPr>
          <p:cNvPr id="4" name="Título 1"/>
          <p:cNvSpPr txBox="1">
            <a:spLocks/>
          </p:cNvSpPr>
          <p:nvPr/>
        </p:nvSpPr>
        <p:spPr>
          <a:xfrm>
            <a:off x="768434" y="1874472"/>
            <a:ext cx="2010862" cy="68624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AR" sz="2000" b="1" dirty="0">
                <a:latin typeface="Arial" panose="020B0604020202020204" pitchFamily="34" charset="0"/>
                <a:cs typeface="Arial" panose="020B0604020202020204" pitchFamily="34" charset="0"/>
              </a:rPr>
              <a:t>PIEL </a:t>
            </a:r>
          </a:p>
        </p:txBody>
      </p:sp>
      <p:sp>
        <p:nvSpPr>
          <p:cNvPr id="5" name="Marcador de contenido 2"/>
          <p:cNvSpPr txBox="1">
            <a:spLocks/>
          </p:cNvSpPr>
          <p:nvPr/>
        </p:nvSpPr>
        <p:spPr>
          <a:xfrm>
            <a:off x="737562" y="2308286"/>
            <a:ext cx="8534400" cy="1133643"/>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lgn="just"/>
            <a:r>
              <a:rPr lang="es-ES" sz="1400" dirty="0">
                <a:solidFill>
                  <a:schemeClr val="tx1"/>
                </a:solidFill>
                <a:latin typeface="Arial" panose="020B0604020202020204" pitchFamily="34" charset="0"/>
                <a:cs typeface="Arial" panose="020B0604020202020204" pitchFamily="34" charset="0"/>
              </a:rPr>
              <a:t>Homogénea, gruesa, pero elástica. Adherida al cuerpo por un tejido subcutáneo </a:t>
            </a:r>
            <a:r>
              <a:rPr lang="es-ES" sz="1400" dirty="0" err="1">
                <a:solidFill>
                  <a:schemeClr val="tx1"/>
                </a:solidFill>
                <a:latin typeface="Arial" panose="020B0604020202020204" pitchFamily="34" charset="0"/>
                <a:cs typeface="Arial" panose="020B0604020202020204" pitchFamily="34" charset="0"/>
              </a:rPr>
              <a:t>semilaxo</a:t>
            </a:r>
            <a:r>
              <a:rPr lang="es-ES" sz="1400" dirty="0">
                <a:solidFill>
                  <a:schemeClr val="tx1"/>
                </a:solidFill>
                <a:latin typeface="Arial" panose="020B0604020202020204" pitchFamily="34" charset="0"/>
                <a:cs typeface="Arial" panose="020B0604020202020204" pitchFamily="34" charset="0"/>
              </a:rPr>
              <a:t>, elástico, sin formar arrugas; salvo en la garganta, donde el tejido celular subcutáneo es más laxo. Se prefieren los ejemplares con los labios y los párpados pigmentados de negro. No se penaliza la piel pigmentada de negro. </a:t>
            </a:r>
            <a:endParaRPr lang="es-AR" sz="1400" dirty="0">
              <a:solidFill>
                <a:schemeClr val="tx1"/>
              </a:solidFill>
              <a:latin typeface="Arial" panose="020B0604020202020204" pitchFamily="34" charset="0"/>
              <a:cs typeface="Arial" panose="020B0604020202020204" pitchFamily="34" charset="0"/>
            </a:endParaRPr>
          </a:p>
        </p:txBody>
      </p:sp>
      <p:sp>
        <p:nvSpPr>
          <p:cNvPr id="6" name="Título 1"/>
          <p:cNvSpPr txBox="1">
            <a:spLocks/>
          </p:cNvSpPr>
          <p:nvPr/>
        </p:nvSpPr>
        <p:spPr>
          <a:xfrm>
            <a:off x="768434" y="3216942"/>
            <a:ext cx="2010862" cy="68624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AR" sz="2000" b="1" dirty="0">
                <a:latin typeface="Arial" panose="020B0604020202020204" pitchFamily="34" charset="0"/>
                <a:cs typeface="Arial" panose="020B0604020202020204" pitchFamily="34" charset="0"/>
              </a:rPr>
              <a:t>MANTO </a:t>
            </a:r>
          </a:p>
        </p:txBody>
      </p:sp>
      <p:sp>
        <p:nvSpPr>
          <p:cNvPr id="7" name="Marcador de contenido 2"/>
          <p:cNvSpPr txBox="1">
            <a:spLocks/>
          </p:cNvSpPr>
          <p:nvPr/>
        </p:nvSpPr>
        <p:spPr>
          <a:xfrm>
            <a:off x="768434" y="3666916"/>
            <a:ext cx="8534400" cy="160020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lgn="just"/>
            <a:r>
              <a:rPr lang="es-ES" sz="1400" dirty="0">
                <a:solidFill>
                  <a:schemeClr val="tx1"/>
                </a:solidFill>
                <a:latin typeface="Arial" panose="020B0604020202020204" pitchFamily="34" charset="0"/>
                <a:cs typeface="Arial" panose="020B0604020202020204" pitchFamily="34" charset="0"/>
              </a:rPr>
              <a:t>Pelo: Uniforme, corto, liso, con un largo aproximado de 1,5 a 2 cm. Varía su densidad y grosor según el clima. </a:t>
            </a:r>
          </a:p>
          <a:p>
            <a:pPr algn="just"/>
            <a:r>
              <a:rPr lang="es-ES" sz="1400" dirty="0">
                <a:solidFill>
                  <a:schemeClr val="tx1"/>
                </a:solidFill>
                <a:latin typeface="Arial" panose="020B0604020202020204" pitchFamily="34" charset="0"/>
                <a:cs typeface="Arial" panose="020B0604020202020204" pitchFamily="34" charset="0"/>
              </a:rPr>
              <a:t>Color: Íntegramente blanco. Se admite sólo una mancha negra o de tonalidad oscura en el cráneo. La misma puede estar situada también en una de sus orejas, o alrededor de uno de sus ojos. El tamaño de la mancha debe guardar una adecuada proporción no superando un diez por ciento del tamaño de la cabeza. Entre dos ejemplares de iguales condiciones, se deberá optar por el más blanco.</a:t>
            </a:r>
            <a:endParaRPr lang="es-AR" sz="1400" dirty="0">
              <a:solidFill>
                <a:schemeClr val="tx1"/>
              </a:solidFill>
              <a:latin typeface="Arial" panose="020B0604020202020204" pitchFamily="34" charset="0"/>
              <a:cs typeface="Arial" panose="020B0604020202020204" pitchFamily="34" charset="0"/>
            </a:endParaRPr>
          </a:p>
        </p:txBody>
      </p:sp>
      <p:sp>
        <p:nvSpPr>
          <p:cNvPr id="8" name="Título 1"/>
          <p:cNvSpPr txBox="1">
            <a:spLocks/>
          </p:cNvSpPr>
          <p:nvPr/>
        </p:nvSpPr>
        <p:spPr>
          <a:xfrm>
            <a:off x="809752" y="5091096"/>
            <a:ext cx="3274177" cy="68624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AR" sz="2000" b="1" dirty="0">
                <a:latin typeface="Arial" panose="020B0604020202020204" pitchFamily="34" charset="0"/>
                <a:cs typeface="Arial" panose="020B0604020202020204" pitchFamily="34" charset="0"/>
              </a:rPr>
              <a:t>TAMAÑO Y PESO </a:t>
            </a:r>
          </a:p>
        </p:txBody>
      </p:sp>
      <p:sp>
        <p:nvSpPr>
          <p:cNvPr id="9" name="Marcador de contenido 2"/>
          <p:cNvSpPr txBox="1">
            <a:spLocks/>
          </p:cNvSpPr>
          <p:nvPr/>
        </p:nvSpPr>
        <p:spPr>
          <a:xfrm>
            <a:off x="768434" y="5480818"/>
            <a:ext cx="8534400" cy="1268668"/>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lgn="just"/>
            <a:r>
              <a:rPr lang="pt-BR" sz="1400" dirty="0">
                <a:solidFill>
                  <a:schemeClr val="tx1"/>
                </a:solidFill>
                <a:latin typeface="Arial" panose="020B0604020202020204" pitchFamily="34" charset="0"/>
                <a:cs typeface="Arial" panose="020B0604020202020204" pitchFamily="34" charset="0"/>
              </a:rPr>
              <a:t>Altura a </a:t>
            </a:r>
            <a:r>
              <a:rPr lang="pt-BR" sz="1400" dirty="0" err="1">
                <a:solidFill>
                  <a:schemeClr val="tx1"/>
                </a:solidFill>
                <a:latin typeface="Arial" panose="020B0604020202020204" pitchFamily="34" charset="0"/>
                <a:cs typeface="Arial" panose="020B0604020202020204" pitchFamily="34" charset="0"/>
              </a:rPr>
              <a:t>la</a:t>
            </a:r>
            <a:r>
              <a:rPr lang="pt-BR" sz="1400" dirty="0">
                <a:solidFill>
                  <a:schemeClr val="tx1"/>
                </a:solidFill>
                <a:latin typeface="Arial" panose="020B0604020202020204" pitchFamily="34" charset="0"/>
                <a:cs typeface="Arial" panose="020B0604020202020204" pitchFamily="34" charset="0"/>
              </a:rPr>
              <a:t> cruz: Machos: 60 a 68 cm. </a:t>
            </a:r>
            <a:r>
              <a:rPr lang="pt-BR" sz="1400" dirty="0" err="1">
                <a:solidFill>
                  <a:schemeClr val="tx1"/>
                </a:solidFill>
                <a:latin typeface="Arial" panose="020B0604020202020204" pitchFamily="34" charset="0"/>
                <a:cs typeface="Arial" panose="020B0604020202020204" pitchFamily="34" charset="0"/>
              </a:rPr>
              <a:t>Hembras</a:t>
            </a:r>
            <a:r>
              <a:rPr lang="pt-BR" sz="1400" dirty="0">
                <a:solidFill>
                  <a:schemeClr val="tx1"/>
                </a:solidFill>
                <a:latin typeface="Arial" panose="020B0604020202020204" pitchFamily="34" charset="0"/>
                <a:cs typeface="Arial" panose="020B0604020202020204" pitchFamily="34" charset="0"/>
              </a:rPr>
              <a:t>: 60 a 65cm. </a:t>
            </a:r>
          </a:p>
          <a:p>
            <a:pPr algn="just"/>
            <a:r>
              <a:rPr lang="pt-BR" sz="1400" dirty="0">
                <a:solidFill>
                  <a:schemeClr val="tx1"/>
                </a:solidFill>
                <a:latin typeface="Arial" panose="020B0604020202020204" pitchFamily="34" charset="0"/>
                <a:cs typeface="Arial" panose="020B0604020202020204" pitchFamily="34" charset="0"/>
              </a:rPr>
              <a:t>Altura ideal: Machos: 64 a 65 cm. </a:t>
            </a:r>
            <a:r>
              <a:rPr lang="pt-BR" sz="1400" dirty="0" err="1">
                <a:solidFill>
                  <a:schemeClr val="tx1"/>
                </a:solidFill>
                <a:latin typeface="Arial" panose="020B0604020202020204" pitchFamily="34" charset="0"/>
                <a:cs typeface="Arial" panose="020B0604020202020204" pitchFamily="34" charset="0"/>
              </a:rPr>
              <a:t>Hembras</a:t>
            </a:r>
            <a:r>
              <a:rPr lang="pt-BR" sz="1400" dirty="0">
                <a:solidFill>
                  <a:schemeClr val="tx1"/>
                </a:solidFill>
                <a:latin typeface="Arial" panose="020B0604020202020204" pitchFamily="34" charset="0"/>
                <a:cs typeface="Arial" panose="020B0604020202020204" pitchFamily="34" charset="0"/>
              </a:rPr>
              <a:t>: 62 a 64 cm. </a:t>
            </a:r>
          </a:p>
          <a:p>
            <a:pPr algn="just"/>
            <a:r>
              <a:rPr lang="pt-BR" sz="1400" dirty="0">
                <a:solidFill>
                  <a:schemeClr val="tx1"/>
                </a:solidFill>
                <a:latin typeface="Arial" panose="020B0604020202020204" pitchFamily="34" charset="0"/>
                <a:cs typeface="Arial" panose="020B0604020202020204" pitchFamily="34" charset="0"/>
              </a:rPr>
              <a:t>Peso: Aproximado: Machos: 40 a 45 kg. </a:t>
            </a:r>
            <a:r>
              <a:rPr lang="pt-BR" sz="1400" dirty="0" err="1">
                <a:solidFill>
                  <a:schemeClr val="tx1"/>
                </a:solidFill>
                <a:latin typeface="Arial" panose="020B0604020202020204" pitchFamily="34" charset="0"/>
                <a:cs typeface="Arial" panose="020B0604020202020204" pitchFamily="34" charset="0"/>
              </a:rPr>
              <a:t>Hembras</a:t>
            </a:r>
            <a:r>
              <a:rPr lang="pt-BR" sz="1400" dirty="0">
                <a:solidFill>
                  <a:schemeClr val="tx1"/>
                </a:solidFill>
                <a:latin typeface="Arial" panose="020B0604020202020204" pitchFamily="34" charset="0"/>
                <a:cs typeface="Arial" panose="020B0604020202020204" pitchFamily="34" charset="0"/>
              </a:rPr>
              <a:t>: 40 a 43 kg. </a:t>
            </a:r>
            <a:endParaRPr lang="es-AR" sz="1400" dirty="0">
              <a:solidFill>
                <a:schemeClr val="tx1"/>
              </a:solidFill>
              <a:latin typeface="Arial" panose="020B0604020202020204" pitchFamily="34" charset="0"/>
              <a:cs typeface="Arial" panose="020B0604020202020204" pitchFamily="34" charset="0"/>
            </a:endParaRPr>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71196" y="789847"/>
            <a:ext cx="2366537" cy="1931311"/>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1276" y="3118399"/>
            <a:ext cx="2346376" cy="1664781"/>
          </a:xfrm>
          <a:prstGeom prst="rect">
            <a:avLst/>
          </a:prstGeom>
        </p:spPr>
      </p:pic>
      <p:pic>
        <p:nvPicPr>
          <p:cNvPr id="12" name="Imagen 11"/>
          <p:cNvPicPr>
            <a:picLocks noChangeAspect="1"/>
          </p:cNvPicPr>
          <p:nvPr/>
        </p:nvPicPr>
        <p:blipFill rotWithShape="1">
          <a:blip r:embed="rId4">
            <a:extLst>
              <a:ext uri="{28A0092B-C50C-407E-A947-70E740481C1C}">
                <a14:useLocalDpi xmlns:a14="http://schemas.microsoft.com/office/drawing/2010/main" val="0"/>
              </a:ext>
            </a:extLst>
          </a:blip>
          <a:srcRect l="28418" t="40432" r="7829" b="29568"/>
          <a:stretch/>
        </p:blipFill>
        <p:spPr>
          <a:xfrm>
            <a:off x="9546929" y="5012250"/>
            <a:ext cx="2290804" cy="1530186"/>
          </a:xfrm>
          <a:prstGeom prst="rect">
            <a:avLst/>
          </a:prstGeom>
        </p:spPr>
      </p:pic>
    </p:spTree>
    <p:extLst>
      <p:ext uri="{BB962C8B-B14F-4D97-AF65-F5344CB8AC3E}">
        <p14:creationId xmlns:p14="http://schemas.microsoft.com/office/powerpoint/2010/main" val="352425263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84212" y="432691"/>
            <a:ext cx="2636504" cy="493742"/>
          </a:xfrm>
        </p:spPr>
        <p:txBody>
          <a:bodyPr>
            <a:normAutofit/>
          </a:bodyPr>
          <a:lstStyle/>
          <a:p>
            <a:r>
              <a:rPr lang="es-AR" sz="2000" b="1" dirty="0">
                <a:latin typeface="Arial" panose="020B0604020202020204" pitchFamily="34" charset="0"/>
                <a:cs typeface="Arial" panose="020B0604020202020204" pitchFamily="34" charset="0"/>
              </a:rPr>
              <a:t>FALTAS GRAVES </a:t>
            </a:r>
          </a:p>
        </p:txBody>
      </p:sp>
      <p:sp>
        <p:nvSpPr>
          <p:cNvPr id="3" name="Marcador de contenido 2"/>
          <p:cNvSpPr>
            <a:spLocks noGrp="1"/>
          </p:cNvSpPr>
          <p:nvPr>
            <p:ph idx="1"/>
          </p:nvPr>
        </p:nvSpPr>
        <p:spPr>
          <a:xfrm>
            <a:off x="726320" y="679561"/>
            <a:ext cx="10667585" cy="2802913"/>
          </a:xfrm>
        </p:spPr>
        <p:txBody>
          <a:bodyPr>
            <a:normAutofit/>
          </a:bodyPr>
          <a:lstStyle/>
          <a:p>
            <a:pPr marL="0" indent="0" algn="just">
              <a:buNone/>
            </a:pPr>
            <a:r>
              <a:rPr lang="es-ES" sz="1800" dirty="0">
                <a:solidFill>
                  <a:schemeClr val="tx1"/>
                </a:solidFill>
                <a:latin typeface="Arial" panose="020B0604020202020204" pitchFamily="34" charset="0"/>
                <a:cs typeface="Arial" panose="020B0604020202020204" pitchFamily="34" charset="0"/>
              </a:rPr>
              <a:t>• Falta de desarrollo óseo muscular (debilidad). • Trufa parcialmente pigmentada en ejemplares adultos. • Dientes pequeños, débiles o enfermos. • Presencia de ectropión o entropión en sus párpados. • Ojos de apariencia redonda por la forma de sus párpados, ojos saltones, claros o amarillo. • Tórax de tonel. • Pecho en quilla. Costillas muy planas. • Falta de profundidad de pecho, que no llegue a la línea de los codos. • Falta de angulación de cualquiera de sus trenes locomotores. • Grupa más alta que la cruz. • Movimiento en ambladura. • Machos y hembras cuyo peso no se adecue a lo establecido en el presente y no guarde relación con su talla. </a:t>
            </a:r>
            <a:endParaRPr lang="es-AR" sz="1800" dirty="0">
              <a:solidFill>
                <a:schemeClr val="tx1"/>
              </a:solidFill>
              <a:latin typeface="Arial" panose="020B0604020202020204" pitchFamily="34" charset="0"/>
              <a:cs typeface="Arial" panose="020B0604020202020204" pitchFamily="34" charset="0"/>
            </a:endParaRPr>
          </a:p>
        </p:txBody>
      </p:sp>
      <p:sp>
        <p:nvSpPr>
          <p:cNvPr id="4" name="Título 1"/>
          <p:cNvSpPr txBox="1">
            <a:spLocks/>
          </p:cNvSpPr>
          <p:nvPr/>
        </p:nvSpPr>
        <p:spPr>
          <a:xfrm>
            <a:off x="684210" y="3729344"/>
            <a:ext cx="3863725" cy="493742"/>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AR" sz="2000" b="1" dirty="0">
                <a:latin typeface="Arial" panose="020B0604020202020204" pitchFamily="34" charset="0"/>
                <a:cs typeface="Arial" panose="020B0604020202020204" pitchFamily="34" charset="0"/>
              </a:rPr>
              <a:t>FALTAS DESCALIFICANTES </a:t>
            </a:r>
          </a:p>
        </p:txBody>
      </p:sp>
      <p:sp>
        <p:nvSpPr>
          <p:cNvPr id="5" name="Marcador de contenido 2"/>
          <p:cNvSpPr txBox="1">
            <a:spLocks/>
          </p:cNvSpPr>
          <p:nvPr/>
        </p:nvSpPr>
        <p:spPr>
          <a:xfrm>
            <a:off x="684210" y="4359893"/>
            <a:ext cx="10709695" cy="1829243"/>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just">
              <a:buNone/>
            </a:pPr>
            <a:r>
              <a:rPr lang="es-ES" sz="1800" dirty="0">
                <a:solidFill>
                  <a:schemeClr val="tx1"/>
                </a:solidFill>
                <a:latin typeface="Arial" panose="020B0604020202020204" pitchFamily="34" charset="0"/>
                <a:cs typeface="Arial" panose="020B0604020202020204" pitchFamily="34" charset="0"/>
              </a:rPr>
              <a:t>• Agresividad o extrema timidez. • Cualquier perro mostrando claras señales de anormalidades físicas o de comportamiento debe ser descalificado. • Prognatismo superior o inferior. • Sordera. • Falta de tipicidad. • Pelo largo. • Falta total de pigmentación en la nariz en ejemplares mayores a dos años. • Trufa color marrón. • Labio péndulo. • Manchas de pelo en el cuerpo. • Más de una mancha en la cabeza. • Talla inferior o superior a las establecidas. </a:t>
            </a:r>
            <a:r>
              <a:rPr lang="es-AR" sz="1800" dirty="0">
                <a:solidFill>
                  <a:schemeClr val="tx1"/>
                </a:solidFill>
                <a:latin typeface="Arial" panose="020B0604020202020204" pitchFamily="34" charset="0"/>
                <a:cs typeface="Arial" panose="020B0604020202020204" pitchFamily="34" charset="0"/>
              </a:rPr>
              <a:t>• Ojos de diferente color o zarcos. • Falta de dimorfismo sexual. </a:t>
            </a:r>
          </a:p>
        </p:txBody>
      </p:sp>
    </p:spTree>
    <p:extLst>
      <p:ext uri="{BB962C8B-B14F-4D97-AF65-F5344CB8AC3E}">
        <p14:creationId xmlns:p14="http://schemas.microsoft.com/office/powerpoint/2010/main" val="348783237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theme/theme1.xml><?xml version="1.0" encoding="utf-8"?>
<a:theme xmlns:a="http://schemas.openxmlformats.org/drawingml/2006/main" name="Sector">
  <a:themeElements>
    <a:clrScheme name="Secto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o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257</TotalTime>
  <Words>2179</Words>
  <Application>Microsoft Office PowerPoint</Application>
  <PresentationFormat>Grand écran</PresentationFormat>
  <Paragraphs>95</Paragraphs>
  <Slides>11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11</vt:i4>
      </vt:variant>
    </vt:vector>
  </HeadingPairs>
  <TitlesOfParts>
    <vt:vector size="16" baseType="lpstr">
      <vt:lpstr>Arial</vt:lpstr>
      <vt:lpstr>Arial Rounded MT Bold</vt:lpstr>
      <vt:lpstr>Century Gothic</vt:lpstr>
      <vt:lpstr>Wingdings 3</vt:lpstr>
      <vt:lpstr>Sector</vt:lpstr>
      <vt:lpstr>Dogo argentino</vt:lpstr>
      <vt:lpstr>BREVE RESUMEN HISTÓRICO</vt:lpstr>
      <vt:lpstr>Présentation PowerPoint</vt:lpstr>
      <vt:lpstr>APARIENCIA GENERAL</vt:lpstr>
      <vt:lpstr>CABEZA</vt:lpstr>
      <vt:lpstr>cuello</vt:lpstr>
      <vt:lpstr>EXTREMIDADES</vt:lpstr>
      <vt:lpstr>MOVIMIENTO </vt:lpstr>
      <vt:lpstr>FALTAS GRAVES </vt:lpstr>
      <vt:lpstr>DOGO ARGENTINO</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Dogo argentino</dc:title>
  <dc:creator>Exposiciones Fca</dc:creator>
  <cp:lastModifiedBy>Catherine</cp:lastModifiedBy>
  <cp:revision>14</cp:revision>
  <dcterms:created xsi:type="dcterms:W3CDTF">2019-06-03T22:01:22Z</dcterms:created>
  <dcterms:modified xsi:type="dcterms:W3CDTF">2019-11-26T14:40:18Z</dcterms:modified>
</cp:coreProperties>
</file>