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100"/>
  </p:notesMasterIdLst>
  <p:handoutMasterIdLst>
    <p:handoutMasterId r:id="rId101"/>
  </p:handoutMasterIdLst>
  <p:sldIdLst>
    <p:sldId id="557" r:id="rId2"/>
    <p:sldId id="537" r:id="rId3"/>
    <p:sldId id="256" r:id="rId4"/>
    <p:sldId id="560" r:id="rId5"/>
    <p:sldId id="545" r:id="rId6"/>
    <p:sldId id="628" r:id="rId7"/>
    <p:sldId id="547" r:id="rId8"/>
    <p:sldId id="548" r:id="rId9"/>
    <p:sldId id="637" r:id="rId10"/>
    <p:sldId id="562" r:id="rId11"/>
    <p:sldId id="563" r:id="rId12"/>
    <p:sldId id="564" r:id="rId13"/>
    <p:sldId id="565" r:id="rId14"/>
    <p:sldId id="566" r:id="rId15"/>
    <p:sldId id="567" r:id="rId16"/>
    <p:sldId id="549" r:id="rId17"/>
    <p:sldId id="636" r:id="rId18"/>
    <p:sldId id="561" r:id="rId19"/>
    <p:sldId id="596" r:id="rId20"/>
    <p:sldId id="597" r:id="rId21"/>
    <p:sldId id="598" r:id="rId22"/>
    <p:sldId id="599" r:id="rId23"/>
    <p:sldId id="538" r:id="rId24"/>
    <p:sldId id="569" r:id="rId25"/>
    <p:sldId id="570" r:id="rId26"/>
    <p:sldId id="554" r:id="rId27"/>
    <p:sldId id="568" r:id="rId28"/>
    <p:sldId id="642" r:id="rId29"/>
    <p:sldId id="571" r:id="rId30"/>
    <p:sldId id="555" r:id="rId31"/>
    <p:sldId id="589" r:id="rId32"/>
    <p:sldId id="573" r:id="rId33"/>
    <p:sldId id="542" r:id="rId34"/>
    <p:sldId id="576" r:id="rId35"/>
    <p:sldId id="577" r:id="rId36"/>
    <p:sldId id="572" r:id="rId37"/>
    <p:sldId id="578" r:id="rId38"/>
    <p:sldId id="630" r:id="rId39"/>
    <p:sldId id="631" r:id="rId40"/>
    <p:sldId id="579" r:id="rId41"/>
    <p:sldId id="580" r:id="rId42"/>
    <p:sldId id="581" r:id="rId43"/>
    <p:sldId id="584" r:id="rId44"/>
    <p:sldId id="583" r:id="rId45"/>
    <p:sldId id="582" r:id="rId46"/>
    <p:sldId id="559" r:id="rId47"/>
    <p:sldId id="544" r:id="rId48"/>
    <p:sldId id="632" r:id="rId49"/>
    <p:sldId id="633" r:id="rId50"/>
    <p:sldId id="585" r:id="rId51"/>
    <p:sldId id="586" r:id="rId52"/>
    <p:sldId id="587" r:id="rId53"/>
    <p:sldId id="588" r:id="rId54"/>
    <p:sldId id="634" r:id="rId55"/>
    <p:sldId id="635" r:id="rId56"/>
    <p:sldId id="590" r:id="rId57"/>
    <p:sldId id="591" r:id="rId58"/>
    <p:sldId id="592" r:id="rId59"/>
    <p:sldId id="593" r:id="rId60"/>
    <p:sldId id="594" r:id="rId61"/>
    <p:sldId id="595" r:id="rId62"/>
    <p:sldId id="604" r:id="rId63"/>
    <p:sldId id="605" r:id="rId64"/>
    <p:sldId id="606" r:id="rId65"/>
    <p:sldId id="622" r:id="rId66"/>
    <p:sldId id="623" r:id="rId67"/>
    <p:sldId id="624" r:id="rId68"/>
    <p:sldId id="558" r:id="rId69"/>
    <p:sldId id="617" r:id="rId70"/>
    <p:sldId id="607" r:id="rId71"/>
    <p:sldId id="608" r:id="rId72"/>
    <p:sldId id="609" r:id="rId73"/>
    <p:sldId id="610" r:id="rId74"/>
    <p:sldId id="611" r:id="rId75"/>
    <p:sldId id="621" r:id="rId76"/>
    <p:sldId id="612" r:id="rId77"/>
    <p:sldId id="613" r:id="rId78"/>
    <p:sldId id="640" r:id="rId79"/>
    <p:sldId id="574" r:id="rId80"/>
    <p:sldId id="575" r:id="rId81"/>
    <p:sldId id="614" r:id="rId82"/>
    <p:sldId id="619" r:id="rId83"/>
    <p:sldId id="615" r:id="rId84"/>
    <p:sldId id="620" r:id="rId85"/>
    <p:sldId id="616" r:id="rId86"/>
    <p:sldId id="550" r:id="rId87"/>
    <p:sldId id="638" r:id="rId88"/>
    <p:sldId id="641" r:id="rId89"/>
    <p:sldId id="618" r:id="rId90"/>
    <p:sldId id="639" r:id="rId91"/>
    <p:sldId id="553" r:id="rId92"/>
    <p:sldId id="552" r:id="rId93"/>
    <p:sldId id="600" r:id="rId94"/>
    <p:sldId id="601" r:id="rId95"/>
    <p:sldId id="602" r:id="rId96"/>
    <p:sldId id="603" r:id="rId97"/>
    <p:sldId id="626" r:id="rId98"/>
    <p:sldId id="627" r:id="rId99"/>
  </p:sldIdLst>
  <p:sldSz cx="9144000" cy="6858000" type="screen4x3"/>
  <p:notesSz cx="6858000" cy="9144000"/>
  <p:defaultTextStyle>
    <a:defPPr>
      <a:defRPr lang="en-US"/>
    </a:defPPr>
    <a:lvl1pPr algn="ctr" rtl="0" fontAlgn="base">
      <a:spcBef>
        <a:spcPct val="0"/>
      </a:spcBef>
      <a:spcAft>
        <a:spcPct val="0"/>
      </a:spcAft>
      <a:defRPr kumimoji="1" sz="2400" kern="1200">
        <a:solidFill>
          <a:schemeClr val="tx1"/>
        </a:solidFill>
        <a:latin typeface="Times New Roman" pitchFamily="18" charset="0"/>
        <a:ea typeface="+mn-ea"/>
        <a:cs typeface="+mn-cs"/>
      </a:defRPr>
    </a:lvl1pPr>
    <a:lvl2pPr marL="457200" algn="ctr" rtl="0" fontAlgn="base">
      <a:spcBef>
        <a:spcPct val="0"/>
      </a:spcBef>
      <a:spcAft>
        <a:spcPct val="0"/>
      </a:spcAft>
      <a:defRPr kumimoji="1" sz="2400" kern="1200">
        <a:solidFill>
          <a:schemeClr val="tx1"/>
        </a:solidFill>
        <a:latin typeface="Times New Roman" pitchFamily="18" charset="0"/>
        <a:ea typeface="+mn-ea"/>
        <a:cs typeface="+mn-cs"/>
      </a:defRPr>
    </a:lvl2pPr>
    <a:lvl3pPr marL="914400" algn="ctr" rtl="0" fontAlgn="base">
      <a:spcBef>
        <a:spcPct val="0"/>
      </a:spcBef>
      <a:spcAft>
        <a:spcPct val="0"/>
      </a:spcAft>
      <a:defRPr kumimoji="1" sz="2400" kern="1200">
        <a:solidFill>
          <a:schemeClr val="tx1"/>
        </a:solidFill>
        <a:latin typeface="Times New Roman" pitchFamily="18" charset="0"/>
        <a:ea typeface="+mn-ea"/>
        <a:cs typeface="+mn-cs"/>
      </a:defRPr>
    </a:lvl3pPr>
    <a:lvl4pPr marL="1371600" algn="ctr" rtl="0" fontAlgn="base">
      <a:spcBef>
        <a:spcPct val="0"/>
      </a:spcBef>
      <a:spcAft>
        <a:spcPct val="0"/>
      </a:spcAft>
      <a:defRPr kumimoji="1" sz="2400" kern="1200">
        <a:solidFill>
          <a:schemeClr val="tx1"/>
        </a:solidFill>
        <a:latin typeface="Times New Roman" pitchFamily="18" charset="0"/>
        <a:ea typeface="+mn-ea"/>
        <a:cs typeface="+mn-cs"/>
      </a:defRPr>
    </a:lvl4pPr>
    <a:lvl5pPr marL="1828800" algn="ctr" rtl="0" fontAlgn="base">
      <a:spcBef>
        <a:spcPct val="0"/>
      </a:spcBef>
      <a:spcAft>
        <a:spcPct val="0"/>
      </a:spcAft>
      <a:defRPr kumimoji="1" sz="2400" kern="1200">
        <a:solidFill>
          <a:schemeClr val="tx1"/>
        </a:solidFill>
        <a:latin typeface="Times New Roman" pitchFamily="18" charset="0"/>
        <a:ea typeface="+mn-ea"/>
        <a:cs typeface="+mn-cs"/>
      </a:defRPr>
    </a:lvl5pPr>
    <a:lvl6pPr marL="2286000" algn="l" defTabSz="914400" rtl="0" eaLnBrk="1" latinLnBrk="0" hangingPunct="1">
      <a:defRPr kumimoji="1" sz="2400" kern="1200">
        <a:solidFill>
          <a:schemeClr val="tx1"/>
        </a:solidFill>
        <a:latin typeface="Times New Roman" pitchFamily="18" charset="0"/>
        <a:ea typeface="+mn-ea"/>
        <a:cs typeface="+mn-cs"/>
      </a:defRPr>
    </a:lvl6pPr>
    <a:lvl7pPr marL="2743200" algn="l" defTabSz="914400" rtl="0" eaLnBrk="1" latinLnBrk="0" hangingPunct="1">
      <a:defRPr kumimoji="1" sz="2400" kern="1200">
        <a:solidFill>
          <a:schemeClr val="tx1"/>
        </a:solidFill>
        <a:latin typeface="Times New Roman" pitchFamily="18" charset="0"/>
        <a:ea typeface="+mn-ea"/>
        <a:cs typeface="+mn-cs"/>
      </a:defRPr>
    </a:lvl7pPr>
    <a:lvl8pPr marL="3200400" algn="l" defTabSz="914400" rtl="0" eaLnBrk="1" latinLnBrk="0" hangingPunct="1">
      <a:defRPr kumimoji="1" sz="2400" kern="1200">
        <a:solidFill>
          <a:schemeClr val="tx1"/>
        </a:solidFill>
        <a:latin typeface="Times New Roman" pitchFamily="18" charset="0"/>
        <a:ea typeface="+mn-ea"/>
        <a:cs typeface="+mn-cs"/>
      </a:defRPr>
    </a:lvl8pPr>
    <a:lvl9pPr marL="3657600" algn="l" defTabSz="914400" rtl="0" eaLnBrk="1" latinLnBrk="0" hangingPunct="1">
      <a:defRPr kumimoji="1"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44" autoAdjust="0"/>
    <p:restoredTop sz="90929" autoAdjust="0"/>
  </p:normalViewPr>
  <p:slideViewPr>
    <p:cSldViewPr>
      <p:cViewPr>
        <p:scale>
          <a:sx n="93" d="100"/>
          <a:sy n="93" d="100"/>
        </p:scale>
        <p:origin x="-1166" y="0"/>
      </p:cViewPr>
      <p:guideLst>
        <p:guide orient="horz" pos="2160"/>
        <p:guide pos="2880"/>
      </p:guideLst>
    </p:cSldViewPr>
  </p:slideViewPr>
  <p:outlineViewPr>
    <p:cViewPr>
      <p:scale>
        <a:sx n="33" d="100"/>
        <a:sy n="33" d="100"/>
      </p:scale>
      <p:origin x="0" y="5316"/>
    </p:cViewPr>
    <p:sldLst>
      <p:sld r:id="rId1" collapse="1"/>
      <p:sld r:id="rId2"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20000"/>
              </a:spcBef>
              <a:defRPr kumimoji="0" sz="1200">
                <a:latin typeface="Tahoma" pitchFamily="34" charset="0"/>
              </a:defRPr>
            </a:lvl1pPr>
          </a:lstStyle>
          <a:p>
            <a:pPr>
              <a:defRPr/>
            </a:pPr>
            <a:endParaRPr lang="fr-FR"/>
          </a:p>
        </p:txBody>
      </p:sp>
      <p:sp>
        <p:nvSpPr>
          <p:cNvPr id="3727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20000"/>
              </a:spcBef>
              <a:defRPr kumimoji="0" sz="1200">
                <a:latin typeface="Tahoma" pitchFamily="34" charset="0"/>
              </a:defRPr>
            </a:lvl1pPr>
          </a:lstStyle>
          <a:p>
            <a:pPr>
              <a:defRPr/>
            </a:pPr>
            <a:endParaRPr lang="fr-FR"/>
          </a:p>
        </p:txBody>
      </p:sp>
      <p:sp>
        <p:nvSpPr>
          <p:cNvPr id="3727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20000"/>
              </a:spcBef>
              <a:defRPr kumimoji="0" sz="1200">
                <a:latin typeface="Tahoma" pitchFamily="34" charset="0"/>
              </a:defRPr>
            </a:lvl1pPr>
          </a:lstStyle>
          <a:p>
            <a:pPr>
              <a:defRPr/>
            </a:pPr>
            <a:endParaRPr lang="fr-FR"/>
          </a:p>
        </p:txBody>
      </p:sp>
      <p:sp>
        <p:nvSpPr>
          <p:cNvPr id="3727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20000"/>
              </a:spcBef>
              <a:defRPr kumimoji="0" sz="1200">
                <a:latin typeface="Tahoma" pitchFamily="34" charset="0"/>
              </a:defRPr>
            </a:lvl1pPr>
          </a:lstStyle>
          <a:p>
            <a:pPr>
              <a:defRPr/>
            </a:pPr>
            <a:fld id="{BA44514F-6F9C-479B-9F3C-1106250DC20F}" type="slidenum">
              <a:rPr lang="fr-FR"/>
              <a:pPr>
                <a:defRPr/>
              </a:pPr>
              <a:t>‹N°›</a:t>
            </a:fld>
            <a:endParaRPr lang="fr-FR"/>
          </a:p>
        </p:txBody>
      </p:sp>
    </p:spTree>
    <p:extLst>
      <p:ext uri="{BB962C8B-B14F-4D97-AF65-F5344CB8AC3E}">
        <p14:creationId xmlns:p14="http://schemas.microsoft.com/office/powerpoint/2010/main" val="11106668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44:26.003"/>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0 762</inkml:trace>
  <inkml:trace contextRef="#ctx0" brushRef="#br0" timeOffset="8596">2239 0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54:04.763"/>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54:54.069"/>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8:01:25.942"/>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25 0,'-25'48,"25"-24,0 0</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8:05:19.147"/>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45:01.327"/>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1406 259</inkml:trace>
  <inkml:trace contextRef="#ctx0" brushRef="#br0" timeOffset="1185">0 0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46:14.185"/>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46:30.742"/>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47:58.258"/>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50:52.228"/>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51:55.361"/>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52:44.953"/>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0 0,'24'0,"-24"48,0-48,23 24,-23 0,0-1,0-23,0 24,24-24,-24 24,0-24,0 24,0-24,24 23,-24 1,0-24,24 24,-24-24,0 24,0-24,0 0</inkml:trace>
  <inkml:trace contextRef="#ctx0" brushRef="#br0" timeOffset="2527">810 72,'0'24,"-23"71,23-72,0 49,-24-48,24 23,-24 1,24-25,0 1,0 0,0 0,0-1,0 1,0-24,0 24,-24 0,24 0,0-24,0 23,-24 1,24 0,0 0,0-24,0 23,0 1,0-24,0 24,0 0,-24 0,24-1,0-23,0 48,0-48,0 24,0-24,0 23,0-23,-23 24,23 0,0-24,0 24,0-24,0 23,-24-23,24 24,0 24,0-48,0 47,0-47,-24 48,24-48,0 47,0-23,0 0,0 24,0-48,0 47,0-23,0 0,0-1,0 1,0 24,0-24,0 23,0-47,0 48,0-25,0 25,0-24,0-1,0 1,0 0,0 0,0-24</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20T07:53:28.306"/>
    </inkml:context>
    <inkml:brush xml:id="br0">
      <inkml:brushProperty name="width" value="0.05292" units="cm"/>
      <inkml:brushProperty name="height" value="0.05292" units="cm"/>
      <inkml:brushProperty name="color" value="#FFFFFF"/>
      <inkml:brushProperty name="fitToCurve" value="1"/>
    </inkml:brush>
  </inkml:definitions>
  <inkml:trace contextRef="#ctx0" brushRef="#br0">25 0,'0'0,"0"23,-25 1,25-1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510" name="Rectangle 14"/>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20000"/>
              </a:spcBef>
              <a:defRPr kumimoji="0" sz="1200">
                <a:latin typeface="Tahoma" pitchFamily="34" charset="0"/>
              </a:defRPr>
            </a:lvl1pPr>
          </a:lstStyle>
          <a:p>
            <a:pPr>
              <a:defRPr/>
            </a:pPr>
            <a:endParaRPr lang="fr-FR"/>
          </a:p>
        </p:txBody>
      </p:sp>
      <p:sp>
        <p:nvSpPr>
          <p:cNvPr id="34819" name="Rectangle 15"/>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62512" name="Rectangle 16"/>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62513" name="Rectangle 1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20000"/>
              </a:spcBef>
              <a:defRPr kumimoji="0" sz="1200">
                <a:latin typeface="Tahoma" pitchFamily="34" charset="0"/>
              </a:defRPr>
            </a:lvl1pPr>
          </a:lstStyle>
          <a:p>
            <a:pPr>
              <a:defRPr/>
            </a:pPr>
            <a:endParaRPr lang="fr-FR"/>
          </a:p>
        </p:txBody>
      </p:sp>
      <p:sp>
        <p:nvSpPr>
          <p:cNvPr id="362514" name="Rectangle 18"/>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20000"/>
              </a:spcBef>
              <a:defRPr kumimoji="0" sz="1200">
                <a:latin typeface="Tahoma" pitchFamily="34" charset="0"/>
              </a:defRPr>
            </a:lvl1pPr>
          </a:lstStyle>
          <a:p>
            <a:pPr>
              <a:defRPr/>
            </a:pPr>
            <a:endParaRPr lang="fr-FR"/>
          </a:p>
        </p:txBody>
      </p:sp>
      <p:sp>
        <p:nvSpPr>
          <p:cNvPr id="362515" name="Rectangle 19"/>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20000"/>
              </a:spcBef>
              <a:defRPr kumimoji="0" sz="1200">
                <a:latin typeface="Tahoma" pitchFamily="34" charset="0"/>
              </a:defRPr>
            </a:lvl1pPr>
          </a:lstStyle>
          <a:p>
            <a:pPr>
              <a:defRPr/>
            </a:pPr>
            <a:fld id="{A126D658-5199-4939-A021-05564A7E2726}" type="slidenum">
              <a:rPr lang="fr-FR"/>
              <a:pPr>
                <a:defRPr/>
              </a:pPr>
              <a:t>‹N°›</a:t>
            </a:fld>
            <a:endParaRPr lang="fr-FR"/>
          </a:p>
        </p:txBody>
      </p:sp>
    </p:spTree>
    <p:extLst>
      <p:ext uri="{BB962C8B-B14F-4D97-AF65-F5344CB8AC3E}">
        <p14:creationId xmlns:p14="http://schemas.microsoft.com/office/powerpoint/2010/main" val="4155124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9"/>
          <p:cNvSpPr>
            <a:spLocks noGrp="1" noChangeArrowheads="1"/>
          </p:cNvSpPr>
          <p:nvPr>
            <p:ph type="sldNum" sz="quarter" idx="5"/>
          </p:nvPr>
        </p:nvSpPr>
        <p:spPr>
          <a:noFill/>
        </p:spPr>
        <p:txBody>
          <a:bodyPr/>
          <a:lstStyle/>
          <a:p>
            <a:fld id="{B631951E-9E32-49E0-8AAB-0DAC143C834D}" type="slidenum">
              <a:rPr lang="fr-FR" smtClean="0"/>
              <a:pPr/>
              <a:t>2</a:t>
            </a:fld>
            <a:endParaRPr lang="fr-FR"/>
          </a:p>
        </p:txBody>
      </p:sp>
      <p:sp>
        <p:nvSpPr>
          <p:cNvPr id="36867" name="Rectangle 2050"/>
          <p:cNvSpPr>
            <a:spLocks noGrp="1" noRot="1" noChangeAspect="1" noChangeArrowheads="1" noTextEdit="1"/>
          </p:cNvSpPr>
          <p:nvPr>
            <p:ph type="sldImg"/>
          </p:nvPr>
        </p:nvSpPr>
        <p:spPr>
          <a:ln/>
        </p:spPr>
      </p:sp>
      <p:sp>
        <p:nvSpPr>
          <p:cNvPr id="36868" name="Rectangle 2051"/>
          <p:cNvSpPr>
            <a:spLocks noGrp="1" noChangeArrowheads="1"/>
          </p:cNvSpPr>
          <p:nvPr>
            <p:ph type="body" idx="1"/>
          </p:nvPr>
        </p:nvSpPr>
        <p:spPr>
          <a:noFill/>
          <a:ln/>
        </p:spPr>
        <p:txBody>
          <a:bodyPr/>
          <a:lstStyle/>
          <a:p>
            <a:pPr eaLnBrk="1" hangingPunct="1"/>
            <a:r>
              <a:rPr lang="fr-FR">
                <a:latin typeface="Times New Roman" pitchFamily="18" charset="0"/>
              </a:rPr>
              <a:t>Pour commencer, faites ressortir l'intérêt du sujet pour l'assistance. Donnez une brève vue d'ensemble de la présentation. Tenez compte de l'intérêt de l'assistance pour le sujet ainsi que de leurs connaissances en la matière pour choisir votre vocabulaire, des exemples et des illustrations. Insistez sur l'importance du sujet pour capter l'attention des auditeurs.</a:t>
            </a:r>
          </a:p>
        </p:txBody>
      </p:sp>
    </p:spTree>
    <p:extLst>
      <p:ext uri="{BB962C8B-B14F-4D97-AF65-F5344CB8AC3E}">
        <p14:creationId xmlns:p14="http://schemas.microsoft.com/office/powerpoint/2010/main" val="283231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9"/>
          <p:cNvSpPr>
            <a:spLocks noGrp="1" noChangeArrowheads="1"/>
          </p:cNvSpPr>
          <p:nvPr>
            <p:ph type="sldNum" sz="quarter" idx="5"/>
          </p:nvPr>
        </p:nvSpPr>
        <p:spPr>
          <a:noFill/>
        </p:spPr>
        <p:txBody>
          <a:bodyPr/>
          <a:lstStyle/>
          <a:p>
            <a:fld id="{41C3B432-A8B3-433C-9B51-1E4E02054F14}" type="slidenum">
              <a:rPr lang="fr-FR" smtClean="0"/>
              <a:pPr/>
              <a:t>3</a:t>
            </a:fld>
            <a:endParaRPr lang="fr-FR"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fr-FR" dirty="0">
                <a:latin typeface="Times New Roman" pitchFamily="18" charset="0"/>
              </a:rPr>
              <a:t>Les présentateurs doivent souvent transmettre des informations techniques à des auditeurs qui connaissent moins bien le sujet et le vocabulaire spécifique. Les informations peuvent être multiples ou complexes. Pour présenter des informations techniques efficacement, utilisez les conseils suivants de Dale Carnegie Training®.</a:t>
            </a:r>
          </a:p>
          <a:p>
            <a:pPr eaLnBrk="1" hangingPunct="1"/>
            <a:r>
              <a:rPr lang="fr-FR" dirty="0">
                <a:latin typeface="Times New Roman" pitchFamily="18" charset="0"/>
              </a:rPr>
              <a:t> </a:t>
            </a:r>
          </a:p>
          <a:p>
            <a:pPr eaLnBrk="1" hangingPunct="1"/>
            <a:r>
              <a:rPr lang="fr-FR" dirty="0">
                <a:latin typeface="Times New Roman" pitchFamily="18" charset="0"/>
              </a:rPr>
              <a:t>Tenez compte du temps dont vous disposez et préparez la classification de vos informations. Délimitez votre sujet et découpez votre présentation en séquences claires. Suivez une progression logique et ne vous dispersez pas. Terminez la présentation par un résumé, un rappel des étapes clés ou une conclusion logique.</a:t>
            </a:r>
          </a:p>
          <a:p>
            <a:pPr eaLnBrk="1" hangingPunct="1"/>
            <a:r>
              <a:rPr lang="fr-FR" dirty="0">
                <a:latin typeface="Times New Roman" pitchFamily="18" charset="0"/>
              </a:rPr>
              <a:t> </a:t>
            </a:r>
          </a:p>
          <a:p>
            <a:pPr eaLnBrk="1" hangingPunct="1"/>
            <a:r>
              <a:rPr lang="fr-FR" dirty="0">
                <a:latin typeface="Times New Roman" pitchFamily="18" charset="0"/>
              </a:rPr>
              <a:t>Montrez l’intérêt que vous portez à votre assistance. Par exemple, utilisez toujours des données claires et pertinentes. Choisissez un niveau de détail et un vocabulaire adaptés à l'assistance. Utilisez des aides visuelles pour étayer vos points et étapes clés. Les auditeurs seront plus réceptifs si vous êtes à l'écoute de leurs besoins.</a:t>
            </a:r>
          </a:p>
        </p:txBody>
      </p:sp>
    </p:spTree>
    <p:extLst>
      <p:ext uri="{BB962C8B-B14F-4D97-AF65-F5344CB8AC3E}">
        <p14:creationId xmlns:p14="http://schemas.microsoft.com/office/powerpoint/2010/main" val="3662713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9"/>
          <p:cNvSpPr>
            <a:spLocks noGrp="1" noChangeArrowheads="1"/>
          </p:cNvSpPr>
          <p:nvPr>
            <p:ph type="sldNum" sz="quarter" idx="5"/>
          </p:nvPr>
        </p:nvSpPr>
        <p:spPr>
          <a:noFill/>
        </p:spPr>
        <p:txBody>
          <a:bodyPr/>
          <a:lstStyle/>
          <a:p>
            <a:fld id="{25C8F07E-A311-4CD6-B53B-B14207AEFC11}" type="slidenum">
              <a:rPr lang="fr-FR" smtClean="0"/>
              <a:pPr/>
              <a:t>23</a:t>
            </a:fld>
            <a:endParaRPr lang="fr-FR"/>
          </a:p>
        </p:txBody>
      </p:sp>
      <p:sp>
        <p:nvSpPr>
          <p:cNvPr id="37891" name="Rectangle 1026"/>
          <p:cNvSpPr>
            <a:spLocks noGrp="1" noRot="1" noChangeAspect="1" noChangeArrowheads="1" noTextEdit="1"/>
          </p:cNvSpPr>
          <p:nvPr>
            <p:ph type="sldImg"/>
          </p:nvPr>
        </p:nvSpPr>
        <p:spPr>
          <a:ln/>
        </p:spPr>
      </p:sp>
      <p:sp>
        <p:nvSpPr>
          <p:cNvPr id="37892" name="Rectangle 1027"/>
          <p:cNvSpPr>
            <a:spLocks noGrp="1" noChangeArrowheads="1"/>
          </p:cNvSpPr>
          <p:nvPr>
            <p:ph type="body" idx="1"/>
          </p:nvPr>
        </p:nvSpPr>
        <p:spPr>
          <a:noFill/>
          <a:ln/>
        </p:spPr>
        <p:txBody>
          <a:bodyPr/>
          <a:lstStyle/>
          <a:p>
            <a:pPr eaLnBrk="1" hangingPunct="1"/>
            <a:r>
              <a:rPr lang="fr-FR">
                <a:latin typeface="Times New Roman" pitchFamily="18" charset="0"/>
              </a:rPr>
              <a:t>Si vous avez plusieurs points, étapes ou idées-clé à traiter, utilisez plusieurs diapositives. Déterminez si l'assistance est censée comprendre un nouveau concept, apprendre une procédure ou approfondir un concept déjà connu. Choisissez l'explication appropriée pour étayer chacun des points traités. Vous pouvez accompagner votre présentation de données techniques supplémentaires sous formes de copies papier, disquettes, messages électroniques ou sites Internet. Développez chaque point de façon à communiquer avec l'assistance.</a:t>
            </a:r>
          </a:p>
        </p:txBody>
      </p:sp>
    </p:spTree>
    <p:extLst>
      <p:ext uri="{BB962C8B-B14F-4D97-AF65-F5344CB8AC3E}">
        <p14:creationId xmlns:p14="http://schemas.microsoft.com/office/powerpoint/2010/main" val="299006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fr-FR"/>
              <a:t>Cliquez pour modifier le style du titre</a:t>
            </a:r>
            <a:endParaRPr lang="en-US"/>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Cliquez pour modifier le style des sous-titres du masque</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ltLang="en-US"/>
          </a:p>
        </p:txBody>
      </p:sp>
      <p:sp>
        <p:nvSpPr>
          <p:cNvPr id="5"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6" name="Espace réservé du numéro de diapositive 22"/>
          <p:cNvSpPr>
            <a:spLocks noGrp="1"/>
          </p:cNvSpPr>
          <p:nvPr>
            <p:ph type="sldNum" sz="quarter" idx="12"/>
          </p:nvPr>
        </p:nvSpPr>
        <p:spPr/>
        <p:txBody>
          <a:bodyPr/>
          <a:lstStyle>
            <a:lvl1pPr>
              <a:defRPr/>
            </a:lvl1pPr>
          </a:lstStyle>
          <a:p>
            <a:pPr>
              <a:defRPr/>
            </a:pPr>
            <a:fld id="{90328AFF-2D71-4951-9008-5716109BEF79}" type="slidenum">
              <a:rPr lang="fr-FR" altLang="en-US"/>
              <a:pPr>
                <a:defRPr/>
              </a:pPr>
              <a:t>‹N°›</a:t>
            </a:fld>
            <a:endParaRPr lang="fr-F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ltLang="en-US"/>
          </a:p>
        </p:txBody>
      </p:sp>
      <p:sp>
        <p:nvSpPr>
          <p:cNvPr id="5"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6" name="Espace réservé du numéro de diapositive 22"/>
          <p:cNvSpPr>
            <a:spLocks noGrp="1"/>
          </p:cNvSpPr>
          <p:nvPr>
            <p:ph type="sldNum" sz="quarter" idx="12"/>
          </p:nvPr>
        </p:nvSpPr>
        <p:spPr/>
        <p:txBody>
          <a:bodyPr/>
          <a:lstStyle>
            <a:lvl1pPr>
              <a:defRPr/>
            </a:lvl1pPr>
          </a:lstStyle>
          <a:p>
            <a:pPr>
              <a:defRPr/>
            </a:pPr>
            <a:fld id="{7170C284-9453-4737-8400-6418371B33C8}" type="slidenum">
              <a:rPr lang="fr-FR" altLang="en-US"/>
              <a:pPr>
                <a:defRPr/>
              </a:pPr>
              <a:t>‹N°›</a:t>
            </a:fld>
            <a:endParaRPr lang="fr-F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ltLang="en-US"/>
          </a:p>
        </p:txBody>
      </p:sp>
      <p:sp>
        <p:nvSpPr>
          <p:cNvPr id="5"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6" name="Espace réservé du numéro de diapositive 22"/>
          <p:cNvSpPr>
            <a:spLocks noGrp="1"/>
          </p:cNvSpPr>
          <p:nvPr>
            <p:ph type="sldNum" sz="quarter" idx="12"/>
          </p:nvPr>
        </p:nvSpPr>
        <p:spPr/>
        <p:txBody>
          <a:bodyPr/>
          <a:lstStyle>
            <a:lvl1pPr>
              <a:defRPr/>
            </a:lvl1pPr>
          </a:lstStyle>
          <a:p>
            <a:pPr>
              <a:defRPr/>
            </a:pPr>
            <a:fld id="{1E901FA2-BC0D-492B-93B6-4AEF6423E6B2}" type="slidenum">
              <a:rPr lang="fr-FR" altLang="en-US"/>
              <a:pPr>
                <a:defRPr/>
              </a:pPr>
              <a:t>‹N°›</a:t>
            </a:fld>
            <a:endParaRPr lang="fr-F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endParaRPr lang="fr-FR" altLang="en-US"/>
          </a:p>
        </p:txBody>
      </p:sp>
      <p:sp>
        <p:nvSpPr>
          <p:cNvPr id="5"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6" name="Espace réservé du numéro de diapositive 22"/>
          <p:cNvSpPr>
            <a:spLocks noGrp="1"/>
          </p:cNvSpPr>
          <p:nvPr>
            <p:ph type="sldNum" sz="quarter" idx="12"/>
          </p:nvPr>
        </p:nvSpPr>
        <p:spPr/>
        <p:txBody>
          <a:bodyPr/>
          <a:lstStyle>
            <a:lvl1pPr>
              <a:defRPr/>
            </a:lvl1pPr>
          </a:lstStyle>
          <a:p>
            <a:pPr>
              <a:defRPr/>
            </a:pPr>
            <a:fld id="{19129464-60DB-4A60-865A-BAB3EB40D2C3}" type="slidenum">
              <a:rPr lang="fr-FR" altLang="en-US"/>
              <a:pPr>
                <a:defRPr/>
              </a:pPr>
              <a:t>‹N°›</a:t>
            </a:fld>
            <a:endParaRPr lang="fr-F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fr-FR"/>
              <a:t>Cliquez pour modifier le style du titre</a:t>
            </a:r>
            <a:endParaRPr lang="en-US"/>
          </a:p>
        </p:txBody>
      </p:sp>
      <p:sp>
        <p:nvSpPr>
          <p:cNvPr id="3" name="Espace réservé du texte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ltLang="en-US"/>
          </a:p>
        </p:txBody>
      </p:sp>
      <p:sp>
        <p:nvSpPr>
          <p:cNvPr id="5" name="Espace réservé du pied de page 4"/>
          <p:cNvSpPr>
            <a:spLocks noGrp="1"/>
          </p:cNvSpPr>
          <p:nvPr>
            <p:ph type="ftr" sz="quarter" idx="11"/>
          </p:nvPr>
        </p:nvSpPr>
        <p:spPr/>
        <p:txBody>
          <a:bodyPr/>
          <a:lstStyle>
            <a:lvl1pPr>
              <a:defRPr/>
            </a:lvl1pPr>
          </a:lstStyle>
          <a:p>
            <a:pPr>
              <a:defRPr/>
            </a:pPr>
            <a:endParaRPr lang="fr-FR"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561C566-A4DF-4897-A469-0D696F754DD5}" type="slidenum">
              <a:rPr lang="fr-FR" altLang="en-US"/>
              <a:pPr>
                <a:defRPr/>
              </a:pPr>
              <a:t>‹N°›</a:t>
            </a:fld>
            <a:endParaRPr lang="fr-FR"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ltLang="en-US"/>
          </a:p>
        </p:txBody>
      </p:sp>
      <p:sp>
        <p:nvSpPr>
          <p:cNvPr id="6"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7" name="Espace réservé du numéro de diapositive 22"/>
          <p:cNvSpPr>
            <a:spLocks noGrp="1"/>
          </p:cNvSpPr>
          <p:nvPr>
            <p:ph type="sldNum" sz="quarter" idx="12"/>
          </p:nvPr>
        </p:nvSpPr>
        <p:spPr/>
        <p:txBody>
          <a:bodyPr/>
          <a:lstStyle>
            <a:lvl1pPr>
              <a:defRPr/>
            </a:lvl1pPr>
          </a:lstStyle>
          <a:p>
            <a:pPr>
              <a:defRPr/>
            </a:pPr>
            <a:fld id="{87849BC4-3478-43F2-BBD0-DA3213E8ACDD}" type="slidenum">
              <a:rPr lang="fr-FR" altLang="en-US"/>
              <a:pPr>
                <a:defRPr/>
              </a:pPr>
              <a:t>‹N°›</a:t>
            </a:fld>
            <a:endParaRPr lang="fr-F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lstStyle>
          <a:p>
            <a:r>
              <a:rPr lang="fr-FR"/>
              <a:t>Cliquez pour modifier le style du titre</a:t>
            </a:r>
            <a:endParaRPr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13"/>
          <p:cNvSpPr>
            <a:spLocks noGrp="1"/>
          </p:cNvSpPr>
          <p:nvPr>
            <p:ph type="dt" sz="half" idx="10"/>
          </p:nvPr>
        </p:nvSpPr>
        <p:spPr/>
        <p:txBody>
          <a:bodyPr/>
          <a:lstStyle>
            <a:lvl1pPr>
              <a:defRPr/>
            </a:lvl1pPr>
          </a:lstStyle>
          <a:p>
            <a:pPr>
              <a:defRPr/>
            </a:pPr>
            <a:endParaRPr lang="fr-FR" altLang="en-US"/>
          </a:p>
        </p:txBody>
      </p:sp>
      <p:sp>
        <p:nvSpPr>
          <p:cNvPr id="8"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9" name="Espace réservé du numéro de diapositive 22"/>
          <p:cNvSpPr>
            <a:spLocks noGrp="1"/>
          </p:cNvSpPr>
          <p:nvPr>
            <p:ph type="sldNum" sz="quarter" idx="12"/>
          </p:nvPr>
        </p:nvSpPr>
        <p:spPr/>
        <p:txBody>
          <a:bodyPr/>
          <a:lstStyle>
            <a:lvl1pPr>
              <a:defRPr/>
            </a:lvl1pPr>
          </a:lstStyle>
          <a:p>
            <a:pPr>
              <a:defRPr/>
            </a:pPr>
            <a:fld id="{252E7371-4982-44BE-8C1E-4B0343389CF5}" type="slidenum">
              <a:rPr lang="fr-FR" altLang="en-US"/>
              <a:pPr>
                <a:defRPr/>
              </a:pPr>
              <a:t>‹N°›</a:t>
            </a:fld>
            <a:endParaRPr lang="fr-F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e la date 13"/>
          <p:cNvSpPr>
            <a:spLocks noGrp="1"/>
          </p:cNvSpPr>
          <p:nvPr>
            <p:ph type="dt" sz="half" idx="10"/>
          </p:nvPr>
        </p:nvSpPr>
        <p:spPr/>
        <p:txBody>
          <a:bodyPr/>
          <a:lstStyle>
            <a:lvl1pPr>
              <a:defRPr/>
            </a:lvl1pPr>
          </a:lstStyle>
          <a:p>
            <a:pPr>
              <a:defRPr/>
            </a:pPr>
            <a:endParaRPr lang="fr-FR" altLang="en-US"/>
          </a:p>
        </p:txBody>
      </p:sp>
      <p:sp>
        <p:nvSpPr>
          <p:cNvPr id="4"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5" name="Espace réservé du numéro de diapositive 22"/>
          <p:cNvSpPr>
            <a:spLocks noGrp="1"/>
          </p:cNvSpPr>
          <p:nvPr>
            <p:ph type="sldNum" sz="quarter" idx="12"/>
          </p:nvPr>
        </p:nvSpPr>
        <p:spPr/>
        <p:txBody>
          <a:bodyPr/>
          <a:lstStyle>
            <a:lvl1pPr>
              <a:defRPr/>
            </a:lvl1pPr>
          </a:lstStyle>
          <a:p>
            <a:pPr>
              <a:defRPr/>
            </a:pPr>
            <a:fld id="{CD0BBCCA-78BD-45DA-8955-B0D8024252DA}" type="slidenum">
              <a:rPr lang="fr-FR" altLang="en-US"/>
              <a:pPr>
                <a:defRPr/>
              </a:pPr>
              <a:t>‹N°›</a:t>
            </a:fld>
            <a:endParaRPr lang="fr-F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endParaRPr lang="fr-FR" altLang="en-US"/>
          </a:p>
        </p:txBody>
      </p:sp>
      <p:sp>
        <p:nvSpPr>
          <p:cNvPr id="3"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4" name="Espace réservé du numéro de diapositive 22"/>
          <p:cNvSpPr>
            <a:spLocks noGrp="1"/>
          </p:cNvSpPr>
          <p:nvPr>
            <p:ph type="sldNum" sz="quarter" idx="12"/>
          </p:nvPr>
        </p:nvSpPr>
        <p:spPr/>
        <p:txBody>
          <a:bodyPr/>
          <a:lstStyle>
            <a:lvl1pPr>
              <a:defRPr/>
            </a:lvl1pPr>
          </a:lstStyle>
          <a:p>
            <a:pPr>
              <a:defRPr/>
            </a:pPr>
            <a:fld id="{9B82AEB4-9203-4D1B-B04F-704C83CC2319}" type="slidenum">
              <a:rPr lang="fr-FR" altLang="en-US"/>
              <a:pPr>
                <a:defRPr/>
              </a:pPr>
              <a:t>‹N°›</a:t>
            </a:fld>
            <a:endParaRPr lang="fr-F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fr-FR"/>
              <a:t>Cliquez pour modifier le style du titre</a:t>
            </a:r>
            <a:endParaRPr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fr-FR"/>
              <a:t>Cliquez pour modifier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endParaRPr lang="fr-FR" altLang="en-US"/>
          </a:p>
        </p:txBody>
      </p:sp>
      <p:sp>
        <p:nvSpPr>
          <p:cNvPr id="6"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7" name="Espace réservé du numéro de diapositive 22"/>
          <p:cNvSpPr>
            <a:spLocks noGrp="1"/>
          </p:cNvSpPr>
          <p:nvPr>
            <p:ph type="sldNum" sz="quarter" idx="12"/>
          </p:nvPr>
        </p:nvSpPr>
        <p:spPr/>
        <p:txBody>
          <a:bodyPr/>
          <a:lstStyle>
            <a:lvl1pPr>
              <a:defRPr/>
            </a:lvl1pPr>
          </a:lstStyle>
          <a:p>
            <a:pPr>
              <a:defRPr/>
            </a:pPr>
            <a:fld id="{36E6A776-001F-4DA8-9476-A18351A15666}" type="slidenum">
              <a:rPr lang="fr-FR" altLang="en-US"/>
              <a:pPr>
                <a:defRPr/>
              </a:pPr>
              <a:t>‹N°›</a:t>
            </a:fld>
            <a:endParaRPr lang="fr-F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fr-FR"/>
              <a:t>Cliquez pour modifier le style du titre</a:t>
            </a:r>
            <a:endParaRPr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fr-FR"/>
              <a:t>Cliquez pour modifier les styles du texte du masque</a:t>
            </a:r>
          </a:p>
        </p:txBody>
      </p:sp>
      <p:sp>
        <p:nvSpPr>
          <p:cNvPr id="5" name="Espace réservé de la date 13"/>
          <p:cNvSpPr>
            <a:spLocks noGrp="1"/>
          </p:cNvSpPr>
          <p:nvPr>
            <p:ph type="dt" sz="half" idx="10"/>
          </p:nvPr>
        </p:nvSpPr>
        <p:spPr/>
        <p:txBody>
          <a:bodyPr/>
          <a:lstStyle>
            <a:lvl1pPr>
              <a:defRPr/>
            </a:lvl1pPr>
          </a:lstStyle>
          <a:p>
            <a:pPr>
              <a:defRPr/>
            </a:pPr>
            <a:endParaRPr lang="fr-FR" altLang="en-US"/>
          </a:p>
        </p:txBody>
      </p:sp>
      <p:sp>
        <p:nvSpPr>
          <p:cNvPr id="6" name="Espace réservé du pied de page 2"/>
          <p:cNvSpPr>
            <a:spLocks noGrp="1"/>
          </p:cNvSpPr>
          <p:nvPr>
            <p:ph type="ftr" sz="quarter" idx="11"/>
          </p:nvPr>
        </p:nvSpPr>
        <p:spPr/>
        <p:txBody>
          <a:bodyPr/>
          <a:lstStyle>
            <a:lvl1pPr>
              <a:defRPr/>
            </a:lvl1pPr>
          </a:lstStyle>
          <a:p>
            <a:pPr>
              <a:defRPr/>
            </a:pPr>
            <a:endParaRPr lang="fr-FR" altLang="en-US"/>
          </a:p>
        </p:txBody>
      </p:sp>
      <p:sp>
        <p:nvSpPr>
          <p:cNvPr id="7" name="Espace réservé du numéro de diapositive 22"/>
          <p:cNvSpPr>
            <a:spLocks noGrp="1"/>
          </p:cNvSpPr>
          <p:nvPr>
            <p:ph type="sldNum" sz="quarter" idx="12"/>
          </p:nvPr>
        </p:nvSpPr>
        <p:spPr/>
        <p:txBody>
          <a:bodyPr/>
          <a:lstStyle>
            <a:lvl1pPr>
              <a:defRPr/>
            </a:lvl1pPr>
          </a:lstStyle>
          <a:p>
            <a:pPr>
              <a:defRPr/>
            </a:pPr>
            <a:fld id="{44D0C206-9D2B-436E-B72A-260434EE1D57}" type="slidenum">
              <a:rPr lang="fr-FR" altLang="en-US"/>
              <a:pPr>
                <a:defRPr/>
              </a:pPr>
              <a:t>‹N°›</a:t>
            </a:fld>
            <a:endParaRPr lang="fr-F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fr-FR"/>
              <a:t>Cliquez pour modifier le style du titre</a:t>
            </a:r>
            <a:endParaRPr lang="en-US"/>
          </a:p>
        </p:txBody>
      </p:sp>
      <p:sp>
        <p:nvSpPr>
          <p:cNvPr id="1027" name="Espace réservé du texte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Times New Roman" charset="0"/>
              </a:defRPr>
            </a:lvl1pPr>
          </a:lstStyle>
          <a:p>
            <a:pPr>
              <a:defRPr/>
            </a:pPr>
            <a:endParaRPr lang="fr-FR" altLang="en-US"/>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Times New Roman" charset="0"/>
              </a:defRPr>
            </a:lvl1pPr>
          </a:lstStyle>
          <a:p>
            <a:pPr>
              <a:defRPr/>
            </a:pPr>
            <a:endParaRPr lang="fr-FR" altLang="en-US"/>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Times New Roman" charset="0"/>
              </a:defRPr>
            </a:lvl1pPr>
          </a:lstStyle>
          <a:p>
            <a:pPr>
              <a:defRPr/>
            </a:pPr>
            <a:fld id="{E059DA5C-A468-451B-A8A5-90AD752DB64E}" type="slidenum">
              <a:rPr lang="fr-FR" altLang="en-US"/>
              <a:pPr>
                <a:defRPr/>
              </a:pPr>
              <a:t>‹N°›</a:t>
            </a:fld>
            <a:endParaRPr lang="fr-FR" altLang="en-US"/>
          </a:p>
        </p:txBody>
      </p:sp>
    </p:spTree>
  </p:cSld>
  <p:clrMap bg1="dk1" tx1="lt1" bg2="dk2" tx2="lt2" accent1="accent1" accent2="accent2" accent3="accent3" accent4="accent4" accent5="accent5" accent6="accent6" hlink="hlink" folHlink="folHlink"/>
  <p:sldLayoutIdLst>
    <p:sldLayoutId id="2147483743" r:id="rId1"/>
    <p:sldLayoutId id="2147483744" r:id="rId2"/>
    <p:sldLayoutId id="2147483753"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a:defRPr>
      </a:lvl2pPr>
      <a:lvl3pPr algn="ctr" rtl="0" eaLnBrk="0" fontAlgn="base" hangingPunct="0">
        <a:spcBef>
          <a:spcPct val="0"/>
        </a:spcBef>
        <a:spcAft>
          <a:spcPct val="0"/>
        </a:spcAft>
        <a:defRPr sz="4100" b="1">
          <a:solidFill>
            <a:schemeClr val="tx1"/>
          </a:solidFill>
          <a:latin typeface="Lucida Sans"/>
        </a:defRPr>
      </a:lvl3pPr>
      <a:lvl4pPr algn="ctr" rtl="0" eaLnBrk="0" fontAlgn="base" hangingPunct="0">
        <a:spcBef>
          <a:spcPct val="0"/>
        </a:spcBef>
        <a:spcAft>
          <a:spcPct val="0"/>
        </a:spcAft>
        <a:defRPr sz="4100" b="1">
          <a:solidFill>
            <a:schemeClr val="tx1"/>
          </a:solidFill>
          <a:latin typeface="Lucida Sans"/>
        </a:defRPr>
      </a:lvl4pPr>
      <a:lvl5pPr algn="ctr" rtl="0" eaLnBrk="0" fontAlgn="base" hangingPunct="0">
        <a:spcBef>
          <a:spcPct val="0"/>
        </a:spcBef>
        <a:spcAft>
          <a:spcPct val="0"/>
        </a:spcAft>
        <a:defRPr sz="4100" b="1">
          <a:solidFill>
            <a:schemeClr val="tx1"/>
          </a:solidFill>
          <a:latin typeface="Lucida Sans"/>
        </a:defRPr>
      </a:lvl5pPr>
      <a:lvl6pPr marL="457200" algn="ctr" rtl="0" fontAlgn="base">
        <a:spcBef>
          <a:spcPct val="0"/>
        </a:spcBef>
        <a:spcAft>
          <a:spcPct val="0"/>
        </a:spcAft>
        <a:defRPr sz="4100" b="1">
          <a:solidFill>
            <a:schemeClr val="tx1"/>
          </a:solidFill>
          <a:latin typeface="Lucida Sans"/>
        </a:defRPr>
      </a:lvl6pPr>
      <a:lvl7pPr marL="914400" algn="ctr" rtl="0" fontAlgn="base">
        <a:spcBef>
          <a:spcPct val="0"/>
        </a:spcBef>
        <a:spcAft>
          <a:spcPct val="0"/>
        </a:spcAft>
        <a:defRPr sz="4100" b="1">
          <a:solidFill>
            <a:schemeClr val="tx1"/>
          </a:solidFill>
          <a:latin typeface="Lucida Sans"/>
        </a:defRPr>
      </a:lvl7pPr>
      <a:lvl8pPr marL="1371600" algn="ctr" rtl="0" fontAlgn="base">
        <a:spcBef>
          <a:spcPct val="0"/>
        </a:spcBef>
        <a:spcAft>
          <a:spcPct val="0"/>
        </a:spcAft>
        <a:defRPr sz="4100" b="1">
          <a:solidFill>
            <a:schemeClr val="tx1"/>
          </a:solidFill>
          <a:latin typeface="Lucida Sans"/>
        </a:defRPr>
      </a:lvl8pPr>
      <a:lvl9pPr marL="1828800" algn="ctr" rtl="0" fontAlgn="base">
        <a:spcBef>
          <a:spcPct val="0"/>
        </a:spcBef>
        <a:spcAft>
          <a:spcPct val="0"/>
        </a:spcAft>
        <a:defRPr sz="4100" b="1">
          <a:solidFill>
            <a:schemeClr val="tx1"/>
          </a:solidFill>
          <a:latin typeface="Lucida Sans"/>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ustomXml" Target="../ink/ink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customXml" Target="../ink/ink5.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customXml" Target="../ink/ink1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spcAft>
                <a:spcPts val="0"/>
              </a:spcAft>
              <a:defRPr/>
            </a:pPr>
            <a:r>
              <a:rPr lang="fr-FR" dirty="0"/>
              <a:t>What’s a Dogue ?</a:t>
            </a:r>
          </a:p>
        </p:txBody>
      </p:sp>
      <p:sp>
        <p:nvSpPr>
          <p:cNvPr id="4099" name="Espace réservé du contenu 2"/>
          <p:cNvSpPr>
            <a:spLocks noGrp="1"/>
          </p:cNvSpPr>
          <p:nvPr>
            <p:ph idx="1"/>
          </p:nvPr>
        </p:nvSpPr>
        <p:spPr/>
        <p:txBody>
          <a:bodyPr/>
          <a:lstStyle/>
          <a:p>
            <a:pPr algn="ctr" eaLnBrk="1" hangingPunct="1"/>
            <a:r>
              <a:rPr lang="en-CA" dirty="0"/>
              <a:t>The Dogue de Bordeaux is the French </a:t>
            </a:r>
            <a:r>
              <a:rPr lang="en-CA" dirty="0" err="1"/>
              <a:t>Molosser</a:t>
            </a:r>
            <a:r>
              <a:rPr lang="en-CA" dirty="0"/>
              <a:t> just as the Mastiff is the British one and the Neapolitan is the Italian one. </a:t>
            </a:r>
          </a:p>
          <a:p>
            <a:pPr algn="ctr" eaLnBrk="1" hangingPunct="1"/>
            <a:r>
              <a:rPr lang="en-CA" dirty="0"/>
              <a:t>No doubt there were many variants within each breed until the standard defined its features.</a:t>
            </a:r>
          </a:p>
          <a:p>
            <a:pPr eaLnBrk="1" hangingPunct="1"/>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a:t>1883</a:t>
            </a:r>
          </a:p>
        </p:txBody>
      </p:sp>
      <p:pic>
        <p:nvPicPr>
          <p:cNvPr id="9219" name="Espace réservé du contenu 3" descr="SCC_A_E_001-86_0205a_d_h_(1).jpg"/>
          <p:cNvPicPr>
            <a:picLocks noGrp="1" noChangeAspect="1"/>
          </p:cNvPicPr>
          <p:nvPr>
            <p:ph idx="1"/>
          </p:nvPr>
        </p:nvPicPr>
        <p:blipFill>
          <a:blip r:embed="rId2" cstate="print"/>
          <a:srcRect/>
          <a:stretch>
            <a:fillRect/>
          </a:stretch>
        </p:blipFill>
        <p:spPr>
          <a:xfrm>
            <a:off x="1544638" y="1600200"/>
            <a:ext cx="6054725" cy="470852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a:t>A Dogue from 1886, in Paris</a:t>
            </a:r>
          </a:p>
        </p:txBody>
      </p:sp>
      <p:pic>
        <p:nvPicPr>
          <p:cNvPr id="10243" name="Espace réservé du contenu 3" descr="SCC_A_CEtP_025_1046a_d_(1) 1886.jpg"/>
          <p:cNvPicPr>
            <a:picLocks noGrp="1" noChangeAspect="1"/>
          </p:cNvPicPr>
          <p:nvPr>
            <p:ph idx="1"/>
          </p:nvPr>
        </p:nvPicPr>
        <p:blipFill>
          <a:blip r:embed="rId2" cstate="print"/>
          <a:srcRect/>
          <a:stretch>
            <a:fillRect/>
          </a:stretch>
        </p:blipFill>
        <p:spPr>
          <a:xfrm>
            <a:off x="2827338" y="1600200"/>
            <a:ext cx="3489325" cy="4708525"/>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a:t>Around 1892</a:t>
            </a:r>
          </a:p>
        </p:txBody>
      </p:sp>
      <p:pic>
        <p:nvPicPr>
          <p:cNvPr id="11267" name="Espace réservé du contenu 3" descr="Beauté_et_Buffalo_à_M._Bouthéon_(vers_1892)_-_Bylandt.jpg"/>
          <p:cNvPicPr>
            <a:picLocks noGrp="1" noChangeAspect="1"/>
          </p:cNvPicPr>
          <p:nvPr>
            <p:ph idx="1"/>
          </p:nvPr>
        </p:nvPicPr>
        <p:blipFill>
          <a:blip r:embed="rId2" cstate="print"/>
          <a:srcRect/>
          <a:stretch>
            <a:fillRect/>
          </a:stretch>
        </p:blipFill>
        <p:spPr>
          <a:xfrm>
            <a:off x="1403350" y="1563688"/>
            <a:ext cx="6481763" cy="4678362"/>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a:t>Around 1892</a:t>
            </a:r>
          </a:p>
        </p:txBody>
      </p:sp>
      <p:pic>
        <p:nvPicPr>
          <p:cNvPr id="12291" name="Espace réservé du contenu 5" descr="Sultane_à_M._Ch._Eisler_Paris_1892_-_Ad_Reul.jpg"/>
          <p:cNvPicPr>
            <a:picLocks noGrp="1" noChangeAspect="1"/>
          </p:cNvPicPr>
          <p:nvPr>
            <p:ph idx="1"/>
          </p:nvPr>
        </p:nvPicPr>
        <p:blipFill>
          <a:blip r:embed="rId2" cstate="print"/>
          <a:srcRect/>
          <a:stretch>
            <a:fillRect/>
          </a:stretch>
        </p:blipFill>
        <p:spPr>
          <a:xfrm>
            <a:off x="1331913" y="1773238"/>
            <a:ext cx="3063875" cy="438467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a:t>Old types </a:t>
            </a:r>
          </a:p>
        </p:txBody>
      </p:sp>
      <p:pic>
        <p:nvPicPr>
          <p:cNvPr id="13315" name="Espace réservé du contenu 3" descr="Tempête_-_Bylandt.jpg"/>
          <p:cNvPicPr>
            <a:picLocks noGrp="1" noChangeAspect="1"/>
          </p:cNvPicPr>
          <p:nvPr>
            <p:ph idx="1"/>
          </p:nvPr>
        </p:nvPicPr>
        <p:blipFill>
          <a:blip r:embed="rId2" cstate="print"/>
          <a:srcRect/>
          <a:stretch>
            <a:fillRect/>
          </a:stretch>
        </p:blipFill>
        <p:spPr>
          <a:xfrm>
            <a:off x="2051050" y="1816100"/>
            <a:ext cx="4752975" cy="455295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eaLnBrk="1" hangingPunct="1">
              <a:defRPr/>
            </a:pPr>
            <a:r>
              <a:rPr lang="fr-FR" dirty="0"/>
              <a:t>Youssouf best Dogue in Paris 1903</a:t>
            </a:r>
          </a:p>
        </p:txBody>
      </p:sp>
      <p:pic>
        <p:nvPicPr>
          <p:cNvPr id="14339" name="Espace réservé du contenu 3" descr="Yousouf_1er_prix_expo_Paris_1903_et_1904_-_Mahler_-_Chiens_de_France.jpg"/>
          <p:cNvPicPr>
            <a:picLocks noGrp="1" noChangeAspect="1"/>
          </p:cNvPicPr>
          <p:nvPr>
            <p:ph idx="1"/>
          </p:nvPr>
        </p:nvPicPr>
        <p:blipFill>
          <a:blip r:embed="rId2" cstate="print"/>
          <a:srcRect/>
          <a:stretch>
            <a:fillRect/>
          </a:stretch>
        </p:blipFill>
        <p:spPr>
          <a:xfrm>
            <a:off x="900113" y="1844675"/>
            <a:ext cx="5280025" cy="3760788"/>
          </a:xfrm>
        </p:spPr>
      </p:pic>
      <p:sp>
        <p:nvSpPr>
          <p:cNvPr id="14340" name="ZoneTexte 4"/>
          <p:cNvSpPr txBox="1">
            <a:spLocks noChangeArrowheads="1"/>
          </p:cNvSpPr>
          <p:nvPr/>
        </p:nvSpPr>
        <p:spPr bwMode="auto">
          <a:xfrm>
            <a:off x="6659563" y="2636838"/>
            <a:ext cx="1800225" cy="3108543"/>
          </a:xfrm>
          <a:prstGeom prst="rect">
            <a:avLst/>
          </a:prstGeom>
          <a:noFill/>
          <a:ln w="9525">
            <a:noFill/>
            <a:miter lim="800000"/>
            <a:headEnd/>
            <a:tailEnd/>
          </a:ln>
        </p:spPr>
        <p:txBody>
          <a:bodyPr>
            <a:spAutoFit/>
          </a:bodyPr>
          <a:lstStyle/>
          <a:p>
            <a:r>
              <a:rPr lang="fr-FR" sz="2800" dirty="0"/>
              <a:t>We start to have Bordeaux type in body but not really in type</a:t>
            </a:r>
          </a:p>
        </p:txBody>
      </p:sp>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3986213" y="2306638"/>
              <a:ext cx="806450" cy="274637"/>
            </p14:xfrm>
          </p:contentPart>
        </mc:Choice>
        <mc:Fallback xmlns="">
          <p:pic>
            <p:nvPicPr>
              <p:cNvPr id="1026" name="Ink 2"/>
              <p:cNvPicPr>
                <a:picLocks noRot="1" noChangeAspect="1" noEditPoints="1" noChangeArrowheads="1" noChangeShapeType="1"/>
              </p:cNvPicPr>
              <p:nvPr/>
            </p:nvPicPr>
            <p:blipFill>
              <a:blip r:embed="rId4"/>
              <a:stretch>
                <a:fillRect/>
              </a:stretch>
            </p:blipFill>
            <p:spPr>
              <a:xfrm>
                <a:off x="3976852" y="2297279"/>
                <a:ext cx="825171" cy="293354"/>
              </a:xfrm>
              <a:prstGeom prst="rect">
                <a:avLst/>
              </a:prstGeom>
            </p:spPr>
          </p:pic>
        </mc:Fallback>
      </mc:AlternateContent>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ctrTitle"/>
          </p:nvPr>
        </p:nvSpPr>
        <p:spPr>
          <a:xfrm>
            <a:off x="827584" y="764704"/>
            <a:ext cx="7772400" cy="782216"/>
          </a:xfrm>
        </p:spPr>
        <p:txBody>
          <a:bodyPr/>
          <a:lstStyle/>
          <a:p>
            <a:pPr eaLnBrk="1" fontAlgn="auto" hangingPunct="1">
              <a:spcAft>
                <a:spcPts val="0"/>
              </a:spcAft>
              <a:defRPr/>
            </a:pPr>
            <a:r>
              <a:rPr lang="fr-FR" dirty="0"/>
              <a:t>History</a:t>
            </a:r>
          </a:p>
        </p:txBody>
      </p:sp>
      <p:sp>
        <p:nvSpPr>
          <p:cNvPr id="15363" name="Rectangle 1027"/>
          <p:cNvSpPr>
            <a:spLocks noGrp="1" noChangeArrowheads="1"/>
          </p:cNvSpPr>
          <p:nvPr>
            <p:ph type="subTitle" idx="1"/>
          </p:nvPr>
        </p:nvSpPr>
        <p:spPr>
          <a:xfrm>
            <a:off x="914400" y="2204864"/>
            <a:ext cx="8001000" cy="4043536"/>
          </a:xfrm>
        </p:spPr>
        <p:txBody>
          <a:bodyPr/>
          <a:lstStyle/>
          <a:p>
            <a:pPr eaLnBrk="1" hangingPunct="1"/>
            <a:r>
              <a:rPr lang="en-GB" sz="2400" dirty="0">
                <a:cs typeface="Times New Roman" pitchFamily="18" charset="0"/>
              </a:rPr>
              <a:t>The breed was known and appreciated by fanciers in England at the end of the nineteenth century and at the very beginning of the twentieth. </a:t>
            </a:r>
            <a:br>
              <a:rPr lang="en-GB" sz="2400" dirty="0">
                <a:cs typeface="Times New Roman" pitchFamily="18" charset="0"/>
              </a:rPr>
            </a:br>
            <a:r>
              <a:rPr lang="en-GB" sz="2400" dirty="0"/>
              <a:t>the </a:t>
            </a:r>
            <a:r>
              <a:rPr lang="en-GB" sz="2400" dirty="0" err="1"/>
              <a:t>Dogue</a:t>
            </a:r>
            <a:r>
              <a:rPr lang="en-GB" sz="2400" dirty="0"/>
              <a:t> de Bordeaux Club was founded in 1897. </a:t>
            </a:r>
            <a:r>
              <a:rPr lang="en-GB" sz="2400" dirty="0">
                <a:cs typeface="Times New Roman" pitchFamily="18" charset="0"/>
              </a:rPr>
              <a:t/>
            </a:r>
            <a:br>
              <a:rPr lang="en-GB" sz="2400" dirty="0">
                <a:cs typeface="Times New Roman" pitchFamily="18" charset="0"/>
              </a:rPr>
            </a:br>
            <a:r>
              <a:rPr lang="en-GB" sz="2400" dirty="0"/>
              <a:t>In December of the same year, the Kennel Club Gazette talked of 14 </a:t>
            </a:r>
            <a:r>
              <a:rPr lang="en-GB" sz="2400" dirty="0" err="1"/>
              <a:t>Dogues</a:t>
            </a:r>
            <a:r>
              <a:rPr lang="en-GB" sz="2400" dirty="0"/>
              <a:t> de Bordeaux entered at a show and in the November 1898 issue it is possible to read about the judging of </a:t>
            </a:r>
            <a:r>
              <a:rPr lang="en-GB" sz="2400" dirty="0" err="1"/>
              <a:t>Dogue</a:t>
            </a:r>
            <a:r>
              <a:rPr lang="en-GB" sz="2400" dirty="0"/>
              <a:t> de Bordeaux at the Kennel Club Crystal Palace Show. </a:t>
            </a:r>
            <a:endParaRPr lang="fr-FR" sz="2400" dirty="0"/>
          </a:p>
          <a:p>
            <a:pPr eaLnBrk="1" hangingPunct="1"/>
            <a:r>
              <a:rPr lang="en-GB" dirty="0"/>
              <a:t>. </a:t>
            </a:r>
            <a:endParaRPr lang="en-GB" dirty="0">
              <a:cs typeface="Times New Roman" pitchFamily="18" charset="0"/>
            </a:endParaRPr>
          </a:p>
          <a:p>
            <a:pPr eaLnBrk="1" hangingPunct="1"/>
            <a:endParaRPr lang="en-GB" dirty="0">
              <a:cs typeface="Times New Roman" pitchFamily="18" charset="0"/>
            </a:endParaRPr>
          </a:p>
        </p:txBody>
      </p:sp>
      <mc:AlternateContent xmlns:mc="http://schemas.openxmlformats.org/markup-compatibility/2006" xmlns:p14="http://schemas.microsoft.com/office/powerpoint/2010/main">
        <mc:Choice Requires="p14">
          <p:contentPart p14:bwMode="auto" r:id="rId2">
            <p14:nvContentPartPr>
              <p14:cNvPr id="2050" name="Ink 2"/>
              <p14:cNvContentPartPr>
                <a14:cpLocks xmlns:a14="http://schemas.microsoft.com/office/drawing/2010/main" noRot="1" noChangeAspect="1" noEditPoints="1" noChangeArrowheads="1" noChangeShapeType="1"/>
              </p14:cNvContentPartPr>
              <p14:nvPr/>
            </p14:nvContentPartPr>
            <p14:xfrm>
              <a:off x="4200525" y="5846763"/>
              <a:ext cx="506413" cy="93662"/>
            </p14:xfrm>
          </p:contentPart>
        </mc:Choice>
        <mc:Fallback xmlns="">
          <p:pic>
            <p:nvPicPr>
              <p:cNvPr id="2050" name="Ink 2"/>
              <p:cNvPicPr>
                <a:picLocks noRot="1" noChangeAspect="1" noEditPoints="1" noChangeArrowheads="1" noChangeShapeType="1"/>
              </p:cNvPicPr>
              <p:nvPr/>
            </p:nvPicPr>
            <p:blipFill>
              <a:blip r:embed="rId3"/>
              <a:stretch>
                <a:fillRect/>
              </a:stretch>
            </p:blipFill>
            <p:spPr>
              <a:xfrm>
                <a:off x="4191160" y="5837504"/>
                <a:ext cx="525142" cy="112181"/>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Some historical details</a:t>
            </a:r>
          </a:p>
        </p:txBody>
      </p:sp>
      <p:sp>
        <p:nvSpPr>
          <p:cNvPr id="3" name="Espace réservé du contenu 2"/>
          <p:cNvSpPr>
            <a:spLocks noGrp="1"/>
          </p:cNvSpPr>
          <p:nvPr>
            <p:ph idx="1"/>
          </p:nvPr>
        </p:nvSpPr>
        <p:spPr/>
        <p:txBody>
          <a:bodyPr/>
          <a:lstStyle/>
          <a:p>
            <a:endParaRPr lang="en-GB" dirty="0">
              <a:cs typeface="Times New Roman" pitchFamily="18" charset="0"/>
            </a:endParaRPr>
          </a:p>
          <a:p>
            <a:r>
              <a:rPr lang="en-GB" dirty="0">
                <a:cs typeface="Times New Roman" pitchFamily="18" charset="0"/>
              </a:rPr>
              <a:t>Then, it disappeared from the British scene.</a:t>
            </a:r>
          </a:p>
          <a:p>
            <a:r>
              <a:rPr lang="en-GB" dirty="0">
                <a:cs typeface="Times New Roman" pitchFamily="18" charset="0"/>
              </a:rPr>
              <a:t>It’s only </a:t>
            </a:r>
            <a:r>
              <a:rPr lang="en-GB" dirty="0"/>
              <a:t>in November 1997 that the </a:t>
            </a:r>
            <a:r>
              <a:rPr lang="en-GB" dirty="0" err="1"/>
              <a:t>Dogue</a:t>
            </a:r>
            <a:r>
              <a:rPr lang="en-GB" dirty="0"/>
              <a:t> was only officially recognised by the Kennel Club.</a:t>
            </a:r>
          </a:p>
          <a:p>
            <a:r>
              <a:rPr lang="en-GB" dirty="0">
                <a:cs typeface="Times New Roman" pitchFamily="18" charset="0"/>
              </a:rPr>
              <a:t>The </a:t>
            </a:r>
            <a:r>
              <a:rPr lang="en-GB" dirty="0" err="1">
                <a:cs typeface="Times New Roman" pitchFamily="18" charset="0"/>
              </a:rPr>
              <a:t>Dogue</a:t>
            </a:r>
            <a:r>
              <a:rPr lang="en-GB" dirty="0">
                <a:cs typeface="Times New Roman" pitchFamily="18" charset="0"/>
              </a:rPr>
              <a:t> was known  and appreciated in Belgium and Germany at the beginning of the century. </a:t>
            </a:r>
            <a:br>
              <a:rPr lang="en-GB" dirty="0">
                <a:cs typeface="Times New Roman" pitchFamily="18" charset="0"/>
              </a:rPr>
            </a:br>
            <a:endParaRPr lang="fr-FR" dirty="0"/>
          </a:p>
          <a:p>
            <a:endParaRPr lang="en-GB" dirty="0">
              <a:cs typeface="Times New Roman" pitchFamily="18" charset="0"/>
            </a:endParaRPr>
          </a:p>
          <a:p>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a:t>Standards</a:t>
            </a:r>
          </a:p>
        </p:txBody>
      </p:sp>
      <p:sp>
        <p:nvSpPr>
          <p:cNvPr id="16387" name="Espace réservé du contenu 2"/>
          <p:cNvSpPr>
            <a:spLocks noGrp="1"/>
          </p:cNvSpPr>
          <p:nvPr>
            <p:ph idx="1"/>
          </p:nvPr>
        </p:nvSpPr>
        <p:spPr/>
        <p:txBody>
          <a:bodyPr/>
          <a:lstStyle/>
          <a:p>
            <a:pPr eaLnBrk="1" hangingPunct="1"/>
            <a:r>
              <a:rPr lang="en-GB" sz="2400"/>
              <a:t>Professor Kunstler who taught at the Bordeaux Natural History Museum, wrote the first standard in 1910. </a:t>
            </a:r>
            <a:br>
              <a:rPr lang="en-GB" sz="2400"/>
            </a:br>
            <a:r>
              <a:rPr lang="en-GB" sz="2400"/>
              <a:t/>
            </a:r>
            <a:br>
              <a:rPr lang="en-GB" sz="2400"/>
            </a:br>
            <a:r>
              <a:rPr lang="en-GB" sz="2400"/>
              <a:t>Professor Raymond Triquet  wrote the 1971 standard with the help of  Doctor Luquet</a:t>
            </a:r>
            <a:br>
              <a:rPr lang="en-GB" sz="2400"/>
            </a:br>
            <a:r>
              <a:rPr lang="en-GB" sz="2400"/>
              <a:t/>
            </a:r>
            <a:br>
              <a:rPr lang="en-GB" sz="2400"/>
            </a:br>
            <a:r>
              <a:rPr lang="en-GB" sz="2400"/>
              <a:t>Professor Triquet reformulated this standard in 1995, with the help of Philippe Serouil</a:t>
            </a:r>
          </a:p>
          <a:p>
            <a:pPr eaLnBrk="1" hangingPunct="1"/>
            <a:r>
              <a:rPr lang="en-GB" sz="2400"/>
              <a:t/>
            </a:r>
            <a:br>
              <a:rPr lang="en-GB" sz="2400"/>
            </a:br>
            <a:r>
              <a:rPr lang="en-GB" sz="2400"/>
              <a:t>Some additional points were added in 2007, mainly to avoid the Dogue  to be overdone.</a:t>
            </a:r>
            <a:endParaRPr lang="fr-FR" sz="2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Raymond Triquet</a:t>
            </a:r>
          </a:p>
        </p:txBody>
      </p:sp>
      <p:sp>
        <p:nvSpPr>
          <p:cNvPr id="3" name="Espace réservé du contenu 2"/>
          <p:cNvSpPr>
            <a:spLocks noGrp="1"/>
          </p:cNvSpPr>
          <p:nvPr>
            <p:ph idx="1"/>
          </p:nvPr>
        </p:nvSpPr>
        <p:spPr>
          <a:xfrm>
            <a:off x="4427984" y="1600200"/>
            <a:ext cx="4258816" cy="4708525"/>
          </a:xfrm>
        </p:spPr>
        <p:txBody>
          <a:bodyPr/>
          <a:lstStyle/>
          <a:p>
            <a:r>
              <a:rPr lang="en-GB" sz="2400" dirty="0"/>
              <a:t>The history of the </a:t>
            </a:r>
            <a:r>
              <a:rPr lang="en-GB" sz="2400" dirty="0" err="1"/>
              <a:t>Dogue</a:t>
            </a:r>
            <a:r>
              <a:rPr lang="en-GB" sz="2400" dirty="0"/>
              <a:t> de Bordeaux is linked for ever to Raymond </a:t>
            </a:r>
            <a:r>
              <a:rPr lang="en-GB" sz="2400" dirty="0" err="1"/>
              <a:t>Triquet</a:t>
            </a:r>
            <a:r>
              <a:rPr lang="en-GB" sz="2400" dirty="0"/>
              <a:t>.</a:t>
            </a:r>
          </a:p>
          <a:p>
            <a:r>
              <a:rPr lang="en-GB" sz="2400" dirty="0"/>
              <a:t>After the second World War, there were very few specimen of </a:t>
            </a:r>
            <a:r>
              <a:rPr lang="en-GB" sz="2400" dirty="0" err="1"/>
              <a:t>Dogue</a:t>
            </a:r>
            <a:r>
              <a:rPr lang="en-GB" sz="2400" dirty="0"/>
              <a:t> left in France. </a:t>
            </a:r>
            <a:br>
              <a:rPr lang="en-GB" sz="2400" dirty="0"/>
            </a:br>
            <a:r>
              <a:rPr lang="en-GB" sz="2400" dirty="0"/>
              <a:t>Raymond </a:t>
            </a:r>
            <a:r>
              <a:rPr lang="en-GB" sz="2400" dirty="0" err="1"/>
              <a:t>Triquet</a:t>
            </a:r>
            <a:r>
              <a:rPr lang="en-GB" sz="2400" dirty="0"/>
              <a:t> has always been a molosser lover.  </a:t>
            </a:r>
            <a:endParaRPr lang="fr-FR" sz="2400" dirty="0"/>
          </a:p>
          <a:p>
            <a:r>
              <a:rPr lang="en-GB" sz="2400" dirty="0"/>
              <a:t> </a:t>
            </a:r>
            <a:endParaRPr lang="fr-FR" sz="2400" dirty="0"/>
          </a:p>
          <a:p>
            <a:endParaRPr lang="fr-FR" dirty="0"/>
          </a:p>
        </p:txBody>
      </p:sp>
      <p:pic>
        <p:nvPicPr>
          <p:cNvPr id="4" name="Image 3" descr="raymond triquet.JPG"/>
          <p:cNvPicPr>
            <a:picLocks noChangeAspect="1"/>
          </p:cNvPicPr>
          <p:nvPr/>
        </p:nvPicPr>
        <p:blipFill>
          <a:blip r:embed="rId2" cstate="print"/>
          <a:stretch>
            <a:fillRect/>
          </a:stretch>
        </p:blipFill>
        <p:spPr>
          <a:xfrm>
            <a:off x="827584" y="1844824"/>
            <a:ext cx="3395472" cy="41605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title"/>
          </p:nvPr>
        </p:nvSpPr>
        <p:spPr/>
        <p:txBody>
          <a:bodyPr>
            <a:normAutofit fontScale="90000"/>
          </a:bodyPr>
          <a:lstStyle/>
          <a:p>
            <a:pPr eaLnBrk="1" fontAlgn="auto" hangingPunct="1">
              <a:spcAft>
                <a:spcPts val="0"/>
              </a:spcAft>
              <a:defRPr/>
            </a:pPr>
            <a:r>
              <a:rPr lang="fr-FR" dirty="0"/>
              <a:t>What to know about the Dogue</a:t>
            </a:r>
          </a:p>
        </p:txBody>
      </p:sp>
      <p:sp>
        <p:nvSpPr>
          <p:cNvPr id="17411" name="Rectangle 7"/>
          <p:cNvSpPr>
            <a:spLocks noGrp="1" noChangeArrowheads="1"/>
          </p:cNvSpPr>
          <p:nvPr>
            <p:ph idx="1"/>
          </p:nvPr>
        </p:nvSpPr>
        <p:spPr>
          <a:xfrm>
            <a:off x="457200" y="2348880"/>
            <a:ext cx="8229600" cy="3959845"/>
          </a:xfrm>
        </p:spPr>
        <p:txBody>
          <a:bodyPr/>
          <a:lstStyle/>
          <a:p>
            <a:pPr algn="ctr" eaLnBrk="1" hangingPunct="1">
              <a:lnSpc>
                <a:spcPct val="90000"/>
              </a:lnSpc>
            </a:pPr>
            <a:r>
              <a:rPr lang="en-US" dirty="0"/>
              <a:t>Powerful imposing dog, it is one of the most ancient French breeds even if it was not known by the name </a:t>
            </a:r>
            <a:r>
              <a:rPr lang="en-US" dirty="0" err="1"/>
              <a:t>Dogue</a:t>
            </a:r>
            <a:r>
              <a:rPr lang="en-US" dirty="0"/>
              <a:t> de Bordeaux until the twentieth century.</a:t>
            </a:r>
          </a:p>
          <a:p>
            <a:pPr algn="ctr" eaLnBrk="1" hangingPunct="1">
              <a:lnSpc>
                <a:spcPct val="90000"/>
              </a:lnSpc>
            </a:pPr>
            <a:r>
              <a:rPr lang="en-US" dirty="0"/>
              <a:t>The </a:t>
            </a:r>
            <a:r>
              <a:rPr lang="en-GB" dirty="0"/>
              <a:t>Dogue de Bordeaux is very popular in many countries</a:t>
            </a:r>
            <a:r>
              <a:rPr lang="fr-FR" dirty="0"/>
              <a:t>.</a:t>
            </a:r>
          </a:p>
          <a:p>
            <a:pPr algn="ctr" eaLnBrk="1" hangingPunct="1">
              <a:lnSpc>
                <a:spcPct val="90000"/>
              </a:lnSpc>
            </a:pPr>
            <a:endParaRPr lang="fr-FR" dirty="0"/>
          </a:p>
          <a:p>
            <a:pPr algn="ctr" eaLnBrk="1" hangingPunct="1">
              <a:lnSpc>
                <a:spcPct val="90000"/>
              </a:lnSpc>
            </a:pPr>
            <a:r>
              <a:rPr lang="fr-FR" dirty="0">
                <a:solidFill>
                  <a:srgbClr val="FFC000"/>
                </a:solidFill>
              </a:rPr>
              <a:t>NB All photos are </a:t>
            </a:r>
            <a:r>
              <a:rPr lang="fr-FR" dirty="0" err="1">
                <a:solidFill>
                  <a:srgbClr val="FFC000"/>
                </a:solidFill>
              </a:rPr>
              <a:t>just</a:t>
            </a:r>
            <a:r>
              <a:rPr lang="fr-FR" dirty="0">
                <a:solidFill>
                  <a:srgbClr val="FFC000"/>
                </a:solidFill>
              </a:rPr>
              <a:t> </a:t>
            </a:r>
            <a:r>
              <a:rPr lang="fr-FR" dirty="0" err="1">
                <a:solidFill>
                  <a:srgbClr val="FFC000"/>
                </a:solidFill>
              </a:rPr>
              <a:t>examples</a:t>
            </a:r>
            <a:r>
              <a:rPr lang="fr-FR" dirty="0">
                <a:solidFill>
                  <a:srgbClr val="FFC000"/>
                </a:solidFill>
              </a:rPr>
              <a:t> of Dogues not </a:t>
            </a:r>
            <a:r>
              <a:rPr lang="fr-FR" dirty="0" err="1">
                <a:solidFill>
                  <a:srgbClr val="FFC000"/>
                </a:solidFill>
              </a:rPr>
              <a:t>perfect</a:t>
            </a:r>
            <a:r>
              <a:rPr lang="fr-FR" dirty="0">
                <a:solidFill>
                  <a:srgbClr val="FFC000"/>
                </a:solidFill>
              </a:rPr>
              <a:t> Dogues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Raymond Triquet</a:t>
            </a:r>
          </a:p>
        </p:txBody>
      </p:sp>
      <p:sp>
        <p:nvSpPr>
          <p:cNvPr id="3" name="Espace réservé du contenu 2"/>
          <p:cNvSpPr>
            <a:spLocks noGrp="1"/>
          </p:cNvSpPr>
          <p:nvPr>
            <p:ph idx="1"/>
          </p:nvPr>
        </p:nvSpPr>
        <p:spPr/>
        <p:txBody>
          <a:bodyPr/>
          <a:lstStyle/>
          <a:p>
            <a:r>
              <a:rPr lang="en-GB" dirty="0"/>
              <a:t>Once, one of his student talk to him about a big dog. “Sir, you have to go in this pub, there is such a dog ! You have to see him”. This was the beginning of Raymond </a:t>
            </a:r>
            <a:r>
              <a:rPr lang="en-GB" dirty="0" err="1"/>
              <a:t>Triquet</a:t>
            </a:r>
            <a:r>
              <a:rPr lang="en-GB" dirty="0"/>
              <a:t> and the </a:t>
            </a:r>
            <a:r>
              <a:rPr lang="en-GB" dirty="0" err="1"/>
              <a:t>Dogue</a:t>
            </a:r>
            <a:r>
              <a:rPr lang="en-GB" dirty="0"/>
              <a:t> de Bordeaux story. </a:t>
            </a:r>
            <a:endParaRPr lang="fr-FR" dirty="0"/>
          </a:p>
          <a:p>
            <a:r>
              <a:rPr lang="en-GB" dirty="0"/>
              <a:t>Raymond fall really in love with the breed. He decided to save  it and he did. </a:t>
            </a:r>
            <a:endParaRPr lang="fr-F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Raymond Triquet</a:t>
            </a:r>
          </a:p>
        </p:txBody>
      </p:sp>
      <p:sp>
        <p:nvSpPr>
          <p:cNvPr id="3" name="Espace réservé du contenu 2"/>
          <p:cNvSpPr>
            <a:spLocks noGrp="1"/>
          </p:cNvSpPr>
          <p:nvPr>
            <p:ph idx="1"/>
          </p:nvPr>
        </p:nvSpPr>
        <p:spPr/>
        <p:txBody>
          <a:bodyPr/>
          <a:lstStyle/>
          <a:p>
            <a:r>
              <a:rPr lang="en-GB" dirty="0"/>
              <a:t>He first bought a bitch </a:t>
            </a:r>
            <a:r>
              <a:rPr lang="en-GB" dirty="0" err="1"/>
              <a:t>Kanie</a:t>
            </a:r>
            <a:r>
              <a:rPr lang="en-GB" dirty="0"/>
              <a:t> de </a:t>
            </a:r>
            <a:r>
              <a:rPr lang="en-GB" dirty="0" err="1"/>
              <a:t>Fénélon</a:t>
            </a:r>
            <a:r>
              <a:rPr lang="en-GB" dirty="0"/>
              <a:t> and it was the beginning of his kennel de la </a:t>
            </a:r>
            <a:r>
              <a:rPr lang="en-GB" dirty="0" err="1"/>
              <a:t>Maison</a:t>
            </a:r>
            <a:r>
              <a:rPr lang="en-GB" dirty="0"/>
              <a:t> des </a:t>
            </a:r>
            <a:r>
              <a:rPr lang="en-GB" dirty="0" err="1"/>
              <a:t>Arbres</a:t>
            </a:r>
            <a:r>
              <a:rPr lang="en-GB" dirty="0"/>
              <a:t>.</a:t>
            </a:r>
            <a:br>
              <a:rPr lang="en-GB" dirty="0"/>
            </a:br>
            <a:r>
              <a:rPr lang="en-GB" dirty="0"/>
              <a:t>He is the author of  the </a:t>
            </a:r>
            <a:r>
              <a:rPr lang="en-GB" dirty="0" err="1"/>
              <a:t>Dogue</a:t>
            </a:r>
            <a:r>
              <a:rPr lang="en-GB" dirty="0"/>
              <a:t> de Bordeaux 1971 and 1995 standard (with help of Philippe </a:t>
            </a:r>
            <a:r>
              <a:rPr lang="en-GB" dirty="0" err="1"/>
              <a:t>Serouil</a:t>
            </a:r>
            <a:r>
              <a:rPr lang="en-GB" dirty="0"/>
              <a:t>). He is the author of many articles on canine terminology and standards  and originator of the current FCI breed nomenclature. </a:t>
            </a:r>
            <a:br>
              <a:rPr lang="en-GB" dirty="0"/>
            </a:br>
            <a:r>
              <a:rPr lang="en-GB" dirty="0"/>
              <a:t>He is also the author of the “Saga”, the bible for </a:t>
            </a:r>
            <a:r>
              <a:rPr lang="en-GB" dirty="0" err="1"/>
              <a:t>Dogues</a:t>
            </a:r>
            <a:r>
              <a:rPr lang="en-GB" dirty="0"/>
              <a:t> enthusiasts</a:t>
            </a:r>
            <a:endParaRPr lang="fr-FR" dirty="0"/>
          </a:p>
        </p:txBody>
      </p:sp>
      <mc:AlternateContent xmlns:mc="http://schemas.openxmlformats.org/markup-compatibility/2006" xmlns:p14="http://schemas.microsoft.com/office/powerpoint/2010/main">
        <mc:Choice Requires="p14">
          <p:contentPart p14:bwMode="auto" r:id="rId2">
            <p14:nvContentPartPr>
              <p14:cNvPr id="3074" name="Ink 2"/>
              <p14:cNvContentPartPr>
                <a14:cpLocks xmlns:a14="http://schemas.microsoft.com/office/drawing/2010/main" noRot="1" noChangeAspect="1" noEditPoints="1" noChangeArrowheads="1" noChangeShapeType="1"/>
              </p14:cNvContentPartPr>
              <p14:nvPr/>
            </p14:nvContentPartPr>
            <p14:xfrm>
              <a:off x="22810788" y="50253900"/>
              <a:ext cx="0" cy="0"/>
            </p14:xfrm>
          </p:contentPart>
        </mc:Choice>
        <mc:Fallback xmlns="">
          <p:pic>
            <p:nvPicPr>
              <p:cNvPr id="3074" name="Ink 2"/>
              <p:cNvPicPr>
                <a:picLocks noRot="1" noChangeAspect="1" noEditPoints="1" noChangeArrowheads="1" noChangeShapeType="1"/>
              </p:cNvPicPr>
              <p:nvPr/>
            </p:nvPicPr>
            <p:blipFill>
              <a:blip r:embed="rId3"/>
              <a:stretch>
                <a:fillRect/>
              </a:stretch>
            </p:blipFill>
            <p:spPr>
              <a:xfrm>
                <a:off x="22810788" y="50253900"/>
                <a:ext cx="0" cy="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Raymond Triquet</a:t>
            </a:r>
          </a:p>
        </p:txBody>
      </p:sp>
      <p:sp>
        <p:nvSpPr>
          <p:cNvPr id="3" name="Espace réservé du contenu 2"/>
          <p:cNvSpPr>
            <a:spLocks noGrp="1"/>
          </p:cNvSpPr>
          <p:nvPr>
            <p:ph idx="1"/>
          </p:nvPr>
        </p:nvSpPr>
        <p:spPr/>
        <p:txBody>
          <a:bodyPr/>
          <a:lstStyle/>
          <a:p>
            <a:r>
              <a:rPr lang="en-GB" dirty="0"/>
              <a:t>Raymond is always ready to spread the word about what a good </a:t>
            </a:r>
            <a:r>
              <a:rPr lang="en-GB" dirty="0" err="1"/>
              <a:t>Dogue</a:t>
            </a:r>
            <a:r>
              <a:rPr lang="en-GB" dirty="0"/>
              <a:t> should be like and his charisma and instructiveness has promoted the breed all around the World.</a:t>
            </a:r>
            <a:endParaRPr lang="fr-FR" dirty="0"/>
          </a:p>
          <a:p>
            <a:endParaRPr lang="fr-FR" dirty="0"/>
          </a:p>
        </p:txBody>
      </p:sp>
      <mc:AlternateContent xmlns:mc="http://schemas.openxmlformats.org/markup-compatibility/2006" xmlns:p14="http://schemas.microsoft.com/office/powerpoint/2010/main">
        <mc:Choice Requires="p14">
          <p:contentPart p14:bwMode="auto" r:id="rId2">
            <p14:nvContentPartPr>
              <p14:cNvPr id="4098" name="Ink 2"/>
              <p14:cNvContentPartPr>
                <a14:cpLocks xmlns:a14="http://schemas.microsoft.com/office/drawing/2010/main" noRot="1" noChangeAspect="1" noEditPoints="1" noChangeArrowheads="1" noChangeShapeType="1"/>
              </p14:cNvContentPartPr>
              <p14:nvPr/>
            </p14:nvContentPartPr>
            <p14:xfrm>
              <a:off x="17759363" y="45540613"/>
              <a:ext cx="0" cy="0"/>
            </p14:xfrm>
          </p:contentPart>
        </mc:Choice>
        <mc:Fallback xmlns="">
          <p:pic>
            <p:nvPicPr>
              <p:cNvPr id="4098" name="Ink 2"/>
              <p:cNvPicPr>
                <a:picLocks noRot="1" noChangeAspect="1" noEditPoints="1" noChangeArrowheads="1" noChangeShapeType="1"/>
              </p:cNvPicPr>
              <p:nvPr/>
            </p:nvPicPr>
            <p:blipFill>
              <a:blip r:embed="rId3"/>
              <a:stretch>
                <a:fillRect/>
              </a:stretch>
            </p:blipFill>
            <p:spPr>
              <a:xfrm>
                <a:off x="17759363" y="45540613"/>
                <a:ext cx="0" cy="0"/>
              </a:xfrm>
              <a:prstGeom prst="rect">
                <a:avLst/>
              </a:prstGeom>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title"/>
          </p:nvPr>
        </p:nvSpPr>
        <p:spPr/>
        <p:txBody>
          <a:bodyPr>
            <a:normAutofit fontScale="90000"/>
          </a:bodyPr>
          <a:lstStyle/>
          <a:p>
            <a:pPr eaLnBrk="1" fontAlgn="auto" hangingPunct="1">
              <a:spcAft>
                <a:spcPts val="0"/>
              </a:spcAft>
              <a:defRPr/>
            </a:pPr>
            <a:r>
              <a:rPr lang="fr-FR" dirty="0"/>
              <a:t>Important points of the standard</a:t>
            </a:r>
          </a:p>
        </p:txBody>
      </p:sp>
      <p:sp>
        <p:nvSpPr>
          <p:cNvPr id="5123" name="Rectangle 7"/>
          <p:cNvSpPr>
            <a:spLocks noGrp="1" noChangeArrowheads="1"/>
          </p:cNvSpPr>
          <p:nvPr>
            <p:ph idx="1"/>
          </p:nvPr>
        </p:nvSpPr>
        <p:spPr>
          <a:xfrm>
            <a:off x="5940425" y="1600200"/>
            <a:ext cx="2746375" cy="3844925"/>
          </a:xfrm>
        </p:spPr>
        <p:txBody>
          <a:bodyPr>
            <a:normAutofit fontScale="85000" lnSpcReduction="20000"/>
          </a:bodyPr>
          <a:lstStyle/>
          <a:p>
            <a:pPr marL="548640" indent="-411480" eaLnBrk="1" fontAlgn="auto" hangingPunct="1">
              <a:lnSpc>
                <a:spcPct val="90000"/>
              </a:lnSpc>
              <a:spcAft>
                <a:spcPts val="0"/>
              </a:spcAft>
              <a:buClr>
                <a:schemeClr val="tx1">
                  <a:shade val="95000"/>
                </a:schemeClr>
              </a:buClr>
              <a:buFont typeface="Wingdings 2"/>
              <a:buChar char=""/>
              <a:defRPr/>
            </a:pPr>
            <a:r>
              <a:rPr lang="fr-FR" dirty="0"/>
              <a:t> A molosser </a:t>
            </a:r>
            <a:r>
              <a:rPr lang="en-GB" dirty="0">
                <a:cs typeface="Times New Roman" charset="0"/>
              </a:rPr>
              <a:t>built quite close to the ground</a:t>
            </a:r>
            <a:r>
              <a:rPr lang="fr-FR" dirty="0"/>
              <a:t>.</a:t>
            </a:r>
            <a:br>
              <a:rPr lang="fr-FR" dirty="0"/>
            </a:br>
            <a:endParaRPr lang="fr-FR" dirty="0"/>
          </a:p>
          <a:p>
            <a:pPr marL="548640" indent="-411480" eaLnBrk="1" fontAlgn="auto" hangingPunct="1">
              <a:lnSpc>
                <a:spcPct val="90000"/>
              </a:lnSpc>
              <a:spcAft>
                <a:spcPts val="0"/>
              </a:spcAft>
              <a:buClr>
                <a:schemeClr val="tx1">
                  <a:shade val="95000"/>
                </a:schemeClr>
              </a:buClr>
              <a:buFont typeface="Wingdings 2"/>
              <a:buChar char=""/>
              <a:defRPr/>
            </a:pPr>
            <a:r>
              <a:rPr lang="en-GB" dirty="0">
                <a:cs typeface="Times New Roman" charset="0"/>
              </a:rPr>
              <a:t>It must be suitably well balanced.</a:t>
            </a:r>
            <a:br>
              <a:rPr lang="en-GB" dirty="0">
                <a:cs typeface="Times New Roman" charset="0"/>
              </a:rPr>
            </a:br>
            <a:endParaRPr lang="en-GB" dirty="0">
              <a:cs typeface="Times New Roman" charset="0"/>
            </a:endParaRPr>
          </a:p>
          <a:p>
            <a:pPr marL="548640" indent="-411480" eaLnBrk="1" fontAlgn="auto" hangingPunct="1">
              <a:lnSpc>
                <a:spcPct val="90000"/>
              </a:lnSpc>
              <a:spcAft>
                <a:spcPts val="0"/>
              </a:spcAft>
              <a:buClr>
                <a:schemeClr val="tx1">
                  <a:shade val="95000"/>
                </a:schemeClr>
              </a:buClr>
              <a:buFont typeface="Wingdings 2"/>
              <a:buChar char=""/>
              <a:defRPr/>
            </a:pPr>
            <a:r>
              <a:rPr lang="fr-FR" dirty="0"/>
              <a:t>A concave dog, an essential point</a:t>
            </a:r>
            <a:br>
              <a:rPr lang="fr-FR" dirty="0"/>
            </a:br>
            <a:endParaRPr lang="fr-FR" dirty="0"/>
          </a:p>
        </p:txBody>
      </p:sp>
      <p:pic>
        <p:nvPicPr>
          <p:cNvPr id="18436" name="Picture 2" descr="C:\placard\livre\corps 1.tif"/>
          <p:cNvPicPr>
            <a:picLocks noChangeAspect="1" noChangeArrowheads="1"/>
          </p:cNvPicPr>
          <p:nvPr/>
        </p:nvPicPr>
        <p:blipFill>
          <a:blip r:embed="rId3" cstate="print"/>
          <a:srcRect/>
          <a:stretch>
            <a:fillRect/>
          </a:stretch>
        </p:blipFill>
        <p:spPr bwMode="auto">
          <a:xfrm>
            <a:off x="468313" y="1773238"/>
            <a:ext cx="5378450" cy="3687762"/>
          </a:xfrm>
          <a:prstGeom prst="rect">
            <a:avLst/>
          </a:prstGeom>
          <a:noFill/>
          <a:ln w="9525">
            <a:noFill/>
            <a:miter lim="800000"/>
            <a:headEnd/>
            <a:tailEnd/>
          </a:ln>
        </p:spPr>
      </p:pic>
      <p:sp>
        <p:nvSpPr>
          <p:cNvPr id="18437" name="ZoneTexte 8"/>
          <p:cNvSpPr txBox="1">
            <a:spLocks noChangeArrowheads="1"/>
          </p:cNvSpPr>
          <p:nvPr/>
        </p:nvSpPr>
        <p:spPr bwMode="auto">
          <a:xfrm>
            <a:off x="539750" y="5732463"/>
            <a:ext cx="8135938" cy="461962"/>
          </a:xfrm>
          <a:prstGeom prst="rect">
            <a:avLst/>
          </a:prstGeom>
          <a:noFill/>
          <a:ln w="9525">
            <a:noFill/>
            <a:miter lim="800000"/>
            <a:headEnd/>
            <a:tailEnd/>
          </a:ln>
        </p:spPr>
        <p:txBody>
          <a:bodyPr>
            <a:spAutoFit/>
          </a:bodyPr>
          <a:lstStyle/>
          <a:p>
            <a:r>
              <a:rPr lang="en-GB" b="1" dirty="0">
                <a:solidFill>
                  <a:srgbClr val="FF0000"/>
                </a:solidFill>
                <a:cs typeface="Times New Roman" pitchFamily="18" charset="0"/>
              </a:rPr>
              <a:t>Its features must not be disproportionate</a:t>
            </a:r>
            <a:r>
              <a:rPr lang="fr-FR" dirty="0"/>
              <a:t>.</a:t>
            </a:r>
          </a:p>
        </p:txBody>
      </p:sp>
      <mc:AlternateContent xmlns:mc="http://schemas.openxmlformats.org/markup-compatibility/2006" xmlns:p14="http://schemas.microsoft.com/office/powerpoint/2010/main">
        <mc:Choice Requires="p14">
          <p:contentPart p14:bwMode="auto" r:id="rId4">
            <p14:nvContentPartPr>
              <p14:cNvPr id="2" name="Ink 2"/>
              <p14:cNvContentPartPr>
                <a14:cpLocks xmlns:a14="http://schemas.microsoft.com/office/drawing/2010/main" noRot="1" noChangeAspect="1" noEditPoints="1" noChangeArrowheads="1" noChangeShapeType="1"/>
              </p14:cNvContentPartPr>
              <p14:nvPr/>
            </p14:nvContentPartPr>
            <p14:xfrm>
              <a:off x="22559963" y="27441525"/>
              <a:ext cx="0" cy="0"/>
            </p14:xfrm>
          </p:contentPart>
        </mc:Choice>
        <mc:Fallback xmlns="">
          <p:pic>
            <p:nvPicPr>
              <p:cNvPr id="2" name="Ink 2"/>
              <p:cNvPicPr>
                <a:picLocks noRot="1" noChangeAspect="1" noEditPoints="1" noChangeArrowheads="1" noChangeShapeType="1"/>
              </p:cNvPicPr>
              <p:nvPr/>
            </p:nvPicPr>
            <p:blipFill>
              <a:blip r:embed="rId5"/>
              <a:stretch>
                <a:fillRect/>
              </a:stretch>
            </p:blipFill>
            <p:spPr>
              <a:xfrm>
                <a:off x="22559963" y="27441525"/>
                <a:ext cx="0" cy="0"/>
              </a:xfrm>
              <a:prstGeom prst="rect">
                <a:avLst/>
              </a:prstGeom>
            </p:spPr>
          </p:pic>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General </a:t>
            </a:r>
            <a:r>
              <a:rPr lang="fr-FR" dirty="0" err="1"/>
              <a:t>appearance</a:t>
            </a:r>
            <a:r>
              <a:rPr lang="fr-FR" dirty="0"/>
              <a:t> </a:t>
            </a:r>
          </a:p>
        </p:txBody>
      </p:sp>
      <p:sp>
        <p:nvSpPr>
          <p:cNvPr id="19459" name="Espace réservé du contenu 2"/>
          <p:cNvSpPr>
            <a:spLocks noGrp="1"/>
          </p:cNvSpPr>
          <p:nvPr>
            <p:ph idx="1"/>
          </p:nvPr>
        </p:nvSpPr>
        <p:spPr>
          <a:xfrm>
            <a:off x="3635375" y="1600200"/>
            <a:ext cx="5051425" cy="4708525"/>
          </a:xfrm>
        </p:spPr>
        <p:txBody>
          <a:bodyPr/>
          <a:lstStyle/>
          <a:p>
            <a:r>
              <a:rPr lang="en-GB" sz="2400"/>
              <a:t>Typical concave lined brachycephalic molossoid. The Dogue de Bordeaux is a very powerful dog, with a very muscular body yet retaining a harmonious general outline. It is built rather close to the ground, the distance sternum-ground being slightly less than the depth of the chest. Stocky, athletic and imposing, it has a very dissuasive aspect.</a:t>
            </a:r>
          </a:p>
          <a:p>
            <a:endParaRPr lang="fr-FR" sz="2400"/>
          </a:p>
        </p:txBody>
      </p:sp>
      <p:pic>
        <p:nvPicPr>
          <p:cNvPr id="19460" name="Image 3" descr="standard1 - Copie.jpg"/>
          <p:cNvPicPr>
            <a:picLocks noChangeAspect="1"/>
          </p:cNvPicPr>
          <p:nvPr/>
        </p:nvPicPr>
        <p:blipFill>
          <a:blip r:embed="rId2" cstate="print"/>
          <a:srcRect/>
          <a:stretch>
            <a:fillRect/>
          </a:stretch>
        </p:blipFill>
        <p:spPr bwMode="auto">
          <a:xfrm>
            <a:off x="731838" y="1700213"/>
            <a:ext cx="2616200" cy="482441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a:t>Proportions</a:t>
            </a:r>
          </a:p>
        </p:txBody>
      </p:sp>
      <p:sp>
        <p:nvSpPr>
          <p:cNvPr id="20483" name="Espace réservé du contenu 2"/>
          <p:cNvSpPr>
            <a:spLocks noGrp="1"/>
          </p:cNvSpPr>
          <p:nvPr>
            <p:ph idx="1"/>
          </p:nvPr>
        </p:nvSpPr>
        <p:spPr/>
        <p:txBody>
          <a:bodyPr/>
          <a:lstStyle/>
          <a:p>
            <a:r>
              <a:rPr lang="en-GB" sz="2400" b="1" u="sng"/>
              <a:t>IMPORTANT PROPORTIONS :</a:t>
            </a:r>
            <a:r>
              <a:rPr lang="en-GB" sz="2400" u="sng"/>
              <a:t> </a:t>
            </a:r>
            <a:r>
              <a:rPr lang="en-GB" sz="2400"/>
              <a:t/>
            </a:r>
            <a:br>
              <a:rPr lang="en-GB" sz="2400"/>
            </a:br>
            <a:r>
              <a:rPr lang="en-GB" sz="2400"/>
              <a:t>• The length of the body, measured from the point of the shoulder to the point of the buttock, is superior to the height at the withers, in the proportion of 11/10.</a:t>
            </a:r>
            <a:br>
              <a:rPr lang="en-GB" sz="2400"/>
            </a:br>
            <a:r>
              <a:rPr lang="en-GB" sz="2400"/>
              <a:t>• The depth of the chest is more than half the height at the withers.</a:t>
            </a:r>
            <a:br>
              <a:rPr lang="en-GB" sz="2400"/>
            </a:br>
            <a:r>
              <a:rPr lang="en-GB" sz="2400"/>
              <a:t>• The maximum length of the muzzle is equal to one third of the length of the head.</a:t>
            </a:r>
            <a:br>
              <a:rPr lang="en-GB" sz="2400"/>
            </a:br>
            <a:r>
              <a:rPr lang="en-GB" sz="2400"/>
              <a:t>• The minimum length of the muzzle is equal to one quarter of the length of the head.</a:t>
            </a:r>
            <a:br>
              <a:rPr lang="en-GB" sz="2400"/>
            </a:br>
            <a:r>
              <a:rPr lang="en-GB" sz="2400"/>
              <a:t>• In the male, the perimeter of the skull corresponds more or less to the height at the withers.</a:t>
            </a:r>
            <a:br>
              <a:rPr lang="en-GB" sz="2400"/>
            </a:br>
            <a:endParaRPr lang="en-GB" sz="2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spcAft>
                <a:spcPts val="0"/>
              </a:spcAft>
              <a:defRPr/>
            </a:pPr>
            <a:r>
              <a:rPr lang="fr-FR" dirty="0"/>
              <a:t>Head</a:t>
            </a:r>
          </a:p>
        </p:txBody>
      </p:sp>
      <p:pic>
        <p:nvPicPr>
          <p:cNvPr id="21507" name="Picture 2" descr="C:\placard\livre\tete 1.tif"/>
          <p:cNvPicPr>
            <a:picLocks noGrp="1" noChangeAspect="1" noChangeArrowheads="1"/>
          </p:cNvPicPr>
          <p:nvPr>
            <p:ph idx="1"/>
          </p:nvPr>
        </p:nvPicPr>
        <p:blipFill>
          <a:blip r:embed="rId2" cstate="print"/>
          <a:srcRect t="6966" b="19150"/>
          <a:stretch>
            <a:fillRect/>
          </a:stretch>
        </p:blipFill>
        <p:spPr>
          <a:xfrm>
            <a:off x="1333500" y="1706563"/>
            <a:ext cx="6477000" cy="4495800"/>
          </a:xfrm>
          <a:noFill/>
        </p:spPr>
      </p:pic>
      <mc:AlternateContent xmlns:mc="http://schemas.openxmlformats.org/markup-compatibility/2006" xmlns:p14="http://schemas.microsoft.com/office/powerpoint/2010/main">
        <mc:Choice Requires="p14">
          <p:contentPart p14:bwMode="auto" r:id="rId3">
            <p14:nvContentPartPr>
              <p14:cNvPr id="6146" name="Ink 2"/>
              <p14:cNvContentPartPr>
                <a14:cpLocks xmlns:a14="http://schemas.microsoft.com/office/drawing/2010/main" noRot="1" noChangeAspect="1" noEditPoints="1" noChangeArrowheads="1" noChangeShapeType="1"/>
              </p14:cNvContentPartPr>
              <p14:nvPr/>
            </p14:nvContentPartPr>
            <p14:xfrm>
              <a:off x="11531600" y="26431875"/>
              <a:ext cx="0" cy="0"/>
            </p14:xfrm>
          </p:contentPart>
        </mc:Choice>
        <mc:Fallback xmlns="">
          <p:pic>
            <p:nvPicPr>
              <p:cNvPr id="6146" name="Ink 2"/>
              <p:cNvPicPr>
                <a:picLocks noRot="1" noChangeAspect="1" noEditPoints="1" noChangeArrowheads="1" noChangeShapeType="1"/>
              </p:cNvPicPr>
              <p:nvPr/>
            </p:nvPicPr>
            <p:blipFill>
              <a:blip r:embed="rId4"/>
              <a:stretch>
                <a:fillRect/>
              </a:stretch>
            </p:blipFill>
            <p:spPr>
              <a:xfrm>
                <a:off x="11531600" y="26431875"/>
                <a:ext cx="0" cy="0"/>
              </a:xfrm>
              <a:prstGeom prst="rect">
                <a:avLst/>
              </a:prstGeom>
            </p:spPr>
          </p:pic>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hangingPunct="1">
              <a:defRPr/>
            </a:pPr>
            <a:r>
              <a:rPr lang="fr-FR" dirty="0"/>
              <a:t>Head </a:t>
            </a:r>
          </a:p>
        </p:txBody>
      </p:sp>
      <p:sp>
        <p:nvSpPr>
          <p:cNvPr id="22531" name="Espace réservé du contenu 2"/>
          <p:cNvSpPr>
            <a:spLocks noGrp="1"/>
          </p:cNvSpPr>
          <p:nvPr>
            <p:ph idx="1"/>
          </p:nvPr>
        </p:nvSpPr>
        <p:spPr>
          <a:xfrm>
            <a:off x="2987824" y="1600200"/>
            <a:ext cx="5698976" cy="4708525"/>
          </a:xfrm>
        </p:spPr>
        <p:txBody>
          <a:bodyPr/>
          <a:lstStyle/>
          <a:p>
            <a:pPr eaLnBrk="1" hangingPunct="1"/>
            <a:r>
              <a:rPr lang="en-GB" sz="2000" dirty="0"/>
              <a:t>Voluminous, angular, broad, rather short, trapezoid when viewed from above and in front. The longitudinal axes of the skull out of the bridge of nose are convergent (towards the front). The head is furrowed with symmetrical wrinkles, each side of the median groove. These deep ropes of wrinkle are mobile depending on whether the dog is attentive or not. </a:t>
            </a:r>
            <a:r>
              <a:rPr lang="en-GB" sz="2000" dirty="0">
                <a:solidFill>
                  <a:schemeClr val="bg1"/>
                </a:solidFill>
              </a:rPr>
              <a:t>The wrinkle which runs from the inner corner of the eye to the corner of the mouth is typical. If present, the wrinkle running from the outer corner of the eye to either the corner of the mouth or the dewlap should be discreet.</a:t>
            </a:r>
            <a:r>
              <a:rPr lang="en-GB" sz="2000" dirty="0"/>
              <a:t/>
            </a:r>
            <a:br>
              <a:rPr lang="en-GB" sz="2000" dirty="0"/>
            </a:br>
            <a:endParaRPr lang="en-GB" sz="2000" dirty="0"/>
          </a:p>
        </p:txBody>
      </p:sp>
      <p:pic>
        <p:nvPicPr>
          <p:cNvPr id="5" name="Image 4" descr="tete.jpg"/>
          <p:cNvPicPr>
            <a:picLocks noChangeAspect="1"/>
          </p:cNvPicPr>
          <p:nvPr/>
        </p:nvPicPr>
        <p:blipFill>
          <a:blip r:embed="rId2" cstate="print"/>
          <a:stretch>
            <a:fillRect/>
          </a:stretch>
        </p:blipFill>
        <p:spPr>
          <a:xfrm>
            <a:off x="971600" y="1628800"/>
            <a:ext cx="1874175" cy="1761099"/>
          </a:xfrm>
          <a:prstGeom prst="rect">
            <a:avLst/>
          </a:prstGeom>
        </p:spPr>
      </p:pic>
      <mc:AlternateContent xmlns:mc="http://schemas.openxmlformats.org/markup-compatibility/2006" xmlns:p14="http://schemas.microsoft.com/office/powerpoint/2010/main">
        <mc:Choice Requires="p14">
          <p:contentPart p14:bwMode="auto" r:id="rId3">
            <p14:nvContentPartPr>
              <p14:cNvPr id="7170" name="Ink 2"/>
              <p14:cNvContentPartPr>
                <a14:cpLocks xmlns:a14="http://schemas.microsoft.com/office/drawing/2010/main" noRot="1" noChangeAspect="1" noEditPoints="1" noChangeArrowheads="1" noChangeShapeType="1"/>
              </p14:cNvContentPartPr>
              <p14:nvPr/>
            </p14:nvContentPartPr>
            <p14:xfrm>
              <a:off x="71131113" y="5218113"/>
              <a:ext cx="0" cy="0"/>
            </p14:xfrm>
          </p:contentPart>
        </mc:Choice>
        <mc:Fallback xmlns="">
          <p:pic>
            <p:nvPicPr>
              <p:cNvPr id="7170" name="Ink 2"/>
              <p:cNvPicPr>
                <a:picLocks noRot="1" noChangeAspect="1" noEditPoints="1" noChangeArrowheads="1" noChangeShapeType="1"/>
              </p:cNvPicPr>
              <p:nvPr/>
            </p:nvPicPr>
            <p:blipFill>
              <a:blip r:embed="rId4"/>
              <a:stretch>
                <a:fillRect/>
              </a:stretch>
            </p:blipFill>
            <p:spPr>
              <a:xfrm>
                <a:off x="71131113" y="5218113"/>
                <a:ext cx="0" cy="0"/>
              </a:xfrm>
              <a:prstGeom prst="rect">
                <a:avLst/>
              </a:prstGeom>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As a </a:t>
            </a:r>
            <a:r>
              <a:rPr lang="fr-FR" dirty="0" err="1"/>
              <a:t>preliminary</a:t>
            </a:r>
            <a:endParaRPr lang="fr-FR" dirty="0"/>
          </a:p>
        </p:txBody>
      </p:sp>
      <p:sp>
        <p:nvSpPr>
          <p:cNvPr id="3" name="Espace réservé du contenu 2"/>
          <p:cNvSpPr>
            <a:spLocks noGrp="1"/>
          </p:cNvSpPr>
          <p:nvPr>
            <p:ph idx="1"/>
          </p:nvPr>
        </p:nvSpPr>
        <p:spPr/>
        <p:txBody>
          <a:bodyPr/>
          <a:lstStyle/>
          <a:p>
            <a:r>
              <a:rPr lang="en-GB" dirty="0"/>
              <a:t>All pictures in this PowerPoint  are just examples. </a:t>
            </a:r>
            <a:br>
              <a:rPr lang="en-GB" dirty="0"/>
            </a:br>
            <a:r>
              <a:rPr lang="en-GB" dirty="0"/>
              <a:t>All these dogs are Dogues with qualities and faults, some of them being good examples by comparison  with the standards. They are not the ideal dog.</a:t>
            </a:r>
          </a:p>
          <a:p>
            <a:r>
              <a:rPr lang="en-GB" dirty="0"/>
              <a:t>Some of them have faults which are  exaggerations .</a:t>
            </a:r>
          </a:p>
          <a:p>
            <a:endParaRPr lang="fr-FR" dirty="0"/>
          </a:p>
        </p:txBody>
      </p:sp>
    </p:spTree>
    <p:extLst>
      <p:ext uri="{BB962C8B-B14F-4D97-AF65-F5344CB8AC3E}">
        <p14:creationId xmlns:p14="http://schemas.microsoft.com/office/powerpoint/2010/main" val="2877647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 good exemple of </a:t>
            </a:r>
            <a:r>
              <a:rPr lang="fr-FR" dirty="0" err="1"/>
              <a:t>wrinkles</a:t>
            </a:r>
            <a:endParaRPr lang="fr-FR" dirty="0"/>
          </a:p>
        </p:txBody>
      </p:sp>
      <p:pic>
        <p:nvPicPr>
          <p:cNvPr id="4" name="Espace réservé du contenu 3" descr="wrinkles.jpg"/>
          <p:cNvPicPr>
            <a:picLocks noGrp="1" noChangeAspect="1"/>
          </p:cNvPicPr>
          <p:nvPr>
            <p:ph idx="1"/>
          </p:nvPr>
        </p:nvPicPr>
        <p:blipFill>
          <a:blip r:embed="rId2" cstate="print"/>
          <a:stretch>
            <a:fillRect/>
          </a:stretch>
        </p:blipFill>
        <p:spPr>
          <a:xfrm>
            <a:off x="1611861" y="1600200"/>
            <a:ext cx="5920278" cy="470852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0"/>
          <p:cNvSpPr>
            <a:spLocks noGrp="1" noChangeArrowheads="1"/>
          </p:cNvSpPr>
          <p:nvPr>
            <p:ph type="ctrTitle"/>
          </p:nvPr>
        </p:nvSpPr>
        <p:spPr/>
        <p:txBody>
          <a:bodyPr/>
          <a:lstStyle/>
          <a:p>
            <a:pPr eaLnBrk="1" fontAlgn="auto" hangingPunct="1">
              <a:spcAft>
                <a:spcPts val="0"/>
              </a:spcAft>
              <a:defRPr/>
            </a:pPr>
            <a:r>
              <a:rPr lang="fr-FR" dirty="0"/>
              <a:t>DOGUE DE BORDEAUX</a:t>
            </a:r>
          </a:p>
        </p:txBody>
      </p:sp>
      <p:sp>
        <p:nvSpPr>
          <p:cNvPr id="3075" name="Rectangle 51"/>
          <p:cNvSpPr>
            <a:spLocks noGrp="1" noChangeArrowheads="1"/>
          </p:cNvSpPr>
          <p:nvPr>
            <p:ph type="subTitle" idx="1"/>
          </p:nvPr>
        </p:nvSpPr>
        <p:spPr>
          <a:xfrm>
            <a:off x="914400" y="3276600"/>
            <a:ext cx="7086600" cy="3032125"/>
          </a:xfrm>
        </p:spPr>
        <p:txBody>
          <a:bodyPr/>
          <a:lstStyle/>
          <a:p>
            <a:pPr eaLnBrk="1" hangingPunct="1">
              <a:buFontTx/>
              <a:buChar char="•"/>
            </a:pPr>
            <a:r>
              <a:rPr lang="fr-FR" dirty="0"/>
              <a:t>What’s  a Dogue de Bordeaux ?</a:t>
            </a:r>
          </a:p>
          <a:p>
            <a:pPr eaLnBrk="1" hangingPunct="1">
              <a:buFontTx/>
              <a:buChar char="•"/>
            </a:pPr>
            <a:r>
              <a:rPr lang="fr-FR" dirty="0"/>
              <a:t>Dogue History</a:t>
            </a:r>
          </a:p>
          <a:p>
            <a:pPr eaLnBrk="1" hangingPunct="1">
              <a:buFontTx/>
              <a:buChar char="•"/>
            </a:pPr>
            <a:r>
              <a:rPr lang="fr-FR" dirty="0"/>
              <a:t>Most important points of the standard </a:t>
            </a:r>
          </a:p>
          <a:p>
            <a:pPr eaLnBrk="1" hangingPunct="1">
              <a:buFontTx/>
              <a:buChar char="•"/>
            </a:pPr>
            <a:r>
              <a:rPr lang="fr-FR" dirty="0"/>
              <a:t> The breed in France and in Europe</a:t>
            </a:r>
          </a:p>
          <a:p>
            <a:pPr eaLnBrk="1" hangingPunct="1"/>
            <a:endParaRPr lang="fr-F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spcAft>
                <a:spcPts val="0"/>
              </a:spcAft>
              <a:defRPr/>
            </a:pPr>
            <a:r>
              <a:rPr lang="en-GB" dirty="0"/>
              <a:t>Typical</a:t>
            </a:r>
            <a:r>
              <a:rPr lang="fr-FR" dirty="0"/>
              <a:t> Head profile</a:t>
            </a:r>
          </a:p>
        </p:txBody>
      </p:sp>
      <p:pic>
        <p:nvPicPr>
          <p:cNvPr id="23555" name="Picture 2" descr="C:\placard\livre\tete 2.tif"/>
          <p:cNvPicPr>
            <a:picLocks noGrp="1" noChangeAspect="1" noChangeArrowheads="1"/>
          </p:cNvPicPr>
          <p:nvPr>
            <p:ph idx="1"/>
          </p:nvPr>
        </p:nvPicPr>
        <p:blipFill>
          <a:blip r:embed="rId2" cstate="print"/>
          <a:srcRect b="6885"/>
          <a:stretch>
            <a:fillRect/>
          </a:stretch>
        </p:blipFill>
        <p:spPr>
          <a:xfrm>
            <a:off x="1979712" y="2708920"/>
            <a:ext cx="4862363" cy="3329483"/>
          </a:xfrm>
          <a:noFill/>
        </p:spPr>
      </p:pic>
      <p:sp>
        <p:nvSpPr>
          <p:cNvPr id="4" name="ZoneTexte 3"/>
          <p:cNvSpPr txBox="1"/>
          <p:nvPr/>
        </p:nvSpPr>
        <p:spPr>
          <a:xfrm>
            <a:off x="1187624" y="1556792"/>
            <a:ext cx="6696744" cy="1200329"/>
          </a:xfrm>
          <a:prstGeom prst="rect">
            <a:avLst/>
          </a:prstGeom>
          <a:noFill/>
        </p:spPr>
        <p:txBody>
          <a:bodyPr wrap="square" rtlCol="0">
            <a:spAutoFit/>
          </a:bodyPr>
          <a:lstStyle/>
          <a:p>
            <a:r>
              <a:rPr lang="en-GB" dirty="0">
                <a:cs typeface="Times New Roman" pitchFamily="18" charset="0"/>
              </a:rPr>
              <a:t>Profile : line from the nose to the mouth outwardly curved</a:t>
            </a:r>
            <a:r>
              <a:rPr lang="fr-FR" dirty="0"/>
              <a:t> </a:t>
            </a:r>
          </a:p>
          <a:p>
            <a:endParaRPr lang="fr-FR" dirty="0"/>
          </a:p>
        </p:txBody>
      </p:sp>
      <mc:AlternateContent xmlns:mc="http://schemas.openxmlformats.org/markup-compatibility/2006" xmlns:p14="http://schemas.microsoft.com/office/powerpoint/2010/main">
        <mc:Choice Requires="p14">
          <p:contentPart p14:bwMode="auto" r:id="rId3">
            <p14:nvContentPartPr>
              <p14:cNvPr id="8194" name="Ink 2"/>
              <p14:cNvContentPartPr>
                <a14:cpLocks xmlns:a14="http://schemas.microsoft.com/office/drawing/2010/main" noRot="1" noChangeAspect="1" noEditPoints="1" noChangeArrowheads="1" noChangeShapeType="1"/>
              </p14:cNvContentPartPr>
              <p14:nvPr/>
            </p14:nvContentPartPr>
            <p14:xfrm>
              <a:off x="2339975" y="4964113"/>
              <a:ext cx="292100" cy="668337"/>
            </p14:xfrm>
          </p:contentPart>
        </mc:Choice>
        <mc:Fallback xmlns="">
          <p:pic>
            <p:nvPicPr>
              <p:cNvPr id="8194" name="Ink 2"/>
              <p:cNvPicPr>
                <a:picLocks noRot="1" noChangeAspect="1" noEditPoints="1" noChangeArrowheads="1" noChangeShapeType="1"/>
              </p:cNvPicPr>
              <p:nvPr/>
            </p:nvPicPr>
            <p:blipFill>
              <a:blip r:embed="rId4"/>
              <a:stretch>
                <a:fillRect/>
              </a:stretch>
            </p:blipFill>
            <p:spPr>
              <a:xfrm>
                <a:off x="2330611" y="4954751"/>
                <a:ext cx="310829" cy="687062"/>
              </a:xfrm>
              <a:prstGeom prst="rect">
                <a:avLst/>
              </a:prstGeom>
            </p:spPr>
          </p:pic>
        </mc:Fallback>
      </mc:AlternateContent>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Profile</a:t>
            </a:r>
          </a:p>
        </p:txBody>
      </p:sp>
      <p:pic>
        <p:nvPicPr>
          <p:cNvPr id="4" name="Espace réservé du contenu 3" descr="temple_felson_1.jpg"/>
          <p:cNvPicPr>
            <a:picLocks noGrp="1" noChangeAspect="1"/>
          </p:cNvPicPr>
          <p:nvPr>
            <p:ph idx="1"/>
          </p:nvPr>
        </p:nvPicPr>
        <p:blipFill>
          <a:blip r:embed="rId2" cstate="print"/>
          <a:stretch>
            <a:fillRect/>
          </a:stretch>
        </p:blipFill>
        <p:spPr>
          <a:xfrm>
            <a:off x="2279650" y="2100262"/>
            <a:ext cx="4584700" cy="3708400"/>
          </a:xfrm>
        </p:spPr>
      </p:pic>
      <mc:AlternateContent xmlns:mc="http://schemas.openxmlformats.org/markup-compatibility/2006" xmlns:p14="http://schemas.microsoft.com/office/powerpoint/2010/main">
        <mc:Choice Requires="p14">
          <p:contentPart p14:bwMode="auto" r:id="rId3">
            <p14:nvContentPartPr>
              <p14:cNvPr id="9218" name="Ink 2"/>
              <p14:cNvContentPartPr>
                <a14:cpLocks xmlns:a14="http://schemas.microsoft.com/office/drawing/2010/main" noRot="1" noChangeAspect="1" noEditPoints="1" noChangeArrowheads="1" noChangeShapeType="1"/>
              </p14:cNvContentPartPr>
              <p14:nvPr/>
            </p14:nvContentPartPr>
            <p14:xfrm>
              <a:off x="6180138" y="5246688"/>
              <a:ext cx="9525" cy="25400"/>
            </p14:xfrm>
          </p:contentPart>
        </mc:Choice>
        <mc:Fallback xmlns="">
          <p:pic>
            <p:nvPicPr>
              <p:cNvPr id="9218" name="Ink 2"/>
              <p:cNvPicPr>
                <a:picLocks noRot="1" noChangeAspect="1" noEditPoints="1" noChangeArrowheads="1" noChangeShapeType="1"/>
              </p:cNvPicPr>
              <p:nvPr/>
            </p:nvPicPr>
            <p:blipFill>
              <a:blip r:embed="rId4"/>
              <a:stretch>
                <a:fillRect/>
              </a:stretch>
            </p:blipFill>
            <p:spPr>
              <a:xfrm>
                <a:off x="6170613" y="5237387"/>
                <a:ext cx="28575" cy="44003"/>
              </a:xfrm>
              <a:prstGeom prst="rect">
                <a:avLst/>
              </a:prstGeom>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76672"/>
            <a:ext cx="8229600" cy="940966"/>
          </a:xfrm>
        </p:spPr>
        <p:txBody>
          <a:bodyPr>
            <a:normAutofit fontScale="90000"/>
          </a:bodyPr>
          <a:lstStyle/>
          <a:p>
            <a:r>
              <a:rPr lang="en-GB" sz="2700" dirty="0">
                <a:cs typeface="Times New Roman" pitchFamily="18" charset="0"/>
              </a:rPr>
              <a:t/>
            </a:r>
            <a:br>
              <a:rPr lang="en-GB" sz="2700" dirty="0">
                <a:cs typeface="Times New Roman" pitchFamily="18" charset="0"/>
              </a:rPr>
            </a:br>
            <a:r>
              <a:rPr lang="en-GB" sz="2700" dirty="0">
                <a:cs typeface="Times New Roman" pitchFamily="18" charset="0"/>
              </a:rPr>
              <a:t/>
            </a:r>
            <a:br>
              <a:rPr lang="en-GB" sz="2700" dirty="0">
                <a:cs typeface="Times New Roman" pitchFamily="18" charset="0"/>
              </a:rPr>
            </a:br>
            <a:r>
              <a:rPr lang="fr-FR" dirty="0"/>
              <a:t/>
            </a:r>
            <a:br>
              <a:rPr lang="fr-FR" dirty="0"/>
            </a:br>
            <a:endParaRPr lang="fr-FR" dirty="0"/>
          </a:p>
        </p:txBody>
      </p:sp>
      <p:sp>
        <p:nvSpPr>
          <p:cNvPr id="3" name="Espace réservé du contenu 2"/>
          <p:cNvSpPr>
            <a:spLocks noGrp="1"/>
          </p:cNvSpPr>
          <p:nvPr>
            <p:ph idx="1"/>
          </p:nvPr>
        </p:nvSpPr>
        <p:spPr>
          <a:xfrm>
            <a:off x="457200" y="908720"/>
            <a:ext cx="8229600" cy="5400005"/>
          </a:xfrm>
        </p:spPr>
        <p:txBody>
          <a:bodyPr/>
          <a:lstStyle/>
          <a:p>
            <a:r>
              <a:rPr lang="en-GB" dirty="0">
                <a:cs typeface="Times New Roman" pitchFamily="18" charset="0"/>
              </a:rPr>
              <a:t>Profile : line from the nose to the mouth outwardly curved</a:t>
            </a:r>
            <a:r>
              <a:rPr lang="fr-FR" dirty="0"/>
              <a:t> </a:t>
            </a:r>
          </a:p>
        </p:txBody>
      </p:sp>
      <p:pic>
        <p:nvPicPr>
          <p:cNvPr id="4" name="Image 3" descr="1a._20130807_9874.jpg"/>
          <p:cNvPicPr>
            <a:picLocks noChangeAspect="1"/>
          </p:cNvPicPr>
          <p:nvPr/>
        </p:nvPicPr>
        <p:blipFill>
          <a:blip r:embed="rId2" cstate="print"/>
          <a:stretch>
            <a:fillRect/>
          </a:stretch>
        </p:blipFill>
        <p:spPr>
          <a:xfrm>
            <a:off x="1475657" y="2045023"/>
            <a:ext cx="5616624" cy="429242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914400" y="1295400"/>
            <a:ext cx="7772400" cy="1143000"/>
          </a:xfrm>
        </p:spPr>
        <p:txBody>
          <a:bodyPr>
            <a:normAutofit fontScale="90000"/>
          </a:bodyPr>
          <a:lstStyle/>
          <a:p>
            <a:pPr eaLnBrk="1" fontAlgn="auto" hangingPunct="1">
              <a:spcAft>
                <a:spcPts val="0"/>
              </a:spcAft>
              <a:defRPr/>
            </a:pPr>
            <a:r>
              <a:rPr lang="fr-FR" dirty="0"/>
              <a:t>Most important points of the standard</a:t>
            </a:r>
          </a:p>
        </p:txBody>
      </p:sp>
      <p:sp>
        <p:nvSpPr>
          <p:cNvPr id="24579" name="Rectangle 3"/>
          <p:cNvSpPr>
            <a:spLocks noGrp="1" noChangeArrowheads="1"/>
          </p:cNvSpPr>
          <p:nvPr>
            <p:ph type="subTitle" idx="1"/>
          </p:nvPr>
        </p:nvSpPr>
        <p:spPr>
          <a:xfrm>
            <a:off x="1219200" y="2895600"/>
            <a:ext cx="6400800" cy="3048000"/>
          </a:xfrm>
        </p:spPr>
        <p:txBody>
          <a:bodyPr/>
          <a:lstStyle/>
          <a:p>
            <a:pPr algn="just" eaLnBrk="1" hangingPunct="1"/>
            <a:r>
              <a:rPr lang="en-GB" sz="2400">
                <a:cs typeface="Times New Roman" pitchFamily="18" charset="0"/>
              </a:rPr>
              <a:t>Undershot (the undershot condition being a characteristic of the breed).</a:t>
            </a:r>
            <a:endParaRPr lang="fr-FR" sz="2400">
              <a:cs typeface="Times New Roman" pitchFamily="18" charset="0"/>
            </a:endParaRPr>
          </a:p>
          <a:p>
            <a:pPr algn="l" eaLnBrk="1" hangingPunct="1"/>
            <a:r>
              <a:rPr lang="fr-FR" sz="2400"/>
              <a:t>But … </a:t>
            </a:r>
            <a:r>
              <a:rPr lang="en-GB" sz="2400"/>
              <a:t>Remember “fit for function”, that means it should not be exaggerated. Especially</a:t>
            </a:r>
            <a:r>
              <a:rPr lang="en-GB" sz="2400">
                <a:solidFill>
                  <a:srgbClr val="FF0000"/>
                </a:solidFill>
              </a:rPr>
              <a:t>, canines constantly visible when the mouth is closed is an eliminating point</a:t>
            </a:r>
            <a:r>
              <a:rPr lang="en-GB">
                <a:solidFill>
                  <a:srgbClr val="FF0000"/>
                </a:solidFill>
              </a:rPr>
              <a:t>.</a:t>
            </a:r>
            <a:br>
              <a:rPr lang="en-GB">
                <a:solidFill>
                  <a:srgbClr val="FF0000"/>
                </a:solidFill>
              </a:rPr>
            </a:br>
            <a:endParaRPr lang="en-GB">
              <a:solidFill>
                <a:srgbClr val="FF0000"/>
              </a:solidFill>
            </a:endParaRPr>
          </a:p>
          <a:p>
            <a:pPr algn="just" eaLnBrk="1" hangingPunct="1"/>
            <a:endParaRPr lang="en-GB"/>
          </a:p>
          <a:p>
            <a:pPr eaLnBrk="1" hangingPunct="1"/>
            <a:endParaRPr lang="fr-FR"/>
          </a:p>
        </p:txBody>
      </p:sp>
      <mc:AlternateContent xmlns:mc="http://schemas.openxmlformats.org/markup-compatibility/2006" xmlns:p14="http://schemas.microsoft.com/office/powerpoint/2010/main">
        <mc:Choice Requires="p14">
          <p:contentPart p14:bwMode="auto" r:id="rId2">
            <p14:nvContentPartPr>
              <p14:cNvPr id="10242" name="Ink 2"/>
              <p14:cNvContentPartPr>
                <a14:cpLocks xmlns:a14="http://schemas.microsoft.com/office/drawing/2010/main" noRot="1" noChangeAspect="1" noEditPoints="1" noChangeArrowheads="1" noChangeShapeType="1"/>
              </p14:cNvContentPartPr>
              <p14:nvPr/>
            </p14:nvContentPartPr>
            <p14:xfrm>
              <a:off x="51685825" y="59596338"/>
              <a:ext cx="0" cy="0"/>
            </p14:xfrm>
          </p:contentPart>
        </mc:Choice>
        <mc:Fallback xmlns="">
          <p:pic>
            <p:nvPicPr>
              <p:cNvPr id="10242" name="Ink 2"/>
              <p:cNvPicPr>
                <a:picLocks noRot="1" noChangeAspect="1" noEditPoints="1" noChangeArrowheads="1" noChangeShapeType="1"/>
              </p:cNvPicPr>
              <p:nvPr/>
            </p:nvPicPr>
            <p:blipFill>
              <a:blip r:embed="rId3"/>
              <a:stretch>
                <a:fillRect/>
              </a:stretch>
            </p:blipFill>
            <p:spPr>
              <a:xfrm>
                <a:off x="51685825" y="59596338"/>
                <a:ext cx="0" cy="0"/>
              </a:xfrm>
              <a:prstGeom prst="rect">
                <a:avLst/>
              </a:prstGeom>
            </p:spPr>
          </p:pic>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Skull</a:t>
            </a:r>
            <a:endParaRPr lang="fr-FR" dirty="0"/>
          </a:p>
        </p:txBody>
      </p:sp>
      <p:sp>
        <p:nvSpPr>
          <p:cNvPr id="3" name="Espace réservé du contenu 2"/>
          <p:cNvSpPr>
            <a:spLocks noGrp="1"/>
          </p:cNvSpPr>
          <p:nvPr>
            <p:ph idx="1"/>
          </p:nvPr>
        </p:nvSpPr>
        <p:spPr>
          <a:xfrm>
            <a:off x="3419872" y="1600200"/>
            <a:ext cx="5266928" cy="4708525"/>
          </a:xfrm>
        </p:spPr>
        <p:txBody>
          <a:bodyPr/>
          <a:lstStyle/>
          <a:p>
            <a:r>
              <a:rPr lang="en-GB" sz="2000" dirty="0"/>
              <a:t>Its volume and shape are the consequences of the important development of the temporals, supra-orbital arches, zygomatic arches and the spacing of the branches of the lower jaw. The upper region of the skull is slightly convex from one side to the other. The frontal groove is deep, diminishing towards the posterior end of the head. The forehead dominates the face but does not overhang it. However it is still wider than high.</a:t>
            </a:r>
          </a:p>
        </p:txBody>
      </p:sp>
      <p:pic>
        <p:nvPicPr>
          <p:cNvPr id="4" name="Image 3" descr="Elvis_Cabeza_Mayo_2011_A.jpg"/>
          <p:cNvPicPr>
            <a:picLocks noChangeAspect="1"/>
          </p:cNvPicPr>
          <p:nvPr/>
        </p:nvPicPr>
        <p:blipFill>
          <a:blip r:embed="rId2" cstate="print"/>
          <a:stretch>
            <a:fillRect/>
          </a:stretch>
        </p:blipFill>
        <p:spPr>
          <a:xfrm>
            <a:off x="827584" y="1628800"/>
            <a:ext cx="2611717" cy="3744416"/>
          </a:xfrm>
          <a:prstGeom prst="rect">
            <a:avLst/>
          </a:prstGeom>
        </p:spPr>
      </p:pic>
      <mc:AlternateContent xmlns:mc="http://schemas.openxmlformats.org/markup-compatibility/2006" xmlns:p14="http://schemas.microsoft.com/office/powerpoint/2010/main">
        <mc:Choice Requires="p14">
          <p:contentPart p14:bwMode="auto" r:id="rId3">
            <p14:nvContentPartPr>
              <p14:cNvPr id="11266" name="Ink 2"/>
              <p14:cNvContentPartPr>
                <a14:cpLocks xmlns:a14="http://schemas.microsoft.com/office/drawing/2010/main" noRot="1" noChangeAspect="1" noEditPoints="1" noChangeArrowheads="1" noChangeShapeType="1"/>
              </p14:cNvContentPartPr>
              <p14:nvPr/>
            </p14:nvContentPartPr>
            <p14:xfrm>
              <a:off x="49161700" y="10353675"/>
              <a:ext cx="0" cy="0"/>
            </p14:xfrm>
          </p:contentPart>
        </mc:Choice>
        <mc:Fallback xmlns="">
          <p:pic>
            <p:nvPicPr>
              <p:cNvPr id="11266" name="Ink 2"/>
              <p:cNvPicPr>
                <a:picLocks noRot="1" noChangeAspect="1" noEditPoints="1" noChangeArrowheads="1" noChangeShapeType="1"/>
              </p:cNvPicPr>
              <p:nvPr/>
            </p:nvPicPr>
            <p:blipFill>
              <a:blip r:embed="rId4"/>
              <a:stretch>
                <a:fillRect/>
              </a:stretch>
            </p:blipFill>
            <p:spPr>
              <a:xfrm>
                <a:off x="49161700" y="10353675"/>
                <a:ext cx="0" cy="0"/>
              </a:xfrm>
              <a:prstGeom prst="rect">
                <a:avLst/>
              </a:prstGeom>
            </p:spPr>
          </p:pic>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Skull</a:t>
            </a:r>
            <a:endParaRPr lang="fr-FR" dirty="0"/>
          </a:p>
        </p:txBody>
      </p:sp>
      <p:pic>
        <p:nvPicPr>
          <p:cNvPr id="4" name="Espace réservé du contenu 3" descr="Groucho_Kwan_de_la_Seigneurie_des_Chartrons11.JPG"/>
          <p:cNvPicPr>
            <a:picLocks noGrp="1" noChangeAspect="1"/>
          </p:cNvPicPr>
          <p:nvPr>
            <p:ph idx="1"/>
          </p:nvPr>
        </p:nvPicPr>
        <p:blipFill>
          <a:blip r:embed="rId2" cstate="print"/>
          <a:stretch>
            <a:fillRect/>
          </a:stretch>
        </p:blipFill>
        <p:spPr>
          <a:xfrm>
            <a:off x="1064827" y="1600200"/>
            <a:ext cx="7014346" cy="470852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32040" y="908720"/>
            <a:ext cx="3826768" cy="5098578"/>
          </a:xfrm>
        </p:spPr>
        <p:txBody>
          <a:bodyPr>
            <a:normAutofit fontScale="90000"/>
          </a:bodyPr>
          <a:lstStyle/>
          <a:p>
            <a:r>
              <a:rPr lang="en-GB" sz="3600" u="sng" dirty="0">
                <a:cs typeface="Times New Roman" pitchFamily="18" charset="0"/>
              </a:rPr>
              <a:t>Lips</a:t>
            </a:r>
            <a:r>
              <a:rPr lang="en-GB" sz="2800" dirty="0">
                <a:cs typeface="Times New Roman" pitchFamily="18" charset="0"/>
              </a:rPr>
              <a:t> : from the front the upper lip describes an upside down V which should not be too acute or too curved like a U. The former would look like a Neapolitan, the latter like a Bulldog.</a:t>
            </a:r>
            <a:r>
              <a:rPr lang="fr-FR" sz="2800" dirty="0">
                <a:cs typeface="Times New Roman" pitchFamily="18" charset="0"/>
              </a:rPr>
              <a:t/>
            </a:r>
            <a:br>
              <a:rPr lang="fr-FR" sz="2800" dirty="0">
                <a:cs typeface="Times New Roman" pitchFamily="18" charset="0"/>
              </a:rPr>
            </a:br>
            <a:endParaRPr lang="fr-FR" sz="2800" dirty="0"/>
          </a:p>
        </p:txBody>
      </p:sp>
      <p:pic>
        <p:nvPicPr>
          <p:cNvPr id="4" name="Espace réservé du contenu 3" descr="Saint-Tropez  CAC and Reserve - Copie.JPG"/>
          <p:cNvPicPr>
            <a:picLocks noGrp="1" noChangeAspect="1"/>
          </p:cNvPicPr>
          <p:nvPr>
            <p:ph idx="1"/>
          </p:nvPr>
        </p:nvPicPr>
        <p:blipFill>
          <a:blip r:embed="rId2" cstate="print"/>
          <a:stretch>
            <a:fillRect/>
          </a:stretch>
        </p:blipFill>
        <p:spPr>
          <a:xfrm>
            <a:off x="683568" y="2060848"/>
            <a:ext cx="3914775" cy="40005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Skull</a:t>
            </a:r>
            <a:r>
              <a:rPr lang="fr-FR" dirty="0"/>
              <a:t> </a:t>
            </a:r>
            <a:r>
              <a:rPr lang="fr-FR" dirty="0" err="1"/>
              <a:t>is</a:t>
            </a:r>
            <a:r>
              <a:rPr lang="fr-FR" dirty="0"/>
              <a:t> correct</a:t>
            </a:r>
          </a:p>
        </p:txBody>
      </p:sp>
      <p:pic>
        <p:nvPicPr>
          <p:cNvPr id="4" name="Espace réservé du contenu 3" descr="IMG_3563.jpg"/>
          <p:cNvPicPr>
            <a:picLocks noGrp="1" noChangeAspect="1"/>
          </p:cNvPicPr>
          <p:nvPr>
            <p:ph idx="1"/>
          </p:nvPr>
        </p:nvPicPr>
        <p:blipFill>
          <a:blip r:embed="rId2" cstate="print"/>
          <a:stretch>
            <a:fillRect/>
          </a:stretch>
        </p:blipFill>
        <p:spPr>
          <a:xfrm>
            <a:off x="1875797" y="1600200"/>
            <a:ext cx="5392406" cy="4708525"/>
          </a:xfrm>
        </p:spPr>
      </p:pic>
      <p:sp>
        <p:nvSpPr>
          <p:cNvPr id="3" name="ZoneTexte 2"/>
          <p:cNvSpPr txBox="1"/>
          <p:nvPr/>
        </p:nvSpPr>
        <p:spPr>
          <a:xfrm>
            <a:off x="1187624" y="3645024"/>
            <a:ext cx="1800200" cy="461665"/>
          </a:xfrm>
          <a:prstGeom prst="rect">
            <a:avLst/>
          </a:prstGeom>
          <a:noFill/>
        </p:spPr>
        <p:txBody>
          <a:bodyPr wrap="square" rtlCol="0">
            <a:spAutoFit/>
          </a:bodyPr>
          <a:lstStyle/>
          <a:p>
            <a:r>
              <a:rPr lang="fr-FR" dirty="0" err="1"/>
              <a:t>too</a:t>
            </a:r>
            <a:r>
              <a:rPr lang="fr-FR" dirty="0"/>
              <a:t> light </a:t>
            </a:r>
            <a:r>
              <a:rPr lang="fr-FR" dirty="0" err="1"/>
              <a:t>eye</a:t>
            </a:r>
            <a:r>
              <a:rPr lang="fr-FR" dirty="0"/>
              <a:t> </a:t>
            </a:r>
          </a:p>
        </p:txBody>
      </p:sp>
      <p:sp>
        <p:nvSpPr>
          <p:cNvPr id="5" name="ZoneTexte 4"/>
          <p:cNvSpPr txBox="1"/>
          <p:nvPr/>
        </p:nvSpPr>
        <p:spPr>
          <a:xfrm>
            <a:off x="2195736" y="4437112"/>
            <a:ext cx="1512168" cy="830997"/>
          </a:xfrm>
          <a:prstGeom prst="rect">
            <a:avLst/>
          </a:prstGeom>
          <a:noFill/>
        </p:spPr>
        <p:txBody>
          <a:bodyPr wrap="square" rtlCol="0">
            <a:spAutoFit/>
          </a:bodyPr>
          <a:lstStyle/>
          <a:p>
            <a:r>
              <a:rPr lang="en-GB" dirty="0">
                <a:cs typeface="Times New Roman" pitchFamily="18" charset="0"/>
              </a:rPr>
              <a:t>Slightly too acute</a:t>
            </a:r>
            <a:endParaRPr lang="fr-F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Lips</a:t>
            </a:r>
            <a:endParaRPr lang="fr-FR" dirty="0"/>
          </a:p>
        </p:txBody>
      </p:sp>
      <p:pic>
        <p:nvPicPr>
          <p:cNvPr id="4" name="Espace réservé du contenu 3" descr="1a._20130807_9879.jpg"/>
          <p:cNvPicPr>
            <a:picLocks noGrp="1" noChangeAspect="1"/>
          </p:cNvPicPr>
          <p:nvPr>
            <p:ph idx="1"/>
          </p:nvPr>
        </p:nvPicPr>
        <p:blipFill>
          <a:blip r:embed="rId2" cstate="print"/>
          <a:stretch>
            <a:fillRect/>
          </a:stretch>
        </p:blipFill>
        <p:spPr>
          <a:xfrm>
            <a:off x="2861481" y="1600200"/>
            <a:ext cx="3421038" cy="4708525"/>
          </a:xfrm>
        </p:spPr>
      </p:pic>
      <p:sp>
        <p:nvSpPr>
          <p:cNvPr id="3" name="ZoneTexte 2">
            <a:extLst>
              <a:ext uri="{FF2B5EF4-FFF2-40B4-BE49-F238E27FC236}">
                <a16:creationId xmlns="" xmlns:a16="http://schemas.microsoft.com/office/drawing/2014/main" id="{2163952D-2830-4080-8836-FB728A7F5701}"/>
              </a:ext>
            </a:extLst>
          </p:cNvPr>
          <p:cNvSpPr txBox="1"/>
          <p:nvPr/>
        </p:nvSpPr>
        <p:spPr>
          <a:xfrm>
            <a:off x="683568" y="2060848"/>
            <a:ext cx="2448272" cy="369332"/>
          </a:xfrm>
          <a:prstGeom prst="rect">
            <a:avLst/>
          </a:prstGeom>
          <a:noFill/>
        </p:spPr>
        <p:txBody>
          <a:bodyPr wrap="square" rtlCol="0">
            <a:spAutoFit/>
          </a:bodyPr>
          <a:lstStyle/>
          <a:p>
            <a:r>
              <a:rPr lang="fr-FR" sz="1800" dirty="0">
                <a:solidFill>
                  <a:schemeClr val="bg1"/>
                </a:solidFill>
              </a:rPr>
              <a:t> V </a:t>
            </a:r>
            <a:r>
              <a:rPr lang="fr-FR" sz="1800" dirty="0" err="1">
                <a:solidFill>
                  <a:schemeClr val="bg1"/>
                </a:solidFill>
              </a:rPr>
              <a:t>slightly</a:t>
            </a:r>
            <a:r>
              <a:rPr lang="fr-FR" sz="1800" dirty="0">
                <a:solidFill>
                  <a:schemeClr val="bg1"/>
                </a:solidFill>
              </a:rPr>
              <a:t> </a:t>
            </a:r>
            <a:r>
              <a:rPr lang="fr-FR" sz="1800" dirty="0" err="1">
                <a:solidFill>
                  <a:schemeClr val="bg1"/>
                </a:solidFill>
              </a:rPr>
              <a:t>too</a:t>
            </a:r>
            <a:r>
              <a:rPr lang="fr-FR" sz="1800" dirty="0">
                <a:solidFill>
                  <a:schemeClr val="bg1"/>
                </a:solidFill>
              </a:rPr>
              <a:t> round</a:t>
            </a:r>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lips</a:t>
            </a:r>
            <a:endParaRPr lang="fr-FR" dirty="0"/>
          </a:p>
        </p:txBody>
      </p:sp>
      <p:pic>
        <p:nvPicPr>
          <p:cNvPr id="4" name="Espace réservé du contenu 3" descr="dogue-bordeaux-2.jpg"/>
          <p:cNvPicPr>
            <a:picLocks noGrp="1" noChangeAspect="1"/>
          </p:cNvPicPr>
          <p:nvPr>
            <p:ph idx="1"/>
          </p:nvPr>
        </p:nvPicPr>
        <p:blipFill>
          <a:blip r:embed="rId2" cstate="print"/>
          <a:stretch>
            <a:fillRect/>
          </a:stretch>
        </p:blipFill>
        <p:spPr>
          <a:xfrm>
            <a:off x="2888345" y="1600200"/>
            <a:ext cx="3367309" cy="4708525"/>
          </a:xfrm>
        </p:spPr>
      </p:pic>
      <p:sp>
        <p:nvSpPr>
          <p:cNvPr id="3" name="ZoneTexte 2"/>
          <p:cNvSpPr txBox="1"/>
          <p:nvPr/>
        </p:nvSpPr>
        <p:spPr>
          <a:xfrm>
            <a:off x="1547664" y="3140968"/>
            <a:ext cx="1728192" cy="830997"/>
          </a:xfrm>
          <a:prstGeom prst="rect">
            <a:avLst/>
          </a:prstGeom>
          <a:noFill/>
        </p:spPr>
        <p:txBody>
          <a:bodyPr wrap="square" rtlCol="0">
            <a:spAutoFit/>
          </a:bodyPr>
          <a:lstStyle/>
          <a:p>
            <a:r>
              <a:rPr lang="en-GB">
                <a:cs typeface="Times New Roman" pitchFamily="18" charset="0"/>
              </a:rPr>
              <a:t>too curved like a U</a:t>
            </a:r>
            <a:endParaRPr lang="fr-FR" dirty="0"/>
          </a:p>
        </p:txBody>
      </p:sp>
      <p:sp>
        <p:nvSpPr>
          <p:cNvPr id="5" name="ZoneTexte 4"/>
          <p:cNvSpPr txBox="1"/>
          <p:nvPr/>
        </p:nvSpPr>
        <p:spPr>
          <a:xfrm>
            <a:off x="6444208" y="2132856"/>
            <a:ext cx="1944216" cy="1200329"/>
          </a:xfrm>
          <a:prstGeom prst="rect">
            <a:avLst/>
          </a:prstGeom>
          <a:noFill/>
        </p:spPr>
        <p:txBody>
          <a:bodyPr wrap="square" rtlCol="0">
            <a:spAutoFit/>
          </a:bodyPr>
          <a:lstStyle/>
          <a:p>
            <a:r>
              <a:rPr lang="fr-FR" dirty="0"/>
              <a:t>Eye are </a:t>
            </a:r>
            <a:r>
              <a:rPr lang="fr-FR" dirty="0" err="1"/>
              <a:t>whished</a:t>
            </a:r>
            <a:r>
              <a:rPr lang="fr-FR" dirty="0"/>
              <a:t> more ovale </a:t>
            </a:r>
            <a:r>
              <a:rPr lang="fr-FR" dirty="0" err="1"/>
              <a:t>shape</a:t>
            </a: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3968" y="274638"/>
            <a:ext cx="4402832" cy="2074242"/>
          </a:xfrm>
        </p:spPr>
        <p:txBody>
          <a:bodyPr/>
          <a:lstStyle/>
          <a:p>
            <a:pPr eaLnBrk="1" hangingPunct="1">
              <a:defRPr/>
            </a:pPr>
            <a:r>
              <a:rPr lang="fr-FR" dirty="0"/>
              <a:t>What is a Dogue de Bordeaux ?</a:t>
            </a:r>
          </a:p>
        </p:txBody>
      </p:sp>
      <p:sp>
        <p:nvSpPr>
          <p:cNvPr id="5123" name="Espace réservé du contenu 2"/>
          <p:cNvSpPr>
            <a:spLocks noGrp="1"/>
          </p:cNvSpPr>
          <p:nvPr>
            <p:ph idx="1"/>
          </p:nvPr>
        </p:nvSpPr>
        <p:spPr>
          <a:xfrm>
            <a:off x="3492500" y="2492375"/>
            <a:ext cx="5194300" cy="3816350"/>
          </a:xfrm>
        </p:spPr>
        <p:txBody>
          <a:bodyPr/>
          <a:lstStyle/>
          <a:p>
            <a:pPr eaLnBrk="1" hangingPunct="1"/>
            <a:r>
              <a:rPr lang="en-GB"/>
              <a:t>It’s a dog ! It means that it should be sound, “fit for function”. It is very important to keep this point in mind.</a:t>
            </a:r>
          </a:p>
          <a:p>
            <a:pPr eaLnBrk="1" hangingPunct="1"/>
            <a:r>
              <a:rPr lang="en-GB"/>
              <a:t>It should be correctly built, able to breath correctly, to have sound eyes, etc.</a:t>
            </a:r>
          </a:p>
          <a:p>
            <a:pPr eaLnBrk="1" hangingPunct="1"/>
            <a:endParaRPr lang="en-GB"/>
          </a:p>
          <a:p>
            <a:pPr eaLnBrk="1" hangingPunct="1"/>
            <a:endParaRPr lang="en-GB"/>
          </a:p>
        </p:txBody>
      </p:sp>
      <p:pic>
        <p:nvPicPr>
          <p:cNvPr id="5124" name="Image 3" descr="infirme.jpg"/>
          <p:cNvPicPr>
            <a:picLocks noChangeAspect="1"/>
          </p:cNvPicPr>
          <p:nvPr/>
        </p:nvPicPr>
        <p:blipFill>
          <a:blip r:embed="rId2" cstate="print"/>
          <a:srcRect/>
          <a:stretch>
            <a:fillRect/>
          </a:stretch>
        </p:blipFill>
        <p:spPr bwMode="auto">
          <a:xfrm>
            <a:off x="611188" y="3644900"/>
            <a:ext cx="2376487" cy="2641600"/>
          </a:xfrm>
          <a:prstGeom prst="rect">
            <a:avLst/>
          </a:prstGeom>
          <a:noFill/>
          <a:ln w="9525">
            <a:noFill/>
            <a:miter lim="800000"/>
            <a:headEnd/>
            <a:tailEnd/>
          </a:ln>
        </p:spPr>
      </p:pic>
      <p:pic>
        <p:nvPicPr>
          <p:cNvPr id="5125" name="Image 4" descr="infirme4.jpg"/>
          <p:cNvPicPr>
            <a:picLocks noChangeAspect="1"/>
          </p:cNvPicPr>
          <p:nvPr/>
        </p:nvPicPr>
        <p:blipFill>
          <a:blip r:embed="rId3" cstate="print"/>
          <a:srcRect/>
          <a:stretch>
            <a:fillRect/>
          </a:stretch>
        </p:blipFill>
        <p:spPr bwMode="auto">
          <a:xfrm>
            <a:off x="539750" y="1916113"/>
            <a:ext cx="1857375" cy="1428750"/>
          </a:xfrm>
          <a:prstGeom prst="rect">
            <a:avLst/>
          </a:prstGeom>
          <a:noFill/>
          <a:ln w="9525">
            <a:noFill/>
            <a:miter lim="800000"/>
            <a:headEnd/>
            <a:tailEnd/>
          </a:ln>
        </p:spPr>
      </p:pic>
      <p:pic>
        <p:nvPicPr>
          <p:cNvPr id="5126" name="Image 5" descr="infirme 2.jpg"/>
          <p:cNvPicPr>
            <a:picLocks noChangeAspect="1"/>
          </p:cNvPicPr>
          <p:nvPr/>
        </p:nvPicPr>
        <p:blipFill>
          <a:blip r:embed="rId4" cstate="print"/>
          <a:srcRect/>
          <a:stretch>
            <a:fillRect/>
          </a:stretch>
        </p:blipFill>
        <p:spPr bwMode="auto">
          <a:xfrm>
            <a:off x="2411413" y="476250"/>
            <a:ext cx="1677987" cy="141287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Stop</a:t>
            </a:r>
          </a:p>
        </p:txBody>
      </p:sp>
      <p:sp>
        <p:nvSpPr>
          <p:cNvPr id="3" name="Espace réservé du contenu 2"/>
          <p:cNvSpPr>
            <a:spLocks noGrp="1"/>
          </p:cNvSpPr>
          <p:nvPr>
            <p:ph idx="1"/>
          </p:nvPr>
        </p:nvSpPr>
        <p:spPr>
          <a:xfrm>
            <a:off x="5724128" y="1600200"/>
            <a:ext cx="2962672" cy="4708525"/>
          </a:xfrm>
        </p:spPr>
        <p:txBody>
          <a:bodyPr/>
          <a:lstStyle/>
          <a:p>
            <a:r>
              <a:rPr lang="en-GB" b="1" u="sng" dirty="0"/>
              <a:t>Stop</a:t>
            </a:r>
            <a:r>
              <a:rPr lang="en-GB" b="1" dirty="0"/>
              <a:t>:</a:t>
            </a:r>
            <a:r>
              <a:rPr lang="en-GB" dirty="0"/>
              <a:t> Very pronounced, almost forming a right angle with the muzzle (95° to 100°). </a:t>
            </a:r>
            <a:br>
              <a:rPr lang="en-GB" dirty="0"/>
            </a:br>
            <a:endParaRPr lang="en-GB" dirty="0"/>
          </a:p>
        </p:txBody>
      </p:sp>
      <p:pic>
        <p:nvPicPr>
          <p:cNvPr id="4" name="Image 3" descr="IMG_0299.jpg"/>
          <p:cNvPicPr>
            <a:picLocks noChangeAspect="1"/>
          </p:cNvPicPr>
          <p:nvPr/>
        </p:nvPicPr>
        <p:blipFill>
          <a:blip r:embed="rId2" cstate="print"/>
          <a:stretch>
            <a:fillRect/>
          </a:stretch>
        </p:blipFill>
        <p:spPr>
          <a:xfrm>
            <a:off x="1331640" y="1700808"/>
            <a:ext cx="3652682" cy="436510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Facial </a:t>
            </a:r>
            <a:r>
              <a:rPr lang="fr-FR" dirty="0" err="1"/>
              <a:t>region</a:t>
            </a:r>
            <a:endParaRPr lang="fr-FR" dirty="0"/>
          </a:p>
        </p:txBody>
      </p:sp>
      <p:sp>
        <p:nvSpPr>
          <p:cNvPr id="3" name="Espace réservé du contenu 2"/>
          <p:cNvSpPr>
            <a:spLocks noGrp="1"/>
          </p:cNvSpPr>
          <p:nvPr>
            <p:ph idx="1"/>
          </p:nvPr>
        </p:nvSpPr>
        <p:spPr>
          <a:xfrm>
            <a:off x="5148064" y="1600201"/>
            <a:ext cx="3538736" cy="4493096"/>
          </a:xfrm>
        </p:spPr>
        <p:txBody>
          <a:bodyPr/>
          <a:lstStyle/>
          <a:p>
            <a:r>
              <a:rPr lang="en-GB" sz="2400" b="1" u="sng" dirty="0"/>
              <a:t>Nose</a:t>
            </a:r>
            <a:r>
              <a:rPr lang="en-GB" sz="2400" dirty="0"/>
              <a:t> : Broad, well opened nostrils, well pigmented according to the colour of the mask. Upturned nose permissible but not if it is set back towards the eyes.</a:t>
            </a:r>
            <a:r>
              <a:rPr lang="fr-FR" sz="2400" dirty="0"/>
              <a:t/>
            </a:r>
            <a:br>
              <a:rPr lang="fr-FR" sz="2400" dirty="0"/>
            </a:br>
            <a:endParaRPr lang="fr-FR" sz="2400" dirty="0"/>
          </a:p>
        </p:txBody>
      </p:sp>
      <p:pic>
        <p:nvPicPr>
          <p:cNvPr id="4" name="Image 3" descr="Elvis_Cabeza_Mayo_2011_A.jpg"/>
          <p:cNvPicPr>
            <a:picLocks noChangeAspect="1"/>
          </p:cNvPicPr>
          <p:nvPr/>
        </p:nvPicPr>
        <p:blipFill>
          <a:blip r:embed="rId2" cstate="print"/>
          <a:stretch>
            <a:fillRect/>
          </a:stretch>
        </p:blipFill>
        <p:spPr>
          <a:xfrm>
            <a:off x="1619672" y="1700808"/>
            <a:ext cx="2946432" cy="443711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Muzzle</a:t>
            </a:r>
            <a:endParaRPr lang="fr-FR" dirty="0"/>
          </a:p>
        </p:txBody>
      </p:sp>
      <p:sp>
        <p:nvSpPr>
          <p:cNvPr id="3" name="Espace réservé du contenu 2"/>
          <p:cNvSpPr>
            <a:spLocks noGrp="1"/>
          </p:cNvSpPr>
          <p:nvPr>
            <p:ph idx="1"/>
          </p:nvPr>
        </p:nvSpPr>
        <p:spPr>
          <a:xfrm>
            <a:off x="1043608" y="3068960"/>
            <a:ext cx="7643192" cy="3239765"/>
          </a:xfrm>
        </p:spPr>
        <p:txBody>
          <a:bodyPr/>
          <a:lstStyle/>
          <a:p>
            <a:r>
              <a:rPr lang="en-GB" sz="2000" b="1" u="sng" dirty="0"/>
              <a:t>Muzzle</a:t>
            </a:r>
            <a:r>
              <a:rPr lang="en-GB" sz="2000" dirty="0"/>
              <a:t> : Powerful, broad, thick, but not fleshy below the eyes, rather short, upper profile very slightly concave, with moderately obvious folds. Its width hardly decreasing towards the tip of the muzzle, when viewed from above it has the general shape of a square. In relation to the upper region of the skull, the line of the muzzle forms a very obtuse angle upwards. When the head is held horizontally the tip of the muzzle, truncated, thick and broad at the base, is in front of a vertical tangent to the anterior face of the nose. </a:t>
            </a:r>
          </a:p>
        </p:txBody>
      </p:sp>
      <p:pic>
        <p:nvPicPr>
          <p:cNvPr id="4" name="Image 3" descr="DSCN0668.JPG"/>
          <p:cNvPicPr>
            <a:picLocks noChangeAspect="1"/>
          </p:cNvPicPr>
          <p:nvPr/>
        </p:nvPicPr>
        <p:blipFill>
          <a:blip r:embed="rId2" cstate="print"/>
          <a:stretch>
            <a:fillRect/>
          </a:stretch>
        </p:blipFill>
        <p:spPr>
          <a:xfrm>
            <a:off x="1043608" y="548680"/>
            <a:ext cx="2572832" cy="263691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Muzzle</a:t>
            </a:r>
            <a:endParaRPr lang="fr-FR" dirty="0"/>
          </a:p>
        </p:txBody>
      </p:sp>
      <p:pic>
        <p:nvPicPr>
          <p:cNvPr id="6" name="Espace réservé du contenu 5" descr="IMG_8381.jpg"/>
          <p:cNvPicPr>
            <a:picLocks noGrp="1" noChangeAspect="1"/>
          </p:cNvPicPr>
          <p:nvPr>
            <p:ph idx="1"/>
          </p:nvPr>
        </p:nvPicPr>
        <p:blipFill>
          <a:blip r:embed="rId2" cstate="print"/>
          <a:stretch>
            <a:fillRect/>
          </a:stretch>
        </p:blipFill>
        <p:spPr>
          <a:xfrm>
            <a:off x="1592422" y="1600201"/>
            <a:ext cx="5959156" cy="4493096"/>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Muzzle</a:t>
            </a:r>
            <a:endParaRPr lang="fr-FR" dirty="0"/>
          </a:p>
        </p:txBody>
      </p:sp>
      <p:pic>
        <p:nvPicPr>
          <p:cNvPr id="4" name="Espace réservé du contenu 3" descr="DSCN0668.JPG"/>
          <p:cNvPicPr>
            <a:picLocks noGrp="1" noChangeAspect="1"/>
          </p:cNvPicPr>
          <p:nvPr>
            <p:ph idx="1"/>
          </p:nvPr>
        </p:nvPicPr>
        <p:blipFill>
          <a:blip r:embed="rId2" cstate="print"/>
          <a:stretch>
            <a:fillRect/>
          </a:stretch>
        </p:blipFill>
        <p:spPr>
          <a:xfrm>
            <a:off x="2274949" y="1600200"/>
            <a:ext cx="4594102" cy="4708525"/>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96136" y="274638"/>
            <a:ext cx="2890664" cy="1143000"/>
          </a:xfrm>
        </p:spPr>
        <p:txBody>
          <a:bodyPr/>
          <a:lstStyle/>
          <a:p>
            <a:r>
              <a:rPr lang="fr-FR" dirty="0" err="1"/>
              <a:t>Muzzle</a:t>
            </a:r>
            <a:endParaRPr lang="fr-FR" dirty="0"/>
          </a:p>
        </p:txBody>
      </p:sp>
      <p:sp>
        <p:nvSpPr>
          <p:cNvPr id="3" name="Espace réservé du contenu 2"/>
          <p:cNvSpPr>
            <a:spLocks noGrp="1"/>
          </p:cNvSpPr>
          <p:nvPr>
            <p:ph idx="1"/>
          </p:nvPr>
        </p:nvSpPr>
        <p:spPr>
          <a:xfrm>
            <a:off x="1259632" y="2636913"/>
            <a:ext cx="7427168" cy="3384376"/>
          </a:xfrm>
        </p:spPr>
        <p:txBody>
          <a:bodyPr/>
          <a:lstStyle/>
          <a:p>
            <a:r>
              <a:rPr lang="en-GB" sz="2400" dirty="0"/>
              <a:t>Its perimeter is almost two thirds of that of the head. Its length varies between one third and minimum one quarter of the total length of the head, from the nose to the occipital crest. The limits stated (maximum one third and minimum one quarter of the total length of the head) are permissible but not sought after, the ideal length of the muzzle being between these two extremes.</a:t>
            </a:r>
          </a:p>
          <a:p>
            <a:endParaRPr lang="fr-FR" dirty="0"/>
          </a:p>
        </p:txBody>
      </p:sp>
      <p:pic>
        <p:nvPicPr>
          <p:cNvPr id="4" name="Image 3" descr="IMG_8453.jpg"/>
          <p:cNvPicPr>
            <a:picLocks noChangeAspect="1"/>
          </p:cNvPicPr>
          <p:nvPr/>
        </p:nvPicPr>
        <p:blipFill>
          <a:blip r:embed="rId2" cstate="print"/>
          <a:stretch>
            <a:fillRect/>
          </a:stretch>
        </p:blipFill>
        <p:spPr>
          <a:xfrm>
            <a:off x="1547664" y="620688"/>
            <a:ext cx="2350057" cy="198884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eaLnBrk="1" fontAlgn="auto" hangingPunct="1">
              <a:spcAft>
                <a:spcPts val="0"/>
              </a:spcAft>
              <a:defRPr/>
            </a:pPr>
            <a:r>
              <a:rPr lang="en-GB" dirty="0">
                <a:cs typeface="Times New Roman" pitchFamily="18" charset="0"/>
              </a:rPr>
              <a:t>Eyes and expression :</a:t>
            </a:r>
            <a:endParaRPr lang="fr-FR" dirty="0"/>
          </a:p>
        </p:txBody>
      </p:sp>
      <p:sp>
        <p:nvSpPr>
          <p:cNvPr id="26627" name="Espace réservé du contenu 2"/>
          <p:cNvSpPr>
            <a:spLocks noGrp="1"/>
          </p:cNvSpPr>
          <p:nvPr>
            <p:ph idx="1"/>
          </p:nvPr>
        </p:nvSpPr>
        <p:spPr>
          <a:xfrm>
            <a:off x="5724128" y="1600201"/>
            <a:ext cx="2962672" cy="4421088"/>
          </a:xfrm>
        </p:spPr>
        <p:txBody>
          <a:bodyPr/>
          <a:lstStyle/>
          <a:p>
            <a:pPr eaLnBrk="1" hangingPunct="1"/>
            <a:r>
              <a:rPr lang="en-GB" dirty="0">
                <a:cs typeface="Times New Roman" pitchFamily="18" charset="0"/>
              </a:rPr>
              <a:t>Oval shape and a good distance between the eyes contribute to the typical expression of the breed.</a:t>
            </a:r>
            <a:endParaRPr lang="fr-FR" dirty="0">
              <a:cs typeface="Times New Roman" pitchFamily="18" charset="0"/>
            </a:endParaRPr>
          </a:p>
          <a:p>
            <a:pPr eaLnBrk="1" hangingPunct="1"/>
            <a:r>
              <a:rPr lang="fr-FR" dirty="0"/>
              <a:t/>
            </a:r>
            <a:br>
              <a:rPr lang="fr-FR" dirty="0"/>
            </a:br>
            <a:endParaRPr lang="fr-FR" dirty="0"/>
          </a:p>
        </p:txBody>
      </p:sp>
      <p:pic>
        <p:nvPicPr>
          <p:cNvPr id="4" name="Image 3" descr="oeil et expression.JPG"/>
          <p:cNvPicPr>
            <a:picLocks noChangeAspect="1"/>
          </p:cNvPicPr>
          <p:nvPr/>
        </p:nvPicPr>
        <p:blipFill>
          <a:blip r:embed="rId2" cstate="print"/>
          <a:stretch>
            <a:fillRect/>
          </a:stretch>
        </p:blipFill>
        <p:spPr>
          <a:xfrm>
            <a:off x="1043608" y="1844824"/>
            <a:ext cx="4568287" cy="418336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4400" y="1219200"/>
            <a:ext cx="7772400" cy="1143000"/>
          </a:xfrm>
        </p:spPr>
        <p:txBody>
          <a:bodyPr>
            <a:normAutofit/>
          </a:bodyPr>
          <a:lstStyle/>
          <a:p>
            <a:pPr eaLnBrk="1" fontAlgn="auto" hangingPunct="1">
              <a:spcAft>
                <a:spcPts val="0"/>
              </a:spcAft>
              <a:defRPr/>
            </a:pPr>
            <a:r>
              <a:rPr lang="fr-FR" dirty="0"/>
              <a:t> </a:t>
            </a:r>
          </a:p>
        </p:txBody>
      </p:sp>
      <p:sp>
        <p:nvSpPr>
          <p:cNvPr id="27651" name="Rectangle 3"/>
          <p:cNvSpPr>
            <a:spLocks noGrp="1" noChangeArrowheads="1"/>
          </p:cNvSpPr>
          <p:nvPr>
            <p:ph type="subTitle" idx="1"/>
          </p:nvPr>
        </p:nvSpPr>
        <p:spPr>
          <a:xfrm>
            <a:off x="5796136" y="1052736"/>
            <a:ext cx="2571056" cy="5112568"/>
          </a:xfrm>
        </p:spPr>
        <p:txBody>
          <a:bodyPr/>
          <a:lstStyle/>
          <a:p>
            <a:pPr eaLnBrk="1" hangingPunct="1"/>
            <a:r>
              <a:rPr lang="fr-FR" dirty="0">
                <a:cs typeface="Times New Roman" pitchFamily="18" charset="0"/>
              </a:rPr>
              <a:t> </a:t>
            </a:r>
            <a:r>
              <a:rPr lang="en-GB" sz="3200" dirty="0">
                <a:cs typeface="Times New Roman" pitchFamily="18" charset="0"/>
              </a:rPr>
              <a:t>Ears must fall back</a:t>
            </a:r>
            <a:r>
              <a:rPr lang="fr-FR" sz="3200" dirty="0"/>
              <a:t> </a:t>
            </a:r>
            <a:r>
              <a:rPr lang="en-GB" sz="3200" dirty="0">
                <a:cs typeface="Times New Roman" pitchFamily="18" charset="0"/>
              </a:rPr>
              <a:t>close to the cheeks </a:t>
            </a:r>
            <a:endParaRPr lang="fr-FR" sz="3200" dirty="0">
              <a:cs typeface="Times New Roman" pitchFamily="18" charset="0"/>
            </a:endParaRPr>
          </a:p>
          <a:p>
            <a:pPr eaLnBrk="1" hangingPunct="1"/>
            <a:endParaRPr lang="fr-FR" dirty="0"/>
          </a:p>
        </p:txBody>
      </p:sp>
      <p:pic>
        <p:nvPicPr>
          <p:cNvPr id="4" name="Image 3" descr="L2_Viski.jpg"/>
          <p:cNvPicPr>
            <a:picLocks noChangeAspect="1"/>
          </p:cNvPicPr>
          <p:nvPr/>
        </p:nvPicPr>
        <p:blipFill>
          <a:blip r:embed="rId2" cstate="print"/>
          <a:stretch>
            <a:fillRect/>
          </a:stretch>
        </p:blipFill>
        <p:spPr>
          <a:xfrm>
            <a:off x="1475656" y="980728"/>
            <a:ext cx="3560064" cy="5340096"/>
          </a:xfrm>
          <a:prstGeom prst="rect">
            <a:avLst/>
          </a:prstGeom>
        </p:spPr>
      </p:pic>
      <p:sp>
        <p:nvSpPr>
          <p:cNvPr id="2" name="ZoneTexte 1"/>
          <p:cNvSpPr txBox="1"/>
          <p:nvPr/>
        </p:nvSpPr>
        <p:spPr>
          <a:xfrm>
            <a:off x="5796136" y="3789040"/>
            <a:ext cx="1872208" cy="830997"/>
          </a:xfrm>
          <a:prstGeom prst="rect">
            <a:avLst/>
          </a:prstGeom>
          <a:noFill/>
        </p:spPr>
        <p:txBody>
          <a:bodyPr wrap="square" rtlCol="0">
            <a:spAutoFit/>
          </a:bodyPr>
          <a:lstStyle/>
          <a:p>
            <a:r>
              <a:rPr lang="fr-FR" dirty="0"/>
              <a:t>Eye </a:t>
            </a:r>
            <a:r>
              <a:rPr lang="fr-FR" dirty="0" err="1"/>
              <a:t>slightly</a:t>
            </a:r>
            <a:r>
              <a:rPr lang="fr-FR" dirty="0"/>
              <a:t> </a:t>
            </a:r>
            <a:r>
              <a:rPr lang="fr-FR" dirty="0" err="1"/>
              <a:t>too</a:t>
            </a:r>
            <a:r>
              <a:rPr lang="fr-FR" dirty="0"/>
              <a:t> acute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tandard2.jpg"/>
          <p:cNvPicPr>
            <a:picLocks noGrp="1" noChangeAspect="1"/>
          </p:cNvPicPr>
          <p:nvPr>
            <p:ph idx="1"/>
          </p:nvPr>
        </p:nvPicPr>
        <p:blipFill>
          <a:blip r:embed="rId2" cstate="print"/>
          <a:stretch>
            <a:fillRect/>
          </a:stretch>
        </p:blipFill>
        <p:spPr>
          <a:xfrm>
            <a:off x="2195736" y="548680"/>
            <a:ext cx="4658340" cy="5848132"/>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tandard3.jpg"/>
          <p:cNvPicPr>
            <a:picLocks noGrp="1" noChangeAspect="1"/>
          </p:cNvPicPr>
          <p:nvPr>
            <p:ph idx="1"/>
          </p:nvPr>
        </p:nvPicPr>
        <p:blipFill>
          <a:blip r:embed="rId2" cstate="print"/>
          <a:stretch>
            <a:fillRect/>
          </a:stretch>
        </p:blipFill>
        <p:spPr>
          <a:xfrm>
            <a:off x="2332720" y="1124744"/>
            <a:ext cx="3924634" cy="5544021"/>
          </a:xfrm>
        </p:spPr>
      </p:pic>
      <p:sp>
        <p:nvSpPr>
          <p:cNvPr id="2" name="ZoneTexte 1"/>
          <p:cNvSpPr txBox="1"/>
          <p:nvPr/>
        </p:nvSpPr>
        <p:spPr>
          <a:xfrm>
            <a:off x="1907704" y="5229200"/>
            <a:ext cx="792088" cy="523220"/>
          </a:xfrm>
          <a:prstGeom prst="rect">
            <a:avLst/>
          </a:prstGeom>
          <a:noFill/>
        </p:spPr>
        <p:txBody>
          <a:bodyPr wrap="square" rtlCol="0">
            <a:spAutoFit/>
          </a:bodyPr>
          <a:lstStyle/>
          <a:p>
            <a:r>
              <a:rPr lang="fr-FR" sz="1400" dirty="0" err="1">
                <a:solidFill>
                  <a:schemeClr val="bg1"/>
                </a:solidFill>
              </a:rPr>
              <a:t>Too</a:t>
            </a:r>
            <a:r>
              <a:rPr lang="fr-FR" sz="1400" dirty="0">
                <a:solidFill>
                  <a:schemeClr val="bg1"/>
                </a:solidFill>
              </a:rPr>
              <a:t> short </a:t>
            </a:r>
          </a:p>
        </p:txBody>
      </p:sp>
      <p:sp>
        <p:nvSpPr>
          <p:cNvPr id="5" name="ZoneTexte 4"/>
          <p:cNvSpPr txBox="1"/>
          <p:nvPr/>
        </p:nvSpPr>
        <p:spPr>
          <a:xfrm>
            <a:off x="5292080" y="5783252"/>
            <a:ext cx="792088" cy="523220"/>
          </a:xfrm>
          <a:prstGeom prst="rect">
            <a:avLst/>
          </a:prstGeom>
          <a:noFill/>
        </p:spPr>
        <p:txBody>
          <a:bodyPr wrap="square" rtlCol="0">
            <a:spAutoFit/>
          </a:bodyPr>
          <a:lstStyle/>
          <a:p>
            <a:r>
              <a:rPr lang="fr-FR" sz="1400" dirty="0" err="1">
                <a:solidFill>
                  <a:schemeClr val="bg1"/>
                </a:solidFill>
              </a:rPr>
              <a:t>Too</a:t>
            </a:r>
            <a:r>
              <a:rPr lang="fr-FR" sz="1400" dirty="0">
                <a:solidFill>
                  <a:schemeClr val="bg1"/>
                </a:solidFill>
              </a:rPr>
              <a:t> long </a:t>
            </a:r>
          </a:p>
        </p:txBody>
      </p:sp>
      <p:sp>
        <p:nvSpPr>
          <p:cNvPr id="6" name="ZoneTexte 5"/>
          <p:cNvSpPr txBox="1"/>
          <p:nvPr/>
        </p:nvSpPr>
        <p:spPr>
          <a:xfrm>
            <a:off x="4881203" y="4365104"/>
            <a:ext cx="792088" cy="523220"/>
          </a:xfrm>
          <a:prstGeom prst="rect">
            <a:avLst/>
          </a:prstGeom>
          <a:noFill/>
        </p:spPr>
        <p:txBody>
          <a:bodyPr wrap="square" rtlCol="0">
            <a:spAutoFit/>
          </a:bodyPr>
          <a:lstStyle/>
          <a:p>
            <a:r>
              <a:rPr lang="fr-FR" sz="1400" dirty="0" err="1">
                <a:solidFill>
                  <a:schemeClr val="bg1"/>
                </a:solidFill>
              </a:rPr>
              <a:t>Lack</a:t>
            </a:r>
            <a:r>
              <a:rPr lang="fr-FR" sz="1400" dirty="0">
                <a:solidFill>
                  <a:schemeClr val="bg1"/>
                </a:solidFill>
              </a:rPr>
              <a:t> of stop</a:t>
            </a:r>
          </a:p>
        </p:txBody>
      </p:sp>
      <p:sp>
        <p:nvSpPr>
          <p:cNvPr id="7" name="ZoneTexte 6"/>
          <p:cNvSpPr txBox="1"/>
          <p:nvPr/>
        </p:nvSpPr>
        <p:spPr>
          <a:xfrm>
            <a:off x="2295389" y="2492896"/>
            <a:ext cx="1080120" cy="523220"/>
          </a:xfrm>
          <a:prstGeom prst="rect">
            <a:avLst/>
          </a:prstGeom>
          <a:noFill/>
        </p:spPr>
        <p:txBody>
          <a:bodyPr wrap="square" rtlCol="0">
            <a:spAutoFit/>
          </a:bodyPr>
          <a:lstStyle/>
          <a:p>
            <a:r>
              <a:rPr lang="fr-FR" sz="1400" dirty="0" err="1">
                <a:solidFill>
                  <a:schemeClr val="bg1"/>
                </a:solidFill>
              </a:rPr>
              <a:t>Too</a:t>
            </a:r>
            <a:r>
              <a:rPr lang="fr-FR" sz="1400" dirty="0">
                <a:solidFill>
                  <a:schemeClr val="bg1"/>
                </a:solidFill>
              </a:rPr>
              <a:t> </a:t>
            </a:r>
            <a:r>
              <a:rPr lang="fr-FR" sz="1400" dirty="0" err="1">
                <a:solidFill>
                  <a:schemeClr val="bg1"/>
                </a:solidFill>
              </a:rPr>
              <a:t>much</a:t>
            </a:r>
            <a:r>
              <a:rPr lang="fr-FR" sz="1400" dirty="0">
                <a:solidFill>
                  <a:schemeClr val="bg1"/>
                </a:solidFill>
              </a:rPr>
              <a:t> </a:t>
            </a:r>
            <a:r>
              <a:rPr lang="fr-FR" sz="1400" dirty="0" err="1">
                <a:solidFill>
                  <a:schemeClr val="bg1"/>
                </a:solidFill>
              </a:rPr>
              <a:t>undershoot</a:t>
            </a:r>
            <a:r>
              <a:rPr lang="fr-FR" sz="1400" dirty="0">
                <a:solidFill>
                  <a:schemeClr val="bg1"/>
                </a:solidFill>
              </a:rPr>
              <a:t> </a:t>
            </a:r>
          </a:p>
        </p:txBody>
      </p:sp>
      <p:sp>
        <p:nvSpPr>
          <p:cNvPr id="8" name="ZoneTexte 7"/>
          <p:cNvSpPr txBox="1"/>
          <p:nvPr/>
        </p:nvSpPr>
        <p:spPr>
          <a:xfrm>
            <a:off x="5242594" y="2323053"/>
            <a:ext cx="1014759" cy="523220"/>
          </a:xfrm>
          <a:prstGeom prst="rect">
            <a:avLst/>
          </a:prstGeom>
          <a:noFill/>
        </p:spPr>
        <p:txBody>
          <a:bodyPr wrap="square" rtlCol="0">
            <a:spAutoFit/>
          </a:bodyPr>
          <a:lstStyle/>
          <a:p>
            <a:r>
              <a:rPr lang="fr-FR" sz="1400" dirty="0" err="1">
                <a:solidFill>
                  <a:schemeClr val="bg1"/>
                </a:solidFill>
              </a:rPr>
              <a:t>Lack</a:t>
            </a:r>
            <a:r>
              <a:rPr lang="fr-FR" sz="1400" dirty="0">
                <a:solidFill>
                  <a:schemeClr val="bg1"/>
                </a:solidFill>
              </a:rPr>
              <a:t> of </a:t>
            </a:r>
            <a:r>
              <a:rPr lang="fr-FR" sz="1400" dirty="0" err="1">
                <a:solidFill>
                  <a:schemeClr val="bg1"/>
                </a:solidFill>
              </a:rPr>
              <a:t>undershoot</a:t>
            </a:r>
            <a:endParaRPr lang="fr-FR" sz="1400"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838200" y="457200"/>
            <a:ext cx="7772400" cy="1143000"/>
          </a:xfrm>
        </p:spPr>
        <p:txBody>
          <a:bodyPr/>
          <a:lstStyle/>
          <a:p>
            <a:pPr eaLnBrk="1" fontAlgn="auto" hangingPunct="1">
              <a:spcAft>
                <a:spcPts val="0"/>
              </a:spcAft>
              <a:defRPr/>
            </a:pPr>
            <a:r>
              <a:rPr lang="fr-FR" dirty="0"/>
              <a:t>History</a:t>
            </a:r>
          </a:p>
        </p:txBody>
      </p:sp>
      <p:sp>
        <p:nvSpPr>
          <p:cNvPr id="6147" name="Rectangle 3"/>
          <p:cNvSpPr>
            <a:spLocks noGrp="1" noChangeArrowheads="1"/>
          </p:cNvSpPr>
          <p:nvPr>
            <p:ph type="subTitle" idx="1"/>
          </p:nvPr>
        </p:nvSpPr>
        <p:spPr>
          <a:xfrm>
            <a:off x="914400" y="1828800"/>
            <a:ext cx="7772400" cy="4648200"/>
          </a:xfrm>
        </p:spPr>
        <p:txBody>
          <a:bodyPr/>
          <a:lstStyle/>
          <a:p>
            <a:pPr algn="just" eaLnBrk="1" hangingPunct="1"/>
            <a:r>
              <a:rPr lang="en-GB" sz="2400" dirty="0">
                <a:cs typeface="Times New Roman" pitchFamily="18" charset="0"/>
              </a:rPr>
              <a:t>Few historical details about the </a:t>
            </a:r>
            <a:r>
              <a:rPr lang="en-GB" sz="2400" dirty="0" err="1">
                <a:cs typeface="Times New Roman" pitchFamily="18" charset="0"/>
              </a:rPr>
              <a:t>Dogue</a:t>
            </a:r>
            <a:r>
              <a:rPr lang="en-GB" sz="2400" dirty="0">
                <a:cs typeface="Times New Roman" pitchFamily="18" charset="0"/>
              </a:rPr>
              <a:t> de Bordeaux exist before 1863. In earlier days, this dog was called a </a:t>
            </a:r>
            <a:r>
              <a:rPr lang="en-GB" sz="2400" dirty="0" err="1">
                <a:cs typeface="Times New Roman" pitchFamily="18" charset="0"/>
              </a:rPr>
              <a:t>Dogue</a:t>
            </a:r>
            <a:r>
              <a:rPr lang="en-GB" sz="2400" dirty="0">
                <a:cs typeface="Times New Roman" pitchFamily="18" charset="0"/>
              </a:rPr>
              <a:t> or a </a:t>
            </a:r>
            <a:r>
              <a:rPr lang="en-GB" sz="2400" dirty="0" err="1">
                <a:cs typeface="Times New Roman" pitchFamily="18" charset="0"/>
              </a:rPr>
              <a:t>Mâtin</a:t>
            </a:r>
            <a:r>
              <a:rPr lang="en-GB" sz="2400" dirty="0">
                <a:cs typeface="Times New Roman" pitchFamily="18" charset="0"/>
              </a:rPr>
              <a:t>.</a:t>
            </a:r>
          </a:p>
          <a:p>
            <a:pPr algn="just" eaLnBrk="1" hangingPunct="1"/>
            <a:r>
              <a:rPr lang="en-GB" sz="2400" dirty="0">
                <a:cs typeface="Times New Roman" pitchFamily="18" charset="0"/>
              </a:rPr>
              <a:t>The "</a:t>
            </a:r>
            <a:r>
              <a:rPr lang="en-GB" sz="2400" dirty="0" err="1">
                <a:cs typeface="Times New Roman" pitchFamily="18" charset="0"/>
              </a:rPr>
              <a:t>alans</a:t>
            </a:r>
            <a:r>
              <a:rPr lang="en-GB" sz="2400" dirty="0">
                <a:cs typeface="Times New Roman" pitchFamily="18" charset="0"/>
              </a:rPr>
              <a:t> </a:t>
            </a:r>
            <a:r>
              <a:rPr lang="en-GB" sz="2400" dirty="0" err="1">
                <a:cs typeface="Times New Roman" pitchFamily="18" charset="0"/>
              </a:rPr>
              <a:t>vautres</a:t>
            </a:r>
            <a:r>
              <a:rPr lang="en-GB" sz="2400" dirty="0">
                <a:cs typeface="Times New Roman" pitchFamily="18" charset="0"/>
              </a:rPr>
              <a:t>“, which were the ancestors of the </a:t>
            </a:r>
            <a:r>
              <a:rPr lang="en-GB" sz="2400" dirty="0" err="1">
                <a:cs typeface="Times New Roman" pitchFamily="18" charset="0"/>
              </a:rPr>
              <a:t>Dogues</a:t>
            </a:r>
            <a:r>
              <a:rPr lang="en-GB" sz="2400" dirty="0">
                <a:cs typeface="Times New Roman" pitchFamily="18" charset="0"/>
              </a:rPr>
              <a:t> de Bordeaux, were written about as early as the XIV Century. They were used for hunting, guarding, and probably fighting.</a:t>
            </a:r>
          </a:p>
          <a:p>
            <a:pPr algn="just" eaLnBrk="1" hangingPunct="1"/>
            <a:r>
              <a:rPr lang="en-GB" sz="2400" dirty="0">
                <a:cs typeface="Times New Roman" pitchFamily="18" charset="0"/>
              </a:rPr>
              <a:t>In fact, there were probably mixing between big dogs from Great Britain and big dogs from France, in the old times, during the hundred year’s war. In the middle ages, there were many trading between Great Britain and Bordeaux area (for the wine) </a:t>
            </a:r>
          </a:p>
          <a:p>
            <a:pPr algn="just" eaLnBrk="1" hangingPunct="1"/>
            <a:endParaRPr lang="fr-F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t>NECK</a:t>
            </a:r>
            <a:r>
              <a:rPr lang="fr-FR" dirty="0"/>
              <a:t> :</a:t>
            </a:r>
          </a:p>
        </p:txBody>
      </p:sp>
      <p:sp>
        <p:nvSpPr>
          <p:cNvPr id="3" name="Espace réservé du contenu 2"/>
          <p:cNvSpPr>
            <a:spLocks noGrp="1"/>
          </p:cNvSpPr>
          <p:nvPr>
            <p:ph idx="1"/>
          </p:nvPr>
        </p:nvSpPr>
        <p:spPr>
          <a:xfrm>
            <a:off x="457200" y="1988840"/>
            <a:ext cx="8229600" cy="4319885"/>
          </a:xfrm>
        </p:spPr>
        <p:txBody>
          <a:bodyPr/>
          <a:lstStyle/>
          <a:p>
            <a:r>
              <a:rPr lang="en-GB" sz="2400" dirty="0"/>
              <a:t>Very strong, muscular, almost cylindrical. This skin is supple, ample and loose. The average circumference almost equals that of the head. It is separated from the head by a slightly accentuated transversal furrow, slightly curved. Its upper edge is slightly convex. The well defined dewlap starts at the level of the throat forming folds down to the chest, without hanging exaggeratedly. The neck, very broad at </a:t>
            </a:r>
            <a:br>
              <a:rPr lang="en-GB" sz="2400" dirty="0"/>
            </a:br>
            <a:r>
              <a:rPr lang="en-GB" sz="2400" dirty="0"/>
              <a:t>its base, merges smoothly with the shoulders</a:t>
            </a:r>
            <a:r>
              <a:rPr lang="en-GB" dirty="0"/>
              <a:t>.</a:t>
            </a:r>
            <a:br>
              <a:rPr lang="en-GB" dirty="0"/>
            </a:br>
            <a:endParaRPr lang="en-GB" dirty="0"/>
          </a:p>
        </p:txBody>
      </p:sp>
      <p:pic>
        <p:nvPicPr>
          <p:cNvPr id="4" name="Image 3" descr="P1020990.JPG"/>
          <p:cNvPicPr>
            <a:picLocks noChangeAspect="1"/>
          </p:cNvPicPr>
          <p:nvPr/>
        </p:nvPicPr>
        <p:blipFill>
          <a:blip r:embed="rId2" cstate="print"/>
          <a:stretch>
            <a:fillRect/>
          </a:stretch>
        </p:blipFill>
        <p:spPr>
          <a:xfrm>
            <a:off x="1115616" y="260648"/>
            <a:ext cx="2273672" cy="1705254"/>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Neck</a:t>
            </a:r>
          </a:p>
        </p:txBody>
      </p:sp>
      <p:pic>
        <p:nvPicPr>
          <p:cNvPr id="4" name="Espace réservé du contenu 3" descr="P1020990.JPG"/>
          <p:cNvPicPr>
            <a:picLocks noGrp="1" noChangeAspect="1"/>
          </p:cNvPicPr>
          <p:nvPr>
            <p:ph idx="1"/>
          </p:nvPr>
        </p:nvPicPr>
        <p:blipFill>
          <a:blip r:embed="rId2" cstate="print"/>
          <a:stretch>
            <a:fillRect/>
          </a:stretch>
        </p:blipFill>
        <p:spPr>
          <a:xfrm>
            <a:off x="2267745" y="1988839"/>
            <a:ext cx="4925084" cy="3693813"/>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56176" y="274638"/>
            <a:ext cx="2530624" cy="1143000"/>
          </a:xfrm>
        </p:spPr>
        <p:txBody>
          <a:bodyPr/>
          <a:lstStyle/>
          <a:p>
            <a:r>
              <a:rPr lang="fr-FR" u="sng" dirty="0"/>
              <a:t>BODY</a:t>
            </a:r>
            <a:r>
              <a:rPr lang="fr-FR" dirty="0"/>
              <a:t> :</a:t>
            </a:r>
          </a:p>
        </p:txBody>
      </p:sp>
      <p:sp>
        <p:nvSpPr>
          <p:cNvPr id="3" name="Espace réservé du contenu 2"/>
          <p:cNvSpPr>
            <a:spLocks noGrp="1"/>
          </p:cNvSpPr>
          <p:nvPr>
            <p:ph idx="1"/>
          </p:nvPr>
        </p:nvSpPr>
        <p:spPr>
          <a:xfrm>
            <a:off x="457200" y="3861048"/>
            <a:ext cx="8229600" cy="2447677"/>
          </a:xfrm>
        </p:spPr>
        <p:txBody>
          <a:bodyPr/>
          <a:lstStyle/>
          <a:p>
            <a:r>
              <a:rPr lang="en-GB" sz="2000" dirty="0"/>
              <a:t/>
            </a:r>
            <a:br>
              <a:rPr lang="en-GB" sz="2000" dirty="0"/>
            </a:br>
            <a:r>
              <a:rPr lang="en-GB" sz="2400" b="1" u="sng" dirty="0"/>
              <a:t>Croup</a:t>
            </a:r>
            <a:r>
              <a:rPr lang="en-GB" sz="2400" dirty="0"/>
              <a:t> : Moderately sloping down to the root of the tail.</a:t>
            </a:r>
            <a:br>
              <a:rPr lang="en-GB" sz="2400" dirty="0"/>
            </a:br>
            <a:r>
              <a:rPr lang="en-GB" sz="2400" b="1" u="sng" dirty="0"/>
              <a:t>Chest</a:t>
            </a:r>
            <a:r>
              <a:rPr lang="en-GB" sz="2400" dirty="0"/>
              <a:t> : Powerful, long, deep, broad, let down lower than the elbows. Broad and powerful forechest whose lower line (inter-</a:t>
            </a:r>
            <a:r>
              <a:rPr lang="en-GB" sz="2400" dirty="0" err="1"/>
              <a:t>axillae</a:t>
            </a:r>
            <a:r>
              <a:rPr lang="en-GB" sz="2400" dirty="0"/>
              <a:t>) is convex towards the bottom. Ribs well let down and well sprung but not barrel shaped</a:t>
            </a:r>
            <a:r>
              <a:rPr lang="fr-FR" sz="2400" dirty="0"/>
              <a:t>. </a:t>
            </a:r>
            <a:r>
              <a:rPr lang="fr-FR" sz="2000" dirty="0"/>
              <a:t/>
            </a:r>
            <a:br>
              <a:rPr lang="fr-FR" sz="2000" dirty="0"/>
            </a:br>
            <a:endParaRPr lang="fr-FR" sz="2000" dirty="0"/>
          </a:p>
        </p:txBody>
      </p:sp>
      <p:pic>
        <p:nvPicPr>
          <p:cNvPr id="4" name="Image 3" descr="IMG_8381.jpg"/>
          <p:cNvPicPr>
            <a:picLocks noChangeAspect="1"/>
          </p:cNvPicPr>
          <p:nvPr/>
        </p:nvPicPr>
        <p:blipFill>
          <a:blip r:embed="rId2" cstate="print"/>
          <a:stretch>
            <a:fillRect/>
          </a:stretch>
        </p:blipFill>
        <p:spPr>
          <a:xfrm>
            <a:off x="1043608" y="476672"/>
            <a:ext cx="3744416" cy="2958586"/>
          </a:xfrm>
          <a:prstGeom prst="rect">
            <a:avLst/>
          </a:prstGeom>
        </p:spPr>
      </p:pic>
      <p:sp>
        <p:nvSpPr>
          <p:cNvPr id="5" name="ZoneTexte 4"/>
          <p:cNvSpPr txBox="1"/>
          <p:nvPr/>
        </p:nvSpPr>
        <p:spPr>
          <a:xfrm>
            <a:off x="5364088" y="1556792"/>
            <a:ext cx="3240360" cy="2308324"/>
          </a:xfrm>
          <a:prstGeom prst="rect">
            <a:avLst/>
          </a:prstGeom>
          <a:noFill/>
        </p:spPr>
        <p:txBody>
          <a:bodyPr wrap="square" rtlCol="0">
            <a:spAutoFit/>
          </a:bodyPr>
          <a:lstStyle/>
          <a:p>
            <a:r>
              <a:rPr lang="en-GB" b="1" u="sng" dirty="0"/>
              <a:t>Topline</a:t>
            </a:r>
            <a:r>
              <a:rPr lang="en-GB" dirty="0"/>
              <a:t> : Well sustained.</a:t>
            </a:r>
            <a:br>
              <a:rPr lang="en-GB" dirty="0"/>
            </a:br>
            <a:r>
              <a:rPr lang="en-GB" b="1" u="sng" dirty="0"/>
              <a:t>Withers</a:t>
            </a:r>
            <a:r>
              <a:rPr lang="en-GB" dirty="0"/>
              <a:t> : Well marked.</a:t>
            </a:r>
            <a:br>
              <a:rPr lang="en-GB" dirty="0"/>
            </a:br>
            <a:r>
              <a:rPr lang="en-GB" b="1" u="sng" dirty="0"/>
              <a:t>Back</a:t>
            </a:r>
            <a:r>
              <a:rPr lang="en-GB" dirty="0"/>
              <a:t> : Broad and muscular.</a:t>
            </a:r>
            <a:br>
              <a:rPr lang="en-GB" dirty="0"/>
            </a:br>
            <a:r>
              <a:rPr lang="en-GB" b="1" u="sng" dirty="0"/>
              <a:t>Loin</a:t>
            </a:r>
            <a:r>
              <a:rPr lang="en-GB" dirty="0"/>
              <a:t> : Broad. Rather short and solid.</a:t>
            </a:r>
            <a:endParaRPr lang="fr-F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Body</a:t>
            </a:r>
          </a:p>
        </p:txBody>
      </p:sp>
      <p:pic>
        <p:nvPicPr>
          <p:cNvPr id="4" name="Espace réservé du contenu 3" descr="SDC12954.jpg"/>
          <p:cNvPicPr>
            <a:picLocks noGrp="1" noChangeAspect="1"/>
          </p:cNvPicPr>
          <p:nvPr>
            <p:ph idx="1"/>
          </p:nvPr>
        </p:nvPicPr>
        <p:blipFill>
          <a:blip r:embed="rId2" cstate="print"/>
          <a:stretch>
            <a:fillRect/>
          </a:stretch>
        </p:blipFill>
        <p:spPr>
          <a:xfrm>
            <a:off x="1024967" y="1600200"/>
            <a:ext cx="7094066" cy="4708525"/>
          </a:xfrm>
        </p:spPr>
      </p:pic>
      <mc:AlternateContent xmlns:mc="http://schemas.openxmlformats.org/markup-compatibility/2006" xmlns:p14="http://schemas.microsoft.com/office/powerpoint/2010/main">
        <mc:Choice Requires="p14">
          <p:contentPart p14:bwMode="auto" r:id="rId3">
            <p14:nvContentPartPr>
              <p14:cNvPr id="12290" name="Ink 2"/>
              <p14:cNvContentPartPr>
                <a14:cpLocks xmlns:a14="http://schemas.microsoft.com/office/drawing/2010/main" noRot="1" noChangeAspect="1" noEditPoints="1" noChangeArrowheads="1" noChangeShapeType="1"/>
              </p14:cNvContentPartPr>
              <p14:nvPr/>
            </p14:nvContentPartPr>
            <p14:xfrm>
              <a:off x="6643688" y="5700713"/>
              <a:ext cx="9525" cy="34925"/>
            </p14:xfrm>
          </p:contentPart>
        </mc:Choice>
        <mc:Fallback xmlns="">
          <p:pic>
            <p:nvPicPr>
              <p:cNvPr id="12290" name="Ink 2"/>
              <p:cNvPicPr>
                <a:picLocks noRot="1" noChangeAspect="1" noEditPoints="1" noChangeArrowheads="1" noChangeShapeType="1"/>
              </p:cNvPicPr>
              <p:nvPr/>
            </p:nvPicPr>
            <p:blipFill>
              <a:blip r:embed="rId4"/>
              <a:stretch>
                <a:fillRect/>
              </a:stretch>
            </p:blipFill>
            <p:spPr>
              <a:xfrm>
                <a:off x="6633782" y="5691352"/>
                <a:ext cx="29337" cy="53648"/>
              </a:xfrm>
              <a:prstGeom prst="rect">
                <a:avLst/>
              </a:prstGeom>
            </p:spPr>
          </p:pic>
        </mc:Fallback>
      </mc:AlternateContent>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tandard4.jpg"/>
          <p:cNvPicPr>
            <a:picLocks noGrp="1" noChangeAspect="1"/>
          </p:cNvPicPr>
          <p:nvPr>
            <p:ph idx="1"/>
          </p:nvPr>
        </p:nvPicPr>
        <p:blipFill>
          <a:blip r:embed="rId2" cstate="print"/>
          <a:stretch>
            <a:fillRect/>
          </a:stretch>
        </p:blipFill>
        <p:spPr>
          <a:xfrm>
            <a:off x="1348671" y="677704"/>
            <a:ext cx="6103649" cy="5631021"/>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tandard5.jpg"/>
          <p:cNvPicPr>
            <a:picLocks noGrp="1" noChangeAspect="1"/>
          </p:cNvPicPr>
          <p:nvPr>
            <p:ph idx="1"/>
          </p:nvPr>
        </p:nvPicPr>
        <p:blipFill>
          <a:blip r:embed="rId2" cstate="print"/>
          <a:stretch>
            <a:fillRect/>
          </a:stretch>
        </p:blipFill>
        <p:spPr>
          <a:xfrm>
            <a:off x="2072830" y="549275"/>
            <a:ext cx="4998339" cy="575945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Body</a:t>
            </a:r>
          </a:p>
        </p:txBody>
      </p:sp>
      <p:pic>
        <p:nvPicPr>
          <p:cNvPr id="4" name="Espace réservé du contenu 3" descr="L6_Calaix.jpg"/>
          <p:cNvPicPr>
            <a:picLocks noGrp="1" noChangeAspect="1"/>
          </p:cNvPicPr>
          <p:nvPr>
            <p:ph idx="1"/>
          </p:nvPr>
        </p:nvPicPr>
        <p:blipFill>
          <a:blip r:embed="rId2" cstate="print"/>
          <a:stretch>
            <a:fillRect/>
          </a:stretch>
        </p:blipFill>
        <p:spPr>
          <a:xfrm>
            <a:off x="1901952" y="2174430"/>
            <a:ext cx="5340096" cy="3560064"/>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GOLUM1.JPG"/>
          <p:cNvPicPr>
            <a:picLocks noGrp="1" noChangeAspect="1"/>
          </p:cNvPicPr>
          <p:nvPr>
            <p:ph idx="1"/>
          </p:nvPr>
        </p:nvPicPr>
        <p:blipFill>
          <a:blip r:embed="rId2" cstate="print"/>
          <a:stretch>
            <a:fillRect/>
          </a:stretch>
        </p:blipFill>
        <p:spPr>
          <a:xfrm>
            <a:off x="1259632" y="764704"/>
            <a:ext cx="6872295" cy="5400005"/>
          </a:xfrm>
        </p:spPr>
      </p:pic>
      <p:sp>
        <p:nvSpPr>
          <p:cNvPr id="2" name="ZoneTexte 1"/>
          <p:cNvSpPr txBox="1"/>
          <p:nvPr/>
        </p:nvSpPr>
        <p:spPr>
          <a:xfrm>
            <a:off x="2915816" y="3789040"/>
            <a:ext cx="1512168" cy="830997"/>
          </a:xfrm>
          <a:prstGeom prst="rect">
            <a:avLst/>
          </a:prstGeom>
          <a:noFill/>
        </p:spPr>
        <p:txBody>
          <a:bodyPr wrap="square" rtlCol="0">
            <a:spAutoFit/>
          </a:bodyPr>
          <a:lstStyle/>
          <a:p>
            <a:r>
              <a:rPr lang="fr-FR" dirty="0"/>
              <a:t>No more white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Body</a:t>
            </a:r>
          </a:p>
        </p:txBody>
      </p:sp>
      <p:pic>
        <p:nvPicPr>
          <p:cNvPr id="4" name="Espace réservé du contenu 3" descr="Emma_Julio_2013_G.jpg"/>
          <p:cNvPicPr>
            <a:picLocks noGrp="1" noChangeAspect="1"/>
          </p:cNvPicPr>
          <p:nvPr>
            <p:ph idx="1"/>
          </p:nvPr>
        </p:nvPicPr>
        <p:blipFill>
          <a:blip r:embed="rId2" cstate="print"/>
          <a:stretch>
            <a:fillRect/>
          </a:stretch>
        </p:blipFill>
        <p:spPr>
          <a:xfrm>
            <a:off x="1782561" y="1600200"/>
            <a:ext cx="5578877" cy="4708525"/>
          </a:xfrm>
        </p:spPr>
      </p:pic>
      <p:sp>
        <p:nvSpPr>
          <p:cNvPr id="3" name="ZoneTexte 2"/>
          <p:cNvSpPr txBox="1"/>
          <p:nvPr/>
        </p:nvSpPr>
        <p:spPr>
          <a:xfrm>
            <a:off x="3995936" y="1988840"/>
            <a:ext cx="2448272" cy="1200329"/>
          </a:xfrm>
          <a:prstGeom prst="rect">
            <a:avLst/>
          </a:prstGeom>
          <a:noFill/>
        </p:spPr>
        <p:txBody>
          <a:bodyPr wrap="square" rtlCol="0">
            <a:spAutoFit/>
          </a:bodyPr>
          <a:lstStyle/>
          <a:p>
            <a:r>
              <a:rPr lang="fr-FR" dirty="0" err="1"/>
              <a:t>Too</a:t>
            </a:r>
            <a:r>
              <a:rPr lang="fr-FR" dirty="0"/>
              <a:t> long in body</a:t>
            </a:r>
          </a:p>
          <a:p>
            <a:r>
              <a:rPr lang="fr-FR" dirty="0" err="1"/>
              <a:t>Topline</a:t>
            </a:r>
            <a:r>
              <a:rPr lang="fr-FR" dirty="0"/>
              <a:t> not </a:t>
            </a:r>
            <a:r>
              <a:rPr lang="fr-FR" dirty="0" err="1"/>
              <a:t>sustained</a:t>
            </a:r>
            <a:r>
              <a:rPr lang="fr-FR" dirty="0"/>
              <a:t> </a:t>
            </a:r>
            <a:r>
              <a:rPr lang="fr-FR" dirty="0" err="1"/>
              <a:t>enough</a:t>
            </a:r>
            <a:endParaRPr lang="fr-F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Body</a:t>
            </a:r>
          </a:p>
        </p:txBody>
      </p:sp>
      <p:pic>
        <p:nvPicPr>
          <p:cNvPr id="4" name="Espace réservé du contenu 3" descr="DSC_0023.JPG"/>
          <p:cNvPicPr>
            <a:picLocks noGrp="1" noChangeAspect="1"/>
          </p:cNvPicPr>
          <p:nvPr>
            <p:ph idx="1"/>
          </p:nvPr>
        </p:nvPicPr>
        <p:blipFill>
          <a:blip r:embed="rId2" cstate="print"/>
          <a:stretch>
            <a:fillRect/>
          </a:stretch>
        </p:blipFill>
        <p:spPr>
          <a:xfrm>
            <a:off x="2673096" y="2374074"/>
            <a:ext cx="4131152" cy="3438206"/>
          </a:xfrm>
        </p:spPr>
      </p:pic>
      <p:sp>
        <p:nvSpPr>
          <p:cNvPr id="3" name="ZoneTexte 2"/>
          <p:cNvSpPr txBox="1"/>
          <p:nvPr/>
        </p:nvSpPr>
        <p:spPr>
          <a:xfrm>
            <a:off x="4427984" y="2996952"/>
            <a:ext cx="2376264" cy="461665"/>
          </a:xfrm>
          <a:prstGeom prst="rect">
            <a:avLst/>
          </a:prstGeom>
          <a:noFill/>
        </p:spPr>
        <p:txBody>
          <a:bodyPr wrap="square" rtlCol="0">
            <a:spAutoFit/>
          </a:bodyPr>
          <a:lstStyle/>
          <a:p>
            <a:r>
              <a:rPr lang="fr-FR" dirty="0" err="1"/>
              <a:t>Slightly</a:t>
            </a:r>
            <a:r>
              <a:rPr lang="fr-FR" dirty="0"/>
              <a:t> straight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bordeaux_type_mastiff_-_Triquet.jpg"/>
          <p:cNvPicPr>
            <a:picLocks noGrp="1" noChangeAspect="1"/>
          </p:cNvPicPr>
          <p:nvPr>
            <p:ph idx="1"/>
          </p:nvPr>
        </p:nvPicPr>
        <p:blipFill>
          <a:blip r:embed="rId2" cstate="print"/>
          <a:stretch>
            <a:fillRect/>
          </a:stretch>
        </p:blipFill>
        <p:spPr>
          <a:xfrm>
            <a:off x="1109403" y="692696"/>
            <a:ext cx="5838861" cy="5500207"/>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36096" y="1412776"/>
            <a:ext cx="3178696" cy="1143000"/>
          </a:xfrm>
        </p:spPr>
        <p:txBody>
          <a:bodyPr/>
          <a:lstStyle/>
          <a:p>
            <a:r>
              <a:rPr lang="fr-FR" dirty="0"/>
              <a:t>Body</a:t>
            </a:r>
          </a:p>
        </p:txBody>
      </p:sp>
      <p:sp>
        <p:nvSpPr>
          <p:cNvPr id="3" name="Espace réservé du contenu 2"/>
          <p:cNvSpPr>
            <a:spLocks noGrp="1"/>
          </p:cNvSpPr>
          <p:nvPr>
            <p:ph idx="1"/>
          </p:nvPr>
        </p:nvSpPr>
        <p:spPr>
          <a:xfrm>
            <a:off x="755576" y="4293096"/>
            <a:ext cx="7931224" cy="2015629"/>
          </a:xfrm>
        </p:spPr>
        <p:txBody>
          <a:bodyPr/>
          <a:lstStyle/>
          <a:p>
            <a:r>
              <a:rPr lang="en-GB" sz="2400" dirty="0"/>
              <a:t>The circumference of the chest must be between 25 cm to 35 cm greater than the height at the withers.</a:t>
            </a:r>
            <a:br>
              <a:rPr lang="en-GB" sz="2400" dirty="0"/>
            </a:br>
            <a:r>
              <a:rPr lang="en-GB" sz="2400" dirty="0"/>
              <a:t>Underline and belly : Curved from the deep brisket to the rather tucked up, firm abdomen, being neither pendulous nor </a:t>
            </a:r>
            <a:r>
              <a:rPr lang="en-GB" sz="2400" dirty="0" err="1"/>
              <a:t>nor</a:t>
            </a:r>
            <a:r>
              <a:rPr lang="en-GB" sz="2400" dirty="0"/>
              <a:t> too tucked up.</a:t>
            </a:r>
          </a:p>
          <a:p>
            <a:endParaRPr lang="fr-FR" dirty="0"/>
          </a:p>
        </p:txBody>
      </p:sp>
      <p:pic>
        <p:nvPicPr>
          <p:cNvPr id="4" name="Image 3" descr="44820_4680760657590_725354156_n.jpg"/>
          <p:cNvPicPr>
            <a:picLocks noChangeAspect="1"/>
          </p:cNvPicPr>
          <p:nvPr/>
        </p:nvPicPr>
        <p:blipFill>
          <a:blip r:embed="rId2" cstate="print"/>
          <a:stretch>
            <a:fillRect/>
          </a:stretch>
        </p:blipFill>
        <p:spPr>
          <a:xfrm>
            <a:off x="755576" y="764704"/>
            <a:ext cx="5217047" cy="349433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t>TAIL</a:t>
            </a:r>
            <a:r>
              <a:rPr lang="fr-FR" dirty="0"/>
              <a:t> :</a:t>
            </a:r>
          </a:p>
        </p:txBody>
      </p:sp>
      <p:sp>
        <p:nvSpPr>
          <p:cNvPr id="3" name="Espace réservé du contenu 2"/>
          <p:cNvSpPr>
            <a:spLocks noGrp="1"/>
          </p:cNvSpPr>
          <p:nvPr>
            <p:ph idx="1"/>
          </p:nvPr>
        </p:nvSpPr>
        <p:spPr>
          <a:xfrm>
            <a:off x="3707904" y="1600200"/>
            <a:ext cx="4978896" cy="4708525"/>
          </a:xfrm>
        </p:spPr>
        <p:txBody>
          <a:bodyPr/>
          <a:lstStyle/>
          <a:p>
            <a:r>
              <a:rPr lang="en-GB" sz="2400" dirty="0"/>
              <a:t>Very thick at the base. Its tip preferably reaching the hock and not below. Carried low, it is neither broken nor kinked but supple. Hanging when the dog is at rest, generally rising by 90° to 120° from that position when the dog is in action, without curving over the back or being curled.</a:t>
            </a:r>
          </a:p>
          <a:p>
            <a:endParaRPr lang="fr-FR" dirty="0"/>
          </a:p>
        </p:txBody>
      </p:sp>
      <p:pic>
        <p:nvPicPr>
          <p:cNvPr id="4" name="Image 3" descr="1a._20130807_9874.jpg"/>
          <p:cNvPicPr>
            <a:picLocks noChangeAspect="1"/>
          </p:cNvPicPr>
          <p:nvPr/>
        </p:nvPicPr>
        <p:blipFill>
          <a:blip r:embed="rId2" cstate="print"/>
          <a:stretch>
            <a:fillRect/>
          </a:stretch>
        </p:blipFill>
        <p:spPr>
          <a:xfrm>
            <a:off x="827584" y="1772816"/>
            <a:ext cx="2714936" cy="393305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75856" y="274638"/>
            <a:ext cx="5410944" cy="1143000"/>
          </a:xfrm>
        </p:spPr>
        <p:txBody>
          <a:bodyPr/>
          <a:lstStyle/>
          <a:p>
            <a:r>
              <a:rPr lang="en-GB" sz="4400" u="sng" dirty="0"/>
              <a:t>FOREQUARTERS</a:t>
            </a:r>
            <a:r>
              <a:rPr lang="en-GB" sz="4400" dirty="0"/>
              <a:t>  </a:t>
            </a:r>
            <a:endParaRPr lang="fr-FR" dirty="0"/>
          </a:p>
        </p:txBody>
      </p:sp>
      <p:sp>
        <p:nvSpPr>
          <p:cNvPr id="3" name="Espace réservé du contenu 2"/>
          <p:cNvSpPr>
            <a:spLocks noGrp="1"/>
          </p:cNvSpPr>
          <p:nvPr>
            <p:ph idx="1"/>
          </p:nvPr>
        </p:nvSpPr>
        <p:spPr>
          <a:xfrm>
            <a:off x="457200" y="2924944"/>
            <a:ext cx="8229600" cy="3383781"/>
          </a:xfrm>
        </p:spPr>
        <p:txBody>
          <a:bodyPr/>
          <a:lstStyle/>
          <a:p>
            <a:r>
              <a:rPr lang="en-GB" sz="2400" dirty="0"/>
              <a:t>Strong bone structure, legs very muscular.</a:t>
            </a:r>
            <a:br>
              <a:rPr lang="en-GB" sz="2400" dirty="0"/>
            </a:br>
            <a:r>
              <a:rPr lang="en-GB" sz="2400" b="1" u="sng" dirty="0"/>
              <a:t>Shoulders</a:t>
            </a:r>
            <a:r>
              <a:rPr lang="en-GB" sz="2400" dirty="0"/>
              <a:t> : Powerful, prominent muscles.  </a:t>
            </a:r>
            <a:br>
              <a:rPr lang="en-GB" sz="2400" dirty="0"/>
            </a:br>
            <a:r>
              <a:rPr lang="en-GB" sz="2400" b="1" u="sng" dirty="0"/>
              <a:t>Upper Arms</a:t>
            </a:r>
            <a:r>
              <a:rPr lang="en-GB" sz="2400" dirty="0"/>
              <a:t> : Very muscular.</a:t>
            </a:r>
            <a:br>
              <a:rPr lang="en-GB" sz="2400" dirty="0"/>
            </a:br>
            <a:r>
              <a:rPr lang="en-GB" sz="2400" b="1" u="sng" dirty="0"/>
              <a:t>Elbows</a:t>
            </a:r>
            <a:r>
              <a:rPr lang="en-GB" sz="2400" dirty="0"/>
              <a:t> : In the axis of the body, neither too close to the ribcage nor turned out. </a:t>
            </a:r>
            <a:br>
              <a:rPr lang="en-GB" sz="2400" dirty="0"/>
            </a:br>
            <a:r>
              <a:rPr lang="en-GB" sz="2400" b="1" u="sng" dirty="0"/>
              <a:t>Forearms</a:t>
            </a:r>
            <a:r>
              <a:rPr lang="en-GB" sz="2400" dirty="0"/>
              <a:t>: Viewed from the front, straight or inclining slightly inwards thus getting closer to the median plane, especially in dogs with a very broad chest. Viewed in profile, vertical.</a:t>
            </a:r>
            <a:br>
              <a:rPr lang="en-GB" sz="2400" dirty="0"/>
            </a:br>
            <a:endParaRPr lang="en-GB" sz="2400" dirty="0"/>
          </a:p>
          <a:p>
            <a:endParaRPr lang="fr-FR" sz="2400" dirty="0"/>
          </a:p>
        </p:txBody>
      </p:sp>
      <p:pic>
        <p:nvPicPr>
          <p:cNvPr id="4" name="Image 3" descr="IMG_4562.jpg"/>
          <p:cNvPicPr>
            <a:picLocks noChangeAspect="1"/>
          </p:cNvPicPr>
          <p:nvPr/>
        </p:nvPicPr>
        <p:blipFill>
          <a:blip r:embed="rId2" cstate="print"/>
          <a:stretch>
            <a:fillRect/>
          </a:stretch>
        </p:blipFill>
        <p:spPr>
          <a:xfrm>
            <a:off x="899592" y="332656"/>
            <a:ext cx="2742781" cy="256490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23928" y="274638"/>
            <a:ext cx="4762872" cy="1143000"/>
          </a:xfrm>
        </p:spPr>
        <p:txBody>
          <a:bodyPr>
            <a:normAutofit fontScale="90000"/>
          </a:bodyPr>
          <a:lstStyle/>
          <a:p>
            <a:r>
              <a:rPr lang="en-GB" sz="4400" u="sng" dirty="0"/>
              <a:t>FOREQUARTERS</a:t>
            </a:r>
            <a:r>
              <a:rPr lang="en-GB" sz="4400" dirty="0"/>
              <a:t> </a:t>
            </a:r>
            <a:endParaRPr lang="fr-FR" dirty="0"/>
          </a:p>
        </p:txBody>
      </p:sp>
      <p:sp>
        <p:nvSpPr>
          <p:cNvPr id="3" name="Espace réservé du contenu 2"/>
          <p:cNvSpPr>
            <a:spLocks noGrp="1"/>
          </p:cNvSpPr>
          <p:nvPr>
            <p:ph idx="1"/>
          </p:nvPr>
        </p:nvSpPr>
        <p:spPr>
          <a:xfrm>
            <a:off x="3635896" y="1340768"/>
            <a:ext cx="5050904" cy="4967957"/>
          </a:xfrm>
        </p:spPr>
        <p:txBody>
          <a:bodyPr/>
          <a:lstStyle/>
          <a:p>
            <a:r>
              <a:rPr lang="en-GB" sz="2400" b="1" u="sng" dirty="0"/>
              <a:t>Metacarpus (Pastern)</a:t>
            </a:r>
            <a:r>
              <a:rPr lang="en-GB" sz="2400" dirty="0"/>
              <a:t> : Powerful. Viewed in profile, slightly sloping. Viewed from the front sometimes slightly outwards compensating for the slight inclination of the forearm inwards.</a:t>
            </a:r>
            <a:br>
              <a:rPr lang="en-GB" sz="2400" dirty="0"/>
            </a:br>
            <a:r>
              <a:rPr lang="en-GB" sz="2400" b="1" u="sng" dirty="0"/>
              <a:t>Forefeet</a:t>
            </a:r>
            <a:r>
              <a:rPr lang="en-GB" sz="2400" dirty="0"/>
              <a:t> : Strong. Toes tight, nails curved and strong, pads well developed and supple : the </a:t>
            </a:r>
            <a:r>
              <a:rPr lang="en-GB" sz="2400" dirty="0" err="1"/>
              <a:t>Dogue</a:t>
            </a:r>
            <a:r>
              <a:rPr lang="en-GB" sz="2400" dirty="0"/>
              <a:t> is well up on his toes despite his weight.</a:t>
            </a:r>
          </a:p>
        </p:txBody>
      </p:sp>
      <p:pic>
        <p:nvPicPr>
          <p:cNvPr id="4" name="Image 3" descr="IMG_0299.jpg"/>
          <p:cNvPicPr>
            <a:picLocks noChangeAspect="1"/>
          </p:cNvPicPr>
          <p:nvPr/>
        </p:nvPicPr>
        <p:blipFill>
          <a:blip r:embed="rId2" cstate="print"/>
          <a:stretch>
            <a:fillRect/>
          </a:stretch>
        </p:blipFill>
        <p:spPr>
          <a:xfrm>
            <a:off x="971600" y="1628800"/>
            <a:ext cx="2869359" cy="3429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u="sng" dirty="0"/>
              <a:t>HINDQUARTERS</a:t>
            </a:r>
            <a:r>
              <a:rPr lang="en-GB" dirty="0"/>
              <a:t> :</a:t>
            </a:r>
            <a:endParaRPr lang="fr-FR" dirty="0"/>
          </a:p>
        </p:txBody>
      </p:sp>
      <p:sp>
        <p:nvSpPr>
          <p:cNvPr id="3" name="Espace réservé du contenu 2"/>
          <p:cNvSpPr>
            <a:spLocks noGrp="1"/>
          </p:cNvSpPr>
          <p:nvPr>
            <p:ph idx="1"/>
          </p:nvPr>
        </p:nvSpPr>
        <p:spPr>
          <a:xfrm>
            <a:off x="3203848" y="1600200"/>
            <a:ext cx="5482952" cy="4708525"/>
          </a:xfrm>
        </p:spPr>
        <p:txBody>
          <a:bodyPr/>
          <a:lstStyle/>
          <a:p>
            <a:r>
              <a:rPr lang="en-GB" dirty="0"/>
              <a:t>Robust legs with strong bone structure; well angulated. When viewed from behind the hindquarters are parallel and vertical thus giving an impression of power even though the hindquarters are not quite as broad as the forequarters.</a:t>
            </a:r>
          </a:p>
        </p:txBody>
      </p:sp>
      <p:pic>
        <p:nvPicPr>
          <p:cNvPr id="4" name="Image 3" descr="1a._20130807_9874 - Copie.jpg"/>
          <p:cNvPicPr>
            <a:picLocks noChangeAspect="1"/>
          </p:cNvPicPr>
          <p:nvPr/>
        </p:nvPicPr>
        <p:blipFill>
          <a:blip r:embed="rId2" cstate="print"/>
          <a:stretch>
            <a:fillRect/>
          </a:stretch>
        </p:blipFill>
        <p:spPr>
          <a:xfrm>
            <a:off x="539552" y="1484784"/>
            <a:ext cx="2979283" cy="2276872"/>
          </a:xfrm>
          <a:prstGeom prst="rect">
            <a:avLst/>
          </a:prstGeom>
        </p:spPr>
      </p:pic>
      <mc:AlternateContent xmlns:mc="http://schemas.openxmlformats.org/markup-compatibility/2006" xmlns:p14="http://schemas.microsoft.com/office/powerpoint/2010/main">
        <mc:Choice Requires="p14">
          <p:contentPart p14:bwMode="auto" r:id="rId3">
            <p14:nvContentPartPr>
              <p14:cNvPr id="13314" name="Ink 2"/>
              <p14:cNvContentPartPr>
                <a14:cpLocks xmlns:a14="http://schemas.microsoft.com/office/drawing/2010/main" noRot="1" noChangeAspect="1" noEditPoints="1" noChangeArrowheads="1" noChangeShapeType="1"/>
              </p14:cNvContentPartPr>
              <p14:nvPr/>
            </p14:nvContentPartPr>
            <p14:xfrm>
              <a:off x="58670825" y="31227713"/>
              <a:ext cx="0" cy="0"/>
            </p14:xfrm>
          </p:contentPart>
        </mc:Choice>
        <mc:Fallback xmlns="">
          <p:pic>
            <p:nvPicPr>
              <p:cNvPr id="13314" name="Ink 2"/>
              <p:cNvPicPr>
                <a:picLocks noRot="1" noChangeAspect="1" noEditPoints="1" noChangeArrowheads="1" noChangeShapeType="1"/>
              </p:cNvPicPr>
              <p:nvPr/>
            </p:nvPicPr>
            <p:blipFill>
              <a:blip r:embed="rId4"/>
              <a:stretch>
                <a:fillRect/>
              </a:stretch>
            </p:blipFill>
            <p:spPr>
              <a:xfrm>
                <a:off x="58670825" y="31227713"/>
                <a:ext cx="0" cy="0"/>
              </a:xfrm>
              <a:prstGeom prst="rect">
                <a:avLst/>
              </a:prstGeom>
            </p:spPr>
          </p:pic>
        </mc:Fallback>
      </mc:AlternateContent>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Topline</a:t>
            </a:r>
            <a:r>
              <a:rPr lang="fr-FR" dirty="0"/>
              <a:t> </a:t>
            </a:r>
            <a:r>
              <a:rPr lang="fr-FR" dirty="0" err="1"/>
              <a:t>Well</a:t>
            </a:r>
            <a:r>
              <a:rPr lang="fr-FR" dirty="0"/>
              <a:t> </a:t>
            </a:r>
            <a:r>
              <a:rPr lang="fr-FR" dirty="0" err="1"/>
              <a:t>sustained</a:t>
            </a:r>
            <a:r>
              <a:rPr lang="fr-FR" dirty="0"/>
              <a:t>.</a:t>
            </a:r>
            <a:br>
              <a:rPr lang="fr-FR" dirty="0"/>
            </a:br>
            <a:endParaRPr lang="fr-FR" dirty="0"/>
          </a:p>
        </p:txBody>
      </p:sp>
      <p:sp>
        <p:nvSpPr>
          <p:cNvPr id="3" name="Espace réservé du contenu 2"/>
          <p:cNvSpPr>
            <a:spLocks noGrp="1"/>
          </p:cNvSpPr>
          <p:nvPr>
            <p:ph idx="1"/>
          </p:nvPr>
        </p:nvSpPr>
        <p:spPr/>
        <p:txBody>
          <a:bodyPr/>
          <a:lstStyle/>
          <a:p>
            <a:r>
              <a:rPr lang="en-GB" sz="2400" dirty="0"/>
              <a:t>In the </a:t>
            </a:r>
            <a:r>
              <a:rPr lang="en-GB" sz="2400" dirty="0" err="1"/>
              <a:t>Dogue</a:t>
            </a:r>
            <a:r>
              <a:rPr lang="en-GB" sz="2400" dirty="0"/>
              <a:t> de Bordeaux, the back never slopes down to the rear (it would be against its nature). The </a:t>
            </a:r>
            <a:r>
              <a:rPr lang="en-GB" sz="2400" dirty="0" err="1"/>
              <a:t>topline</a:t>
            </a:r>
            <a:r>
              <a:rPr lang="en-GB" sz="2400" dirty="0"/>
              <a:t> is never perfectly "straight" in a mathematical meaning, nor is it horizontal. At best, after the "dip" behind the withers, the line rises insensibly to melt into the slightly arched loin. This is what we call a "well-sustained" </a:t>
            </a:r>
            <a:r>
              <a:rPr lang="en-GB" sz="2400" dirty="0" err="1"/>
              <a:t>topline</a:t>
            </a:r>
            <a:r>
              <a:rPr lang="en-GB" sz="2400" dirty="0"/>
              <a:t>. This is why in my Saga of the </a:t>
            </a:r>
            <a:r>
              <a:rPr lang="en-GB" sz="2400" dirty="0" err="1"/>
              <a:t>Dogue</a:t>
            </a:r>
            <a:r>
              <a:rPr lang="en-GB" sz="2400" dirty="0"/>
              <a:t> de Bordeaux I said in the commentaries to the standard "No </a:t>
            </a:r>
            <a:r>
              <a:rPr lang="en-GB" sz="2400" dirty="0" err="1"/>
              <a:t>molossus</a:t>
            </a:r>
            <a:r>
              <a:rPr lang="en-GB" sz="2400" dirty="0"/>
              <a:t> has a rectilinear </a:t>
            </a:r>
            <a:r>
              <a:rPr lang="en-GB" sz="2400" dirty="0" err="1"/>
              <a:t>topline</a:t>
            </a:r>
            <a:r>
              <a:rPr lang="en-GB" sz="2400" dirty="0"/>
              <a:t>. In the </a:t>
            </a:r>
            <a:r>
              <a:rPr lang="en-GB" sz="2400" dirty="0" err="1"/>
              <a:t>Dogue</a:t>
            </a:r>
            <a:r>
              <a:rPr lang="en-GB" sz="2400" dirty="0"/>
              <a:t> de Bordeaux we aim for it as straight as possible in a concave-lined dog“  (Raymond </a:t>
            </a:r>
            <a:r>
              <a:rPr lang="en-GB" sz="2400" dirty="0" err="1"/>
              <a:t>Triquet</a:t>
            </a:r>
            <a:r>
              <a:rPr lang="en-GB" sz="2400" dirty="0"/>
              <a:t>)</a:t>
            </a:r>
            <a:br>
              <a:rPr lang="en-GB" sz="2400" dirty="0"/>
            </a:br>
            <a:endParaRPr lang="en-GB"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topline.jpg"/>
          <p:cNvPicPr>
            <a:picLocks noGrp="1" noChangeAspect="1"/>
          </p:cNvPicPr>
          <p:nvPr>
            <p:ph idx="1"/>
          </p:nvPr>
        </p:nvPicPr>
        <p:blipFill>
          <a:blip r:embed="rId2" cstate="print"/>
          <a:stretch>
            <a:fillRect/>
          </a:stretch>
        </p:blipFill>
        <p:spPr>
          <a:xfrm>
            <a:off x="1043608" y="1124744"/>
            <a:ext cx="7069857" cy="4708525"/>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topline2.JPG"/>
          <p:cNvPicPr>
            <a:picLocks noGrp="1" noChangeAspect="1"/>
          </p:cNvPicPr>
          <p:nvPr>
            <p:ph idx="1"/>
          </p:nvPr>
        </p:nvPicPr>
        <p:blipFill>
          <a:blip r:embed="rId2" cstate="print"/>
          <a:stretch>
            <a:fillRect/>
          </a:stretch>
        </p:blipFill>
        <p:spPr>
          <a:xfrm>
            <a:off x="1414069" y="908720"/>
            <a:ext cx="6830339" cy="568464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eaLnBrk="1" fontAlgn="auto" hangingPunct="1">
              <a:spcAft>
                <a:spcPts val="0"/>
              </a:spcAft>
              <a:defRPr/>
            </a:pPr>
            <a:r>
              <a:rPr lang="en-US" sz="2700" dirty="0"/>
              <a:t/>
            </a:r>
            <a:br>
              <a:rPr lang="en-US" sz="2700" dirty="0"/>
            </a:br>
            <a:r>
              <a:rPr lang="en-US" sz="3100" dirty="0"/>
              <a:t>It has a good reaching movement like a lion.</a:t>
            </a:r>
            <a:br>
              <a:rPr lang="en-US" sz="3100" dirty="0"/>
            </a:br>
            <a:endParaRPr lang="fr-FR" sz="3100" dirty="0"/>
          </a:p>
        </p:txBody>
      </p:sp>
      <p:pic>
        <p:nvPicPr>
          <p:cNvPr id="4" name="Espace réservé du contenu 3" descr="Capitain_Jack_des_Gladiateurs_du_Guesny.JPG"/>
          <p:cNvPicPr>
            <a:picLocks noGrp="1" noChangeAspect="1"/>
          </p:cNvPicPr>
          <p:nvPr>
            <p:ph idx="1"/>
          </p:nvPr>
        </p:nvPicPr>
        <p:blipFill>
          <a:blip r:embed="rId2" cstate="print"/>
          <a:stretch>
            <a:fillRect/>
          </a:stretch>
        </p:blipFill>
        <p:spPr>
          <a:xfrm>
            <a:off x="1621536" y="1979358"/>
            <a:ext cx="5900928" cy="3950208"/>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Gait</a:t>
            </a:r>
            <a:endParaRPr lang="fr-FR" dirty="0"/>
          </a:p>
        </p:txBody>
      </p:sp>
      <p:pic>
        <p:nvPicPr>
          <p:cNvPr id="4" name="Espace réservé du contenu 3" descr="Dogue in motion.jpg"/>
          <p:cNvPicPr>
            <a:picLocks noGrp="1" noChangeAspect="1"/>
          </p:cNvPicPr>
          <p:nvPr>
            <p:ph idx="1"/>
          </p:nvPr>
        </p:nvPicPr>
        <p:blipFill>
          <a:blip r:embed="rId2" cstate="print"/>
          <a:stretch>
            <a:fillRect/>
          </a:stretch>
        </p:blipFill>
        <p:spPr>
          <a:xfrm>
            <a:off x="899592" y="1556792"/>
            <a:ext cx="3212584" cy="2980928"/>
          </a:xfrm>
        </p:spPr>
      </p:pic>
      <p:sp>
        <p:nvSpPr>
          <p:cNvPr id="5" name="ZoneTexte 4"/>
          <p:cNvSpPr txBox="1"/>
          <p:nvPr/>
        </p:nvSpPr>
        <p:spPr>
          <a:xfrm>
            <a:off x="4499992" y="1628800"/>
            <a:ext cx="3816424" cy="4401205"/>
          </a:xfrm>
          <a:prstGeom prst="rect">
            <a:avLst/>
          </a:prstGeom>
          <a:noFill/>
        </p:spPr>
        <p:txBody>
          <a:bodyPr wrap="square" rtlCol="0">
            <a:spAutoFit/>
          </a:bodyPr>
          <a:lstStyle/>
          <a:p>
            <a:r>
              <a:rPr lang="en-GB" sz="2800" dirty="0"/>
              <a:t>Quite supple for a </a:t>
            </a:r>
            <a:r>
              <a:rPr lang="en-GB" sz="2800" dirty="0" err="1"/>
              <a:t>molossoid</a:t>
            </a:r>
            <a:r>
              <a:rPr lang="en-GB" sz="2800" dirty="0"/>
              <a:t>. When walking the movement is free and supple, close to the ground. Good drive from the hindquarters, good extension of the forelegs, especially when trotting, which is the preferred gait.</a:t>
            </a:r>
            <a:endParaRPr lang="fr-FR"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762000" y="838200"/>
            <a:ext cx="7772400" cy="1143000"/>
          </a:xfrm>
        </p:spPr>
        <p:txBody>
          <a:bodyPr/>
          <a:lstStyle/>
          <a:p>
            <a:pPr eaLnBrk="1" fontAlgn="auto" hangingPunct="1">
              <a:spcAft>
                <a:spcPts val="0"/>
              </a:spcAft>
              <a:defRPr/>
            </a:pPr>
            <a:r>
              <a:rPr lang="fr-FR" dirty="0"/>
              <a:t>History</a:t>
            </a:r>
          </a:p>
        </p:txBody>
      </p:sp>
      <p:sp>
        <p:nvSpPr>
          <p:cNvPr id="7171" name="Rectangle 3"/>
          <p:cNvSpPr>
            <a:spLocks noGrp="1" noChangeArrowheads="1"/>
          </p:cNvSpPr>
          <p:nvPr>
            <p:ph type="subTitle" idx="1"/>
          </p:nvPr>
        </p:nvSpPr>
        <p:spPr>
          <a:xfrm>
            <a:off x="914400" y="2209800"/>
            <a:ext cx="8001000" cy="4267200"/>
          </a:xfrm>
        </p:spPr>
        <p:txBody>
          <a:bodyPr/>
          <a:lstStyle/>
          <a:p>
            <a:pPr algn="just" eaLnBrk="1" hangingPunct="1"/>
            <a:r>
              <a:rPr lang="en-GB" dirty="0">
                <a:cs typeface="Times New Roman" pitchFamily="18" charset="0"/>
              </a:rPr>
              <a:t>During the last centuries, </a:t>
            </a:r>
            <a:r>
              <a:rPr lang="en-GB" dirty="0" err="1">
                <a:cs typeface="Times New Roman" pitchFamily="18" charset="0"/>
              </a:rPr>
              <a:t>Dogues</a:t>
            </a:r>
            <a:r>
              <a:rPr lang="en-GB" dirty="0">
                <a:cs typeface="Times New Roman" pitchFamily="18" charset="0"/>
              </a:rPr>
              <a:t> de Bordeaux were also kept for all sorts of jobs : pulling loads for the butchers, preventing their steers getting away and keeping them in their place</a:t>
            </a:r>
            <a:r>
              <a:rPr lang="fr-FR" dirty="0">
                <a:cs typeface="Times New Roman" pitchFamily="18" charset="0"/>
              </a:rPr>
              <a:t> . </a:t>
            </a:r>
            <a:r>
              <a:rPr lang="en-GB" dirty="0">
                <a:cs typeface="Times New Roman" pitchFamily="18" charset="0"/>
              </a:rPr>
              <a:t>Another task given to them was hunting animals such as boars. During the First World War, some </a:t>
            </a:r>
            <a:r>
              <a:rPr lang="en-GB" dirty="0" err="1">
                <a:cs typeface="Times New Roman" pitchFamily="18" charset="0"/>
              </a:rPr>
              <a:t>Dogues</a:t>
            </a:r>
            <a:r>
              <a:rPr lang="en-GB" dirty="0">
                <a:cs typeface="Times New Roman" pitchFamily="18" charset="0"/>
              </a:rPr>
              <a:t> de Bordeaux helped to drag injured people to safety. You see that they were supposed to be fit for function ! </a:t>
            </a:r>
            <a:endParaRPr lang="fr-FR" dirty="0">
              <a:cs typeface="Times New Roman" pitchFamily="18" charset="0"/>
            </a:endParaRPr>
          </a:p>
          <a:p>
            <a:pPr algn="just" eaLnBrk="1" hangingPunct="1"/>
            <a:endParaRPr lang="fr-FR" dirty="0">
              <a:cs typeface="Times New Roman" pitchFamily="18" charset="0"/>
            </a:endParaRPr>
          </a:p>
          <a:p>
            <a:pPr eaLnBrk="1" hangingPunct="1"/>
            <a:endParaRPr 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Gait</a:t>
            </a:r>
            <a:endParaRPr lang="fr-FR" dirty="0"/>
          </a:p>
        </p:txBody>
      </p:sp>
      <p:sp>
        <p:nvSpPr>
          <p:cNvPr id="3" name="Espace réservé du contenu 2"/>
          <p:cNvSpPr>
            <a:spLocks noGrp="1"/>
          </p:cNvSpPr>
          <p:nvPr>
            <p:ph idx="1"/>
          </p:nvPr>
        </p:nvSpPr>
        <p:spPr>
          <a:xfrm>
            <a:off x="3347864" y="1600200"/>
            <a:ext cx="5338936" cy="4708525"/>
          </a:xfrm>
        </p:spPr>
        <p:txBody>
          <a:bodyPr/>
          <a:lstStyle/>
          <a:p>
            <a:r>
              <a:rPr lang="en-GB" sz="2400" dirty="0"/>
              <a:t>When the trot quickens, the head tends to drop, the topline inclines towards the front, and the front feet get closer to the median plane while striding out with a long reaching movement of the front legs. Canter with rather important vertical movement. Capable of great speed over short distances by bolting along close to the ground.</a:t>
            </a:r>
          </a:p>
        </p:txBody>
      </p:sp>
      <p:pic>
        <p:nvPicPr>
          <p:cNvPr id="4" name="Image 3" descr="Dogue in motion.jpg"/>
          <p:cNvPicPr>
            <a:picLocks noChangeAspect="1"/>
          </p:cNvPicPr>
          <p:nvPr/>
        </p:nvPicPr>
        <p:blipFill>
          <a:blip r:embed="rId2" cstate="print"/>
          <a:stretch>
            <a:fillRect/>
          </a:stretch>
        </p:blipFill>
        <p:spPr>
          <a:xfrm>
            <a:off x="683568" y="692696"/>
            <a:ext cx="3152249" cy="2924944"/>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mazonite_Matrix18.JPG"/>
          <p:cNvPicPr>
            <a:picLocks noGrp="1" noChangeAspect="1"/>
          </p:cNvPicPr>
          <p:nvPr>
            <p:ph idx="1"/>
          </p:nvPr>
        </p:nvPicPr>
        <p:blipFill>
          <a:blip r:embed="rId2" cstate="print"/>
          <a:stretch>
            <a:fillRect/>
          </a:stretch>
        </p:blipFill>
        <p:spPr>
          <a:xfrm>
            <a:off x="2555776" y="404664"/>
            <a:ext cx="4290384" cy="5948244"/>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4400" u="sng" dirty="0"/>
              <a:t>COAT</a:t>
            </a:r>
            <a:r>
              <a:rPr lang="en-GB" sz="4400" dirty="0"/>
              <a:t> </a:t>
            </a:r>
            <a:endParaRPr lang="fr-FR" dirty="0"/>
          </a:p>
        </p:txBody>
      </p:sp>
      <p:sp>
        <p:nvSpPr>
          <p:cNvPr id="3" name="Espace réservé du contenu 2"/>
          <p:cNvSpPr>
            <a:spLocks noGrp="1"/>
          </p:cNvSpPr>
          <p:nvPr>
            <p:ph idx="1"/>
          </p:nvPr>
        </p:nvSpPr>
        <p:spPr>
          <a:xfrm>
            <a:off x="4499992" y="1600200"/>
            <a:ext cx="4186808" cy="4708525"/>
          </a:xfrm>
        </p:spPr>
        <p:txBody>
          <a:bodyPr/>
          <a:lstStyle/>
          <a:p>
            <a:r>
              <a:rPr lang="en-GB" sz="2400" dirty="0"/>
              <a:t/>
            </a:r>
            <a:br>
              <a:rPr lang="en-GB" sz="2400" dirty="0"/>
            </a:br>
            <a:r>
              <a:rPr lang="en-GB" sz="2400" b="1" u="sng" dirty="0"/>
              <a:t>HAIR</a:t>
            </a:r>
            <a:r>
              <a:rPr lang="en-GB" sz="2400" dirty="0"/>
              <a:t> : Fine, short and soft to the touch.</a:t>
            </a:r>
            <a:br>
              <a:rPr lang="en-GB" sz="2400" dirty="0"/>
            </a:br>
            <a:r>
              <a:rPr lang="en-GB" sz="2400" b="1" u="sng" dirty="0"/>
              <a:t>COLOUR</a:t>
            </a:r>
            <a:r>
              <a:rPr lang="en-GB" sz="2400" dirty="0"/>
              <a:t> : Self-coloured, in all shades of fawn, from mahogany to isabella. A good pigmentation is desirable. Limited white patches are permissible on the forechest and the extremities of the limbs.</a:t>
            </a:r>
            <a:br>
              <a:rPr lang="en-GB" sz="2400" dirty="0"/>
            </a:br>
            <a:endParaRPr lang="en-GB" sz="2400" dirty="0"/>
          </a:p>
        </p:txBody>
      </p:sp>
      <p:pic>
        <p:nvPicPr>
          <p:cNvPr id="4" name="Image 3" descr="9054_4584409368868_827318576_n_(1).jpg"/>
          <p:cNvPicPr>
            <a:picLocks noChangeAspect="1"/>
          </p:cNvPicPr>
          <p:nvPr/>
        </p:nvPicPr>
        <p:blipFill>
          <a:blip r:embed="rId2" cstate="print"/>
          <a:stretch>
            <a:fillRect/>
          </a:stretch>
        </p:blipFill>
        <p:spPr>
          <a:xfrm>
            <a:off x="899592" y="1700808"/>
            <a:ext cx="2880320" cy="4306498"/>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Coat</a:t>
            </a:r>
            <a:r>
              <a:rPr lang="fr-FR" dirty="0"/>
              <a:t> </a:t>
            </a:r>
          </a:p>
        </p:txBody>
      </p:sp>
      <p:pic>
        <p:nvPicPr>
          <p:cNvPr id="4" name="Espace réservé du contenu 3" descr="BIS Saint Tropez.jpg"/>
          <p:cNvPicPr>
            <a:picLocks noGrp="1" noChangeAspect="1"/>
          </p:cNvPicPr>
          <p:nvPr>
            <p:ph idx="1"/>
          </p:nvPr>
        </p:nvPicPr>
        <p:blipFill>
          <a:blip r:embed="rId2" cstate="print"/>
          <a:stretch>
            <a:fillRect/>
          </a:stretch>
        </p:blipFill>
        <p:spPr>
          <a:xfrm>
            <a:off x="5508104" y="1700808"/>
            <a:ext cx="2715768" cy="3337560"/>
          </a:xfrm>
        </p:spPr>
      </p:pic>
      <p:pic>
        <p:nvPicPr>
          <p:cNvPr id="6" name="Image 5" descr="lovely bitch.jpg"/>
          <p:cNvPicPr>
            <a:picLocks noChangeAspect="1"/>
          </p:cNvPicPr>
          <p:nvPr/>
        </p:nvPicPr>
        <p:blipFill>
          <a:blip r:embed="rId3" cstate="print"/>
          <a:stretch>
            <a:fillRect/>
          </a:stretch>
        </p:blipFill>
        <p:spPr>
          <a:xfrm>
            <a:off x="1691680" y="1700808"/>
            <a:ext cx="3209544" cy="344119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err="1"/>
              <a:t>Mask</a:t>
            </a:r>
            <a:r>
              <a:rPr lang="fr-FR" dirty="0"/>
              <a:t> :</a:t>
            </a:r>
          </a:p>
        </p:txBody>
      </p:sp>
      <p:sp>
        <p:nvSpPr>
          <p:cNvPr id="3" name="Espace réservé du contenu 2"/>
          <p:cNvSpPr>
            <a:spLocks noGrp="1"/>
          </p:cNvSpPr>
          <p:nvPr>
            <p:ph idx="1"/>
          </p:nvPr>
        </p:nvSpPr>
        <p:spPr/>
        <p:txBody>
          <a:bodyPr/>
          <a:lstStyle/>
          <a:p>
            <a:r>
              <a:rPr lang="en-GB" sz="2400" dirty="0"/>
              <a:t>•</a:t>
            </a:r>
            <a:r>
              <a:rPr lang="en-GB" sz="2400" b="1" u="sng" dirty="0"/>
              <a:t> Black mask</a:t>
            </a:r>
            <a:r>
              <a:rPr lang="en-GB" sz="2400" dirty="0"/>
              <a:t> : The mask is often only slightly spread out and must not invade the cranial region. There may be slight black shading on the skull, ears, neck and top of body. The nose is black.</a:t>
            </a:r>
            <a:br>
              <a:rPr lang="en-GB" sz="2400" dirty="0"/>
            </a:br>
            <a:r>
              <a:rPr lang="en-GB" sz="2400" dirty="0"/>
              <a:t>• </a:t>
            </a:r>
            <a:r>
              <a:rPr lang="en-GB" sz="2400" b="1" u="sng" dirty="0"/>
              <a:t>Brown mask</a:t>
            </a:r>
            <a:r>
              <a:rPr lang="en-GB" sz="2400" dirty="0"/>
              <a:t> : (used to be called red or bistre). The nose is brown; the </a:t>
            </a:r>
            <a:r>
              <a:rPr lang="en-GB" sz="2400" dirty="0" err="1"/>
              <a:t>eyerims</a:t>
            </a:r>
            <a:r>
              <a:rPr lang="en-GB" sz="2400" dirty="0"/>
              <a:t> and edges of the lips are also brown. There may be non-invasive brown shading; each hair having a fawn or sandy zone and a brown zone. In this case the inclined parts of the body are a paler colour.</a:t>
            </a:r>
            <a:br>
              <a:rPr lang="en-GB" sz="2400" dirty="0"/>
            </a:br>
            <a:r>
              <a:rPr lang="en-GB" sz="2400" dirty="0"/>
              <a:t>•</a:t>
            </a:r>
            <a:r>
              <a:rPr lang="en-GB" sz="2400" b="1" u="sng" dirty="0"/>
              <a:t> No mask</a:t>
            </a:r>
            <a:r>
              <a:rPr lang="en-GB" sz="2400" dirty="0"/>
              <a:t> : The coat is fawn : the skin appears red (also formerly called “red mask”). The nose can then be reddish. </a:t>
            </a:r>
            <a:r>
              <a:rPr lang="fr-FR" sz="2400" dirty="0"/>
              <a:t/>
            </a:r>
            <a:br>
              <a:rPr lang="fr-FR" sz="2400" dirty="0"/>
            </a:br>
            <a:endParaRPr lang="fr-FR" sz="24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Black </a:t>
            </a:r>
            <a:r>
              <a:rPr lang="fr-FR" dirty="0" err="1"/>
              <a:t>Masks</a:t>
            </a:r>
            <a:endParaRPr lang="fr-FR" dirty="0"/>
          </a:p>
        </p:txBody>
      </p:sp>
      <p:pic>
        <p:nvPicPr>
          <p:cNvPr id="4" name="Espace réservé du contenu 3" descr="masque2.jpg"/>
          <p:cNvPicPr>
            <a:picLocks noGrp="1" noChangeAspect="1"/>
          </p:cNvPicPr>
          <p:nvPr>
            <p:ph idx="1"/>
          </p:nvPr>
        </p:nvPicPr>
        <p:blipFill>
          <a:blip r:embed="rId2" cstate="print"/>
          <a:stretch>
            <a:fillRect/>
          </a:stretch>
        </p:blipFill>
        <p:spPr>
          <a:xfrm>
            <a:off x="683568" y="1700807"/>
            <a:ext cx="3096344" cy="3589483"/>
          </a:xfrm>
        </p:spPr>
      </p:pic>
      <p:pic>
        <p:nvPicPr>
          <p:cNvPr id="5" name="Image 4" descr="DSC_0005.JPG"/>
          <p:cNvPicPr>
            <a:picLocks noChangeAspect="1"/>
          </p:cNvPicPr>
          <p:nvPr/>
        </p:nvPicPr>
        <p:blipFill>
          <a:blip r:embed="rId3" cstate="print"/>
          <a:stretch>
            <a:fillRect/>
          </a:stretch>
        </p:blipFill>
        <p:spPr>
          <a:xfrm>
            <a:off x="4211960" y="3212976"/>
            <a:ext cx="4248472" cy="2844018"/>
          </a:xfrm>
          <a:prstGeom prst="rect">
            <a:avLst/>
          </a:prstGeom>
        </p:spPr>
      </p:pic>
      <p:sp>
        <p:nvSpPr>
          <p:cNvPr id="6" name="ZoneTexte 5"/>
          <p:cNvSpPr txBox="1"/>
          <p:nvPr/>
        </p:nvSpPr>
        <p:spPr>
          <a:xfrm>
            <a:off x="4355976" y="1916832"/>
            <a:ext cx="4032448" cy="830997"/>
          </a:xfrm>
          <a:prstGeom prst="rect">
            <a:avLst/>
          </a:prstGeom>
          <a:noFill/>
        </p:spPr>
        <p:txBody>
          <a:bodyPr wrap="square" rtlCol="0">
            <a:spAutoFit/>
          </a:bodyPr>
          <a:lstStyle/>
          <a:p>
            <a:r>
              <a:rPr lang="en-GB" dirty="0"/>
              <a:t>Very different </a:t>
            </a:r>
            <a:r>
              <a:rPr lang="fr-FR" dirty="0"/>
              <a:t>from  Mastiffs or Bullmastiffs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Severe</a:t>
            </a:r>
            <a:r>
              <a:rPr lang="fr-FR" dirty="0"/>
              <a:t> </a:t>
            </a:r>
            <a:r>
              <a:rPr lang="en-GB" dirty="0"/>
              <a:t>faults</a:t>
            </a:r>
          </a:p>
        </p:txBody>
      </p:sp>
      <p:sp>
        <p:nvSpPr>
          <p:cNvPr id="3" name="Espace réservé du contenu 2"/>
          <p:cNvSpPr>
            <a:spLocks noGrp="1"/>
          </p:cNvSpPr>
          <p:nvPr>
            <p:ph idx="1"/>
          </p:nvPr>
        </p:nvSpPr>
        <p:spPr/>
        <p:txBody>
          <a:bodyPr/>
          <a:lstStyle/>
          <a:p>
            <a:r>
              <a:rPr lang="en-GB" sz="2400" dirty="0"/>
              <a:t>• Disproportioned head (too small or exaggeratedly voluminous). </a:t>
            </a:r>
            <a:br>
              <a:rPr lang="en-GB" sz="2400" dirty="0"/>
            </a:br>
            <a:r>
              <a:rPr lang="en-GB" sz="2400" dirty="0"/>
              <a:t>• </a:t>
            </a:r>
            <a:r>
              <a:rPr lang="en-GB" sz="2400" dirty="0" err="1"/>
              <a:t>Bulldoggy</a:t>
            </a:r>
            <a:r>
              <a:rPr lang="en-GB" sz="2400" dirty="0"/>
              <a:t> </a:t>
            </a:r>
            <a:r>
              <a:rPr lang="en-GB" sz="2400" dirty="0" err="1"/>
              <a:t>hypertype</a:t>
            </a:r>
            <a:r>
              <a:rPr lang="en-GB" sz="2400" dirty="0"/>
              <a:t> : Flat skull, muzzle measuring less than a quarter of the total length of the head. Swollen fold (roll) behind the nose. Important fold around the head.</a:t>
            </a:r>
            <a:br>
              <a:rPr lang="en-GB" sz="2400" dirty="0"/>
            </a:br>
            <a:r>
              <a:rPr lang="en-GB" sz="2400" dirty="0"/>
              <a:t>• Important lateral deviation of the lower jaw.</a:t>
            </a:r>
            <a:br>
              <a:rPr lang="en-GB" sz="2400" dirty="0"/>
            </a:br>
            <a:r>
              <a:rPr lang="en-GB" sz="2400" dirty="0"/>
              <a:t>• Incisors constantly visible when the mouth is closed. Very small incisors, unevenly set.</a:t>
            </a:r>
            <a:br>
              <a:rPr lang="en-GB" sz="2400" dirty="0"/>
            </a:br>
            <a:r>
              <a:rPr lang="en-GB" sz="2400" dirty="0"/>
              <a:t>• Arched back (convex). </a:t>
            </a:r>
            <a:br>
              <a:rPr lang="en-GB" sz="2400" dirty="0"/>
            </a:br>
            <a:r>
              <a:rPr lang="en-GB" sz="2400" dirty="0"/>
              <a:t>• Fused but not deviated vertebrae of the tail.</a:t>
            </a:r>
            <a:br>
              <a:rPr lang="en-GB" sz="2400" dirty="0"/>
            </a:br>
            <a:r>
              <a:rPr lang="en-GB" sz="2400" dirty="0"/>
              <a:t>• Forefeet turning inwards (even slightly).</a:t>
            </a:r>
            <a:br>
              <a:rPr lang="en-GB" sz="2400" dirty="0"/>
            </a:br>
            <a:r>
              <a:rPr lang="en-GB" sz="2400" dirty="0"/>
              <a:t>• Forefeet turning outwards too much.</a:t>
            </a:r>
            <a:r>
              <a:rPr lang="en-GB" sz="2000" dirty="0"/>
              <a:t/>
            </a:r>
            <a:br>
              <a:rPr lang="en-GB" sz="2000" dirty="0"/>
            </a:br>
            <a:r>
              <a:rPr lang="fr-FR" dirty="0"/>
              <a:t/>
            </a:r>
            <a:br>
              <a:rPr lang="fr-FR" dirty="0"/>
            </a:br>
            <a:endParaRPr lang="fr-F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Severe</a:t>
            </a:r>
            <a:r>
              <a:rPr lang="fr-FR" dirty="0"/>
              <a:t> </a:t>
            </a:r>
            <a:r>
              <a:rPr lang="en-GB" dirty="0"/>
              <a:t>faults</a:t>
            </a:r>
            <a:endParaRPr lang="fr-FR" dirty="0"/>
          </a:p>
        </p:txBody>
      </p:sp>
      <p:sp>
        <p:nvSpPr>
          <p:cNvPr id="3" name="Espace réservé du contenu 2"/>
          <p:cNvSpPr>
            <a:spLocks noGrp="1"/>
          </p:cNvSpPr>
          <p:nvPr>
            <p:ph idx="1"/>
          </p:nvPr>
        </p:nvSpPr>
        <p:spPr/>
        <p:txBody>
          <a:bodyPr/>
          <a:lstStyle/>
          <a:p>
            <a:r>
              <a:rPr lang="en-GB" sz="2400" dirty="0"/>
              <a:t>• Flat thighs.</a:t>
            </a:r>
            <a:br>
              <a:rPr lang="en-GB" sz="2400" dirty="0"/>
            </a:br>
            <a:r>
              <a:rPr lang="en-GB" sz="2400" dirty="0"/>
              <a:t>• Angle of hock too open (straight angulation).</a:t>
            </a:r>
            <a:br>
              <a:rPr lang="en-GB" sz="2400" dirty="0"/>
            </a:br>
            <a:r>
              <a:rPr lang="en-GB" sz="2400" dirty="0"/>
              <a:t>• Angle of the hock too closed, dog standing under himself behind.</a:t>
            </a:r>
            <a:br>
              <a:rPr lang="en-GB" sz="2400" dirty="0"/>
            </a:br>
            <a:r>
              <a:rPr lang="en-GB" sz="2400" dirty="0"/>
              <a:t>• Cow hocks or barrel hocks.</a:t>
            </a:r>
            <a:br>
              <a:rPr lang="en-GB" sz="2400" dirty="0"/>
            </a:br>
            <a:r>
              <a:rPr lang="en-GB" sz="2400" dirty="0"/>
              <a:t>• Stilted movement or serious rolling of rear.</a:t>
            </a:r>
            <a:br>
              <a:rPr lang="en-GB" sz="2400" dirty="0"/>
            </a:br>
            <a:r>
              <a:rPr lang="en-GB" sz="2400" dirty="0"/>
              <a:t>• Excessive shortness of breath, rasping.</a:t>
            </a:r>
            <a:br>
              <a:rPr lang="en-GB" sz="2400" dirty="0"/>
            </a:br>
            <a:r>
              <a:rPr lang="en-GB" sz="2400" dirty="0"/>
              <a:t>• White on tip of tail or on the front part of the forelegs, above the carpus (wrist) and the tarsus (hock) or white, without interruption, on the front of the body from the forechest to the throat.</a:t>
            </a:r>
            <a:endParaRPr lang="fr-FR"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Not acceptable</a:t>
            </a:r>
          </a:p>
        </p:txBody>
      </p:sp>
      <p:pic>
        <p:nvPicPr>
          <p:cNvPr id="4" name="Espace réservé du contenu 3" descr="langue.png"/>
          <p:cNvPicPr>
            <a:picLocks noGrp="1" noChangeAspect="1"/>
          </p:cNvPicPr>
          <p:nvPr>
            <p:ph idx="1"/>
          </p:nvPr>
        </p:nvPicPr>
        <p:blipFill>
          <a:blip r:embed="rId2" cstate="print"/>
          <a:stretch>
            <a:fillRect/>
          </a:stretch>
        </p:blipFill>
        <p:spPr>
          <a:xfrm>
            <a:off x="3810000" y="2348880"/>
            <a:ext cx="3138264" cy="3138264"/>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Behaviour</a:t>
            </a:r>
            <a:endParaRPr lang="fr-FR" dirty="0"/>
          </a:p>
        </p:txBody>
      </p:sp>
      <p:sp>
        <p:nvSpPr>
          <p:cNvPr id="3" name="Espace réservé du contenu 2"/>
          <p:cNvSpPr>
            <a:spLocks noGrp="1"/>
          </p:cNvSpPr>
          <p:nvPr>
            <p:ph idx="1"/>
          </p:nvPr>
        </p:nvSpPr>
        <p:spPr/>
        <p:txBody>
          <a:bodyPr/>
          <a:lstStyle/>
          <a:p>
            <a:r>
              <a:rPr lang="en-GB" dirty="0"/>
              <a:t>An ancient fighting dog, the </a:t>
            </a:r>
            <a:r>
              <a:rPr lang="en-GB" dirty="0" err="1"/>
              <a:t>Dogue</a:t>
            </a:r>
            <a:r>
              <a:rPr lang="en-GB" dirty="0"/>
              <a:t> de Bordeaux is gifted for guarding, which it assumes with vigilance and great courage but without aggressiveness. A good companion, very attached to its master and very affectionate. Calm, balanced with a high stimulus threshold. The male normally has a dominant character.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838200" y="533400"/>
            <a:ext cx="7772400" cy="1143000"/>
          </a:xfrm>
        </p:spPr>
        <p:txBody>
          <a:bodyPr/>
          <a:lstStyle/>
          <a:p>
            <a:pPr eaLnBrk="1" fontAlgn="auto" hangingPunct="1">
              <a:spcAft>
                <a:spcPts val="0"/>
              </a:spcAft>
              <a:defRPr/>
            </a:pPr>
            <a:r>
              <a:rPr lang="fr-FR" dirty="0"/>
              <a:t>History</a:t>
            </a:r>
          </a:p>
        </p:txBody>
      </p:sp>
      <p:sp>
        <p:nvSpPr>
          <p:cNvPr id="8195" name="Rectangle 3"/>
          <p:cNvSpPr>
            <a:spLocks noGrp="1" noChangeArrowheads="1"/>
          </p:cNvSpPr>
          <p:nvPr>
            <p:ph type="subTitle" idx="1"/>
          </p:nvPr>
        </p:nvSpPr>
        <p:spPr>
          <a:xfrm>
            <a:off x="1066800" y="2133600"/>
            <a:ext cx="7315200" cy="4191000"/>
          </a:xfrm>
        </p:spPr>
        <p:txBody>
          <a:bodyPr/>
          <a:lstStyle/>
          <a:p>
            <a:pPr eaLnBrk="1" hangingPunct="1"/>
            <a:r>
              <a:rPr lang="en-GB">
                <a:cs typeface="Times New Roman" pitchFamily="18" charset="0"/>
              </a:rPr>
              <a:t>In the nineteen century,There were three types of Dogues, the "Parisien" (from the Paris area), the "Toulousain" (from the Toulouse area), and the Bordelais (from the Bordeaux area). There was also the Doguin which was a kind of miniature Dogue (said to be a cross between a Bulldog and a Dogue de Bordeaux).</a:t>
            </a:r>
            <a:endParaRPr lang="fr-FR">
              <a:cs typeface="Times New Roman" pitchFamily="18" charset="0"/>
            </a:endParaRPr>
          </a:p>
          <a:p>
            <a:pPr eaLnBrk="1" hangingPunct="1"/>
            <a:endParaRPr 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Temperament</a:t>
            </a:r>
            <a:endParaRPr lang="fr-FR" dirty="0"/>
          </a:p>
        </p:txBody>
      </p:sp>
      <p:pic>
        <p:nvPicPr>
          <p:cNvPr id="4" name="Espace réservé du contenu 3" descr="mi-fevrier_10_072.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Disqualifying faults</a:t>
            </a:r>
          </a:p>
        </p:txBody>
      </p:sp>
      <p:sp>
        <p:nvSpPr>
          <p:cNvPr id="3" name="Espace réservé du contenu 2"/>
          <p:cNvSpPr>
            <a:spLocks noGrp="1"/>
          </p:cNvSpPr>
          <p:nvPr>
            <p:ph idx="1"/>
          </p:nvPr>
        </p:nvSpPr>
        <p:spPr/>
        <p:txBody>
          <a:bodyPr/>
          <a:lstStyle/>
          <a:p>
            <a:r>
              <a:rPr lang="en-GB" dirty="0"/>
              <a:t>• Aggressive or overly shy.</a:t>
            </a:r>
            <a:br>
              <a:rPr lang="en-GB" dirty="0"/>
            </a:br>
            <a:r>
              <a:rPr lang="en-GB" dirty="0"/>
              <a:t>• Long, narrow head with insufficiently pronounced stop, with a muzzle measuring more than a third of the total length of the head (lack of type in head).</a:t>
            </a:r>
            <a:br>
              <a:rPr lang="en-GB" dirty="0"/>
            </a:br>
            <a:r>
              <a:rPr lang="en-GB" dirty="0"/>
              <a:t>• Muzzle parallel to the top line of the skull or </a:t>
            </a:r>
            <a:r>
              <a:rPr lang="en-GB" dirty="0" err="1"/>
              <a:t>downfaced</a:t>
            </a:r>
            <a:r>
              <a:rPr lang="en-GB" dirty="0"/>
              <a:t>, Roman nose.</a:t>
            </a:r>
            <a:br>
              <a:rPr lang="en-GB" dirty="0"/>
            </a:br>
            <a:r>
              <a:rPr lang="en-GB" dirty="0"/>
              <a:t>• Twisted jaw.</a:t>
            </a:r>
            <a:br>
              <a:rPr lang="en-GB" dirty="0"/>
            </a:br>
            <a:r>
              <a:rPr lang="en-GB" dirty="0"/>
              <a:t>• Mouth not undershot.</a:t>
            </a:r>
            <a:br>
              <a:rPr lang="en-GB" dirty="0"/>
            </a:br>
            <a:r>
              <a:rPr lang="en-GB" dirty="0"/>
              <a:t>• Canines constantly visible when the mouth is closed.</a:t>
            </a:r>
            <a:br>
              <a:rPr lang="en-GB" dirty="0"/>
            </a:br>
            <a:r>
              <a:rPr lang="en-GB" dirty="0"/>
              <a:t>.</a:t>
            </a:r>
            <a:r>
              <a:rPr lang="fr-FR" dirty="0"/>
              <a:t/>
            </a:r>
            <a:br>
              <a:rPr lang="fr-FR" dirty="0"/>
            </a:br>
            <a:endParaRPr lang="fr-FR"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Chocolate</a:t>
            </a:r>
            <a:r>
              <a:rPr lang="fr-FR" dirty="0"/>
              <a:t> Dogue</a:t>
            </a:r>
            <a:br>
              <a:rPr lang="fr-FR" dirty="0"/>
            </a:br>
            <a:r>
              <a:rPr lang="fr-FR" dirty="0"/>
              <a:t>not acceptable </a:t>
            </a:r>
          </a:p>
        </p:txBody>
      </p:sp>
      <p:pic>
        <p:nvPicPr>
          <p:cNvPr id="4" name="Espace réservé du contenu 3" descr="chocolat3.jpg"/>
          <p:cNvPicPr>
            <a:picLocks noGrp="1" noChangeAspect="1"/>
          </p:cNvPicPr>
          <p:nvPr>
            <p:ph idx="1"/>
          </p:nvPr>
        </p:nvPicPr>
        <p:blipFill>
          <a:blip r:embed="rId2" cstate="print"/>
          <a:stretch>
            <a:fillRect/>
          </a:stretch>
        </p:blipFill>
        <p:spPr>
          <a:xfrm>
            <a:off x="1038397" y="1600200"/>
            <a:ext cx="7067205" cy="4708525"/>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Disqualifying faults</a:t>
            </a:r>
            <a:endParaRPr lang="fr-FR" dirty="0"/>
          </a:p>
        </p:txBody>
      </p:sp>
      <p:sp>
        <p:nvSpPr>
          <p:cNvPr id="3" name="Espace réservé du contenu 2"/>
          <p:cNvSpPr>
            <a:spLocks noGrp="1"/>
          </p:cNvSpPr>
          <p:nvPr>
            <p:ph idx="1"/>
          </p:nvPr>
        </p:nvSpPr>
        <p:spPr/>
        <p:txBody>
          <a:bodyPr/>
          <a:lstStyle/>
          <a:p>
            <a:r>
              <a:rPr lang="en-GB" sz="2400" dirty="0"/>
              <a:t>• Tongue constantly hanging out when the mouth is closed.</a:t>
            </a:r>
            <a:br>
              <a:rPr lang="en-GB" sz="2400" dirty="0"/>
            </a:br>
            <a:r>
              <a:rPr lang="en-GB" sz="2400" dirty="0"/>
              <a:t>• Blue eyes; bulging eyes.</a:t>
            </a:r>
            <a:br>
              <a:rPr lang="en-GB" sz="2400" dirty="0"/>
            </a:br>
            <a:r>
              <a:rPr lang="en-GB" sz="2400" dirty="0"/>
              <a:t>• Tail knotted and laterally deviated or twisted (screw tail, kink tail).</a:t>
            </a:r>
            <a:br>
              <a:rPr lang="en-GB" sz="2400" dirty="0"/>
            </a:br>
            <a:r>
              <a:rPr lang="en-GB" sz="2400" dirty="0"/>
              <a:t>• Atrophied tail.</a:t>
            </a:r>
            <a:br>
              <a:rPr lang="en-GB" sz="2400" dirty="0"/>
            </a:br>
            <a:r>
              <a:rPr lang="en-GB" sz="2400" dirty="0"/>
              <a:t>• Fiddle front and down on pasterns.</a:t>
            </a:r>
            <a:br>
              <a:rPr lang="en-GB" sz="2400" dirty="0"/>
            </a:br>
            <a:r>
              <a:rPr lang="en-GB" sz="2400" dirty="0"/>
              <a:t>• Angle of the hock open towards the rear (inverted hock).</a:t>
            </a:r>
            <a:br>
              <a:rPr lang="en-GB" sz="2400" dirty="0"/>
            </a:br>
            <a:endParaRPr lang="en-GB"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Disqualifying faults</a:t>
            </a:r>
            <a:endParaRPr lang="fr-FR" dirty="0"/>
          </a:p>
        </p:txBody>
      </p:sp>
      <p:pic>
        <p:nvPicPr>
          <p:cNvPr id="4" name="Espace réservé du contenu 3" descr="DOGUEBORDEAUX.jpg"/>
          <p:cNvPicPr>
            <a:picLocks noGrp="1" noChangeAspect="1"/>
          </p:cNvPicPr>
          <p:nvPr>
            <p:ph idx="1"/>
          </p:nvPr>
        </p:nvPicPr>
        <p:blipFill>
          <a:blip r:embed="rId2" cstate="print"/>
          <a:stretch>
            <a:fillRect/>
          </a:stretch>
        </p:blipFill>
        <p:spPr>
          <a:xfrm>
            <a:off x="2990850" y="2192337"/>
            <a:ext cx="3162300" cy="3524250"/>
          </a:xfrm>
        </p:spPr>
      </p:pic>
      <p:sp>
        <p:nvSpPr>
          <p:cNvPr id="3" name="Flèche vers le bas 2"/>
          <p:cNvSpPr/>
          <p:nvPr/>
        </p:nvSpPr>
        <p:spPr>
          <a:xfrm>
            <a:off x="4283968" y="1340768"/>
            <a:ext cx="50405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Disqualifying faults</a:t>
            </a:r>
            <a:endParaRPr lang="fr-FR" dirty="0"/>
          </a:p>
        </p:txBody>
      </p:sp>
      <p:sp>
        <p:nvSpPr>
          <p:cNvPr id="3" name="Espace réservé du contenu 2"/>
          <p:cNvSpPr>
            <a:spLocks noGrp="1"/>
          </p:cNvSpPr>
          <p:nvPr>
            <p:ph idx="1"/>
          </p:nvPr>
        </p:nvSpPr>
        <p:spPr/>
        <p:txBody>
          <a:bodyPr/>
          <a:lstStyle/>
          <a:p>
            <a:r>
              <a:rPr lang="en-GB" dirty="0"/>
              <a:t>• White on the head or body, any other colour of the coat than fawn (shaded or not) and in particular brindle or solid brown called “chocolate” (each hair being entirely brown).</a:t>
            </a:r>
            <a:br>
              <a:rPr lang="en-GB" dirty="0"/>
            </a:br>
            <a:r>
              <a:rPr lang="en-GB" dirty="0"/>
              <a:t>• Identifiable disabling defect.</a:t>
            </a:r>
            <a:br>
              <a:rPr lang="en-GB" dirty="0"/>
            </a:br>
            <a:r>
              <a:rPr lang="en-GB" dirty="0"/>
              <a:t/>
            </a:r>
            <a:br>
              <a:rPr lang="en-GB" dirty="0"/>
            </a:br>
            <a:r>
              <a:rPr lang="en-GB" dirty="0"/>
              <a:t>Any dog clearly showing physical or behavioural abnormalities shall be disqualified</a:t>
            </a:r>
          </a:p>
          <a:p>
            <a:endParaRPr lang="fr-F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990600" y="1066800"/>
            <a:ext cx="7772400" cy="1143000"/>
          </a:xfrm>
        </p:spPr>
        <p:txBody>
          <a:bodyPr>
            <a:normAutofit fontScale="90000"/>
          </a:bodyPr>
          <a:lstStyle/>
          <a:p>
            <a:pPr eaLnBrk="1" fontAlgn="auto" hangingPunct="1">
              <a:spcAft>
                <a:spcPts val="0"/>
              </a:spcAft>
              <a:defRPr/>
            </a:pPr>
            <a:r>
              <a:rPr lang="fr-FR" dirty="0"/>
              <a:t>The Dogue de Bordeaux in Europe</a:t>
            </a:r>
          </a:p>
        </p:txBody>
      </p:sp>
      <p:sp>
        <p:nvSpPr>
          <p:cNvPr id="29699" name="Rectangle 3"/>
          <p:cNvSpPr>
            <a:spLocks noGrp="1" noChangeArrowheads="1"/>
          </p:cNvSpPr>
          <p:nvPr>
            <p:ph type="subTitle" idx="1"/>
          </p:nvPr>
        </p:nvSpPr>
        <p:spPr>
          <a:xfrm>
            <a:off x="914400" y="2514600"/>
            <a:ext cx="7848600" cy="3657600"/>
          </a:xfrm>
        </p:spPr>
        <p:txBody>
          <a:bodyPr/>
          <a:lstStyle/>
          <a:p>
            <a:pPr eaLnBrk="1" hangingPunct="1"/>
            <a:r>
              <a:rPr lang="en-GB" dirty="0">
                <a:cs typeface="Times New Roman" pitchFamily="18" charset="0"/>
              </a:rPr>
              <a:t>The breed has became   popular in many countries. </a:t>
            </a:r>
            <a:br>
              <a:rPr lang="en-GB" dirty="0">
                <a:cs typeface="Times New Roman" pitchFamily="18" charset="0"/>
              </a:rPr>
            </a:br>
            <a:r>
              <a:rPr lang="en-GB" dirty="0"/>
              <a:t>In all breeds the increase in numbers carries the risk of derivatives with the onset of easily recognizable mediocre subjects with little type and others such as </a:t>
            </a:r>
            <a:r>
              <a:rPr lang="en-GB" dirty="0" err="1"/>
              <a:t>hypertypes</a:t>
            </a:r>
            <a:r>
              <a:rPr lang="en-GB" dirty="0"/>
              <a:t> which are a danger for the breed even if they are admired by some adepts of canine showbiz.</a:t>
            </a:r>
            <a:r>
              <a:rPr lang="fr-FR" dirty="0"/>
              <a:t/>
            </a:r>
            <a:br>
              <a:rPr lang="fr-FR" dirty="0"/>
            </a:br>
            <a:r>
              <a:rPr lang="en-GB" dirty="0">
                <a:cs typeface="Times New Roman" pitchFamily="18" charset="0"/>
              </a:rPr>
              <a:t/>
            </a:r>
            <a:br>
              <a:rPr lang="en-GB" dirty="0">
                <a:cs typeface="Times New Roman" pitchFamily="18" charset="0"/>
              </a:rPr>
            </a:br>
            <a:endParaRPr lang="en-GB" dirty="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Think about the future</a:t>
            </a:r>
          </a:p>
        </p:txBody>
      </p:sp>
      <p:sp>
        <p:nvSpPr>
          <p:cNvPr id="3" name="Espace réservé du contenu 2"/>
          <p:cNvSpPr>
            <a:spLocks noGrp="1"/>
          </p:cNvSpPr>
          <p:nvPr>
            <p:ph idx="1"/>
          </p:nvPr>
        </p:nvSpPr>
        <p:spPr/>
        <p:txBody>
          <a:bodyPr/>
          <a:lstStyle/>
          <a:p>
            <a:pPr eaLnBrk="1" hangingPunct="1"/>
            <a:r>
              <a:rPr lang="en-US" dirty="0"/>
              <a:t>Each year, in September, </a:t>
            </a:r>
            <a:r>
              <a:rPr lang="en-US" dirty="0" err="1"/>
              <a:t>Dogues</a:t>
            </a:r>
            <a:r>
              <a:rPr lang="en-US" dirty="0"/>
              <a:t> de Bordeaux come from all over the world to the French Specialty Show.  </a:t>
            </a:r>
            <a:br>
              <a:rPr lang="en-US" dirty="0"/>
            </a:br>
            <a:r>
              <a:rPr lang="en-US" dirty="0"/>
              <a:t> </a:t>
            </a:r>
          </a:p>
          <a:p>
            <a:pPr eaLnBrk="1" hangingPunct="1"/>
            <a:r>
              <a:rPr lang="en-US" dirty="0"/>
              <a:t>It’s an excellent thing for the breed that in many countries, breeders are working to produce good quality </a:t>
            </a:r>
            <a:r>
              <a:rPr lang="en-US" dirty="0" err="1"/>
              <a:t>Dogues</a:t>
            </a:r>
            <a:r>
              <a:rPr lang="en-US" dirty="0"/>
              <a:t>. </a:t>
            </a:r>
          </a:p>
          <a:p>
            <a:endParaRPr lang="fr-F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Hyperkeratose</a:t>
            </a:r>
            <a:endParaRPr lang="fr-FR" dirty="0"/>
          </a:p>
        </p:txBody>
      </p:sp>
      <p:pic>
        <p:nvPicPr>
          <p:cNvPr id="4" name="Espace réservé du contenu 3" descr="hyperkratose-b0878.jpg"/>
          <p:cNvPicPr>
            <a:picLocks noGrp="1" noChangeAspect="1"/>
          </p:cNvPicPr>
          <p:nvPr>
            <p:ph idx="1"/>
          </p:nvPr>
        </p:nvPicPr>
        <p:blipFill>
          <a:blip r:embed="rId2" cstate="print"/>
          <a:stretch>
            <a:fillRect/>
          </a:stretch>
        </p:blipFill>
        <p:spPr>
          <a:xfrm>
            <a:off x="5076056" y="1340768"/>
            <a:ext cx="3384376" cy="2538282"/>
          </a:xfrm>
        </p:spPr>
      </p:pic>
      <p:sp>
        <p:nvSpPr>
          <p:cNvPr id="6" name="ZoneTexte 5"/>
          <p:cNvSpPr txBox="1"/>
          <p:nvPr/>
        </p:nvSpPr>
        <p:spPr>
          <a:xfrm>
            <a:off x="1475656" y="1412776"/>
            <a:ext cx="3096344" cy="4524315"/>
          </a:xfrm>
          <a:prstGeom prst="rect">
            <a:avLst/>
          </a:prstGeom>
          <a:noFill/>
        </p:spPr>
        <p:txBody>
          <a:bodyPr wrap="square" rtlCol="0">
            <a:spAutoFit/>
          </a:bodyPr>
          <a:lstStyle/>
          <a:p>
            <a:r>
              <a:rPr lang="en-US" dirty="0"/>
              <a:t>1- Footpads hyperkeratosis: Thickening of the pads with cracks, sometimes with lameness and pain. Symptoms appear in 6 months old puppies. </a:t>
            </a:r>
          </a:p>
          <a:p>
            <a:endParaRPr lang="en-US" dirty="0"/>
          </a:p>
          <a:p>
            <a:r>
              <a:rPr lang="en-US" dirty="0"/>
              <a:t>The gene </a:t>
            </a:r>
            <a:r>
              <a:rPr lang="en-US"/>
              <a:t>was identified</a:t>
            </a:r>
            <a:endParaRPr lang="en-US" dirty="0"/>
          </a:p>
          <a:p>
            <a:endParaRPr lang="fr-F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Winners of French Club Show</a:t>
            </a:r>
          </a:p>
        </p:txBody>
      </p:sp>
      <p:pic>
        <p:nvPicPr>
          <p:cNvPr id="4" name="Espace réservé du contenu 3" descr="lovely bitch.jpg"/>
          <p:cNvPicPr>
            <a:picLocks noGrp="1" noChangeAspect="1"/>
          </p:cNvPicPr>
          <p:nvPr>
            <p:ph idx="1"/>
          </p:nvPr>
        </p:nvPicPr>
        <p:blipFill>
          <a:blip r:embed="rId2" cstate="print"/>
          <a:stretch>
            <a:fillRect/>
          </a:stretch>
        </p:blipFill>
        <p:spPr>
          <a:xfrm>
            <a:off x="1043608" y="1988840"/>
            <a:ext cx="3209544" cy="3441192"/>
          </a:xfrm>
        </p:spPr>
      </p:pic>
      <p:pic>
        <p:nvPicPr>
          <p:cNvPr id="5" name="Image 4" descr="BIS Saint Tropez.jpg"/>
          <p:cNvPicPr>
            <a:picLocks noChangeAspect="1"/>
          </p:cNvPicPr>
          <p:nvPr/>
        </p:nvPicPr>
        <p:blipFill>
          <a:blip r:embed="rId3" cstate="print"/>
          <a:stretch>
            <a:fillRect/>
          </a:stretch>
        </p:blipFill>
        <p:spPr>
          <a:xfrm>
            <a:off x="5364088" y="1988840"/>
            <a:ext cx="2715768" cy="33375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92696"/>
            <a:ext cx="8229600" cy="5616029"/>
          </a:xfrm>
        </p:spPr>
        <p:txBody>
          <a:bodyPr/>
          <a:lstStyle/>
          <a:p>
            <a:r>
              <a:rPr lang="en-GB" sz="2400" dirty="0"/>
              <a:t>According to </a:t>
            </a:r>
            <a:r>
              <a:rPr lang="en-GB" sz="2400" dirty="0" err="1"/>
              <a:t>Triquet</a:t>
            </a:r>
            <a:r>
              <a:rPr lang="en-GB" sz="2400" dirty="0"/>
              <a:t>, the </a:t>
            </a:r>
            <a:r>
              <a:rPr lang="en-GB" sz="2400" dirty="0" err="1"/>
              <a:t>Parisien</a:t>
            </a:r>
            <a:r>
              <a:rPr lang="en-GB" sz="2400" dirty="0"/>
              <a:t> was born in the Paris area, was hardly undershot and poor stop and was often of mixed appearance.</a:t>
            </a:r>
            <a:br>
              <a:rPr lang="en-GB" sz="2400" dirty="0"/>
            </a:br>
            <a:endParaRPr lang="fr-FR" sz="2400" dirty="0"/>
          </a:p>
          <a:p>
            <a:r>
              <a:rPr lang="en-GB" sz="2400" dirty="0"/>
              <a:t>The </a:t>
            </a:r>
            <a:r>
              <a:rPr lang="en-GB" sz="2400" dirty="0" err="1"/>
              <a:t>Toulousain</a:t>
            </a:r>
            <a:r>
              <a:rPr lang="en-GB" sz="2400" dirty="0"/>
              <a:t> had a large strong head with less stop, and a slightly down-facing longer muzzle. Caporal, one of the earliest and most famous </a:t>
            </a:r>
            <a:r>
              <a:rPr lang="en-GB" sz="2400" dirty="0" err="1"/>
              <a:t>Dogues</a:t>
            </a:r>
            <a:r>
              <a:rPr lang="en-GB" sz="2400" dirty="0"/>
              <a:t> was of the </a:t>
            </a:r>
            <a:r>
              <a:rPr lang="en-GB" sz="2400" dirty="0" err="1"/>
              <a:t>Toulousain</a:t>
            </a:r>
            <a:r>
              <a:rPr lang="en-GB" sz="2400" dirty="0"/>
              <a:t> type.</a:t>
            </a:r>
            <a:br>
              <a:rPr lang="en-GB" sz="2400" dirty="0"/>
            </a:br>
            <a:endParaRPr lang="fr-FR" sz="2400" dirty="0"/>
          </a:p>
          <a:p>
            <a:r>
              <a:rPr lang="en-GB" sz="2400" dirty="0"/>
              <a:t>The </a:t>
            </a:r>
            <a:r>
              <a:rPr lang="en-GB" sz="2400" dirty="0" err="1"/>
              <a:t>Bordelais</a:t>
            </a:r>
            <a:r>
              <a:rPr lang="en-GB" sz="2400" dirty="0"/>
              <a:t> was very much like the dog as described in today’s standard. In the Bordeaux Science Museum there are two nice stuffed specimen of the breed, the male is a </a:t>
            </a:r>
            <a:r>
              <a:rPr lang="en-GB" sz="2400" dirty="0" err="1"/>
              <a:t>Toulousain</a:t>
            </a:r>
            <a:r>
              <a:rPr lang="en-GB" sz="2400" dirty="0"/>
              <a:t> type, the bitch is a </a:t>
            </a:r>
            <a:r>
              <a:rPr lang="en-GB" sz="2400" dirty="0" err="1"/>
              <a:t>Bordelais</a:t>
            </a:r>
            <a:r>
              <a:rPr lang="en-GB" sz="2400" dirty="0"/>
              <a:t>, very similar to current bitches.</a:t>
            </a:r>
            <a:endParaRPr lang="fr-FR" sz="2400" dirty="0"/>
          </a:p>
          <a:p>
            <a:endParaRPr lang="fr-F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knox.jpg"/>
          <p:cNvPicPr>
            <a:picLocks noGrp="1" noChangeAspect="1"/>
          </p:cNvPicPr>
          <p:nvPr>
            <p:ph idx="1"/>
          </p:nvPr>
        </p:nvPicPr>
        <p:blipFill>
          <a:blip r:embed="rId2" cstate="print"/>
          <a:stretch>
            <a:fillRect/>
          </a:stretch>
        </p:blipFill>
        <p:spPr>
          <a:xfrm>
            <a:off x="1331640" y="980728"/>
            <a:ext cx="6768752" cy="5409025"/>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normAutofit fontScale="90000"/>
          </a:bodyPr>
          <a:lstStyle/>
          <a:p>
            <a:pPr eaLnBrk="1" fontAlgn="auto" hangingPunct="1">
              <a:spcAft>
                <a:spcPts val="0"/>
              </a:spcAft>
              <a:defRPr/>
            </a:pPr>
            <a:r>
              <a:rPr lang="en-GB" dirty="0"/>
              <a:t>Let’s LEAVE the last words to Raymond </a:t>
            </a:r>
            <a:r>
              <a:rPr lang="en-GB" dirty="0" err="1"/>
              <a:t>Triquet</a:t>
            </a:r>
            <a:endParaRPr lang="en-GB" dirty="0"/>
          </a:p>
        </p:txBody>
      </p:sp>
      <p:sp>
        <p:nvSpPr>
          <p:cNvPr id="33795" name="Rectangle 3"/>
          <p:cNvSpPr>
            <a:spLocks noGrp="1" noChangeArrowheads="1"/>
          </p:cNvSpPr>
          <p:nvPr>
            <p:ph type="subTitle" idx="1"/>
          </p:nvPr>
        </p:nvSpPr>
        <p:spPr>
          <a:xfrm>
            <a:off x="914400" y="3717032"/>
            <a:ext cx="7391400" cy="1540768"/>
          </a:xfrm>
          <a:noFill/>
        </p:spPr>
        <p:txBody>
          <a:bodyPr/>
          <a:lstStyle/>
          <a:p>
            <a:pPr eaLnBrk="1" hangingPunct="1"/>
            <a:r>
              <a:rPr lang="en-US" dirty="0"/>
              <a:t>The </a:t>
            </a:r>
            <a:r>
              <a:rPr lang="en-US" dirty="0" err="1"/>
              <a:t>Dogue</a:t>
            </a:r>
            <a:r>
              <a:rPr lang="en-US" dirty="0"/>
              <a:t> de Bordeaux has become more and more popular over the last thirty years.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827584" y="620688"/>
            <a:ext cx="7772400" cy="858416"/>
          </a:xfrm>
        </p:spPr>
        <p:txBody>
          <a:bodyPr>
            <a:normAutofit/>
          </a:bodyPr>
          <a:lstStyle/>
          <a:p>
            <a:pPr eaLnBrk="1" fontAlgn="auto" hangingPunct="1">
              <a:spcAft>
                <a:spcPts val="0"/>
              </a:spcAft>
              <a:defRPr/>
            </a:pPr>
            <a:r>
              <a:rPr lang="en-GB" sz="2800" dirty="0"/>
              <a:t>Let’s LEAVE  the last word to </a:t>
            </a:r>
            <a:br>
              <a:rPr lang="en-GB" sz="2800" dirty="0"/>
            </a:br>
            <a:r>
              <a:rPr lang="en-GB" sz="2800" dirty="0"/>
              <a:t>Raymond </a:t>
            </a:r>
            <a:r>
              <a:rPr lang="en-GB" sz="2800" dirty="0" err="1"/>
              <a:t>Triquet</a:t>
            </a:r>
            <a:endParaRPr lang="fr-FR" sz="2800" dirty="0"/>
          </a:p>
        </p:txBody>
      </p:sp>
      <p:sp>
        <p:nvSpPr>
          <p:cNvPr id="32771" name="Rectangle 3"/>
          <p:cNvSpPr>
            <a:spLocks noGrp="1" noChangeArrowheads="1"/>
          </p:cNvSpPr>
          <p:nvPr>
            <p:ph type="subTitle" idx="1"/>
          </p:nvPr>
        </p:nvSpPr>
        <p:spPr>
          <a:xfrm>
            <a:off x="838200" y="2132856"/>
            <a:ext cx="7391400" cy="4032448"/>
          </a:xfrm>
        </p:spPr>
        <p:txBody>
          <a:bodyPr/>
          <a:lstStyle/>
          <a:p>
            <a:r>
              <a:rPr lang="en-GB" dirty="0"/>
              <a:t>Asked about the current </a:t>
            </a:r>
            <a:r>
              <a:rPr lang="en-GB" dirty="0" err="1"/>
              <a:t>Dogue</a:t>
            </a:r>
            <a:r>
              <a:rPr lang="en-GB" dirty="0"/>
              <a:t>, he says :</a:t>
            </a:r>
            <a:endParaRPr lang="fr-FR" dirty="0"/>
          </a:p>
          <a:p>
            <a:r>
              <a:rPr lang="en-GB" dirty="0"/>
              <a:t>“Be careful with some too much marked, excessive folds. We see sometimes a too deep roll over the nose, this was already pointed by </a:t>
            </a:r>
            <a:r>
              <a:rPr lang="en-GB" dirty="0" err="1"/>
              <a:t>Kunstler</a:t>
            </a:r>
            <a:r>
              <a:rPr lang="en-GB" dirty="0"/>
              <a:t>” (</a:t>
            </a:r>
            <a:r>
              <a:rPr lang="en-GB" dirty="0" err="1"/>
              <a:t>Kuntler</a:t>
            </a:r>
            <a:r>
              <a:rPr lang="en-GB" dirty="0"/>
              <a:t> who “created” the modern </a:t>
            </a:r>
            <a:r>
              <a:rPr lang="en-GB" dirty="0" err="1"/>
              <a:t>Dogue</a:t>
            </a:r>
            <a:r>
              <a:rPr lang="en-GB" dirty="0"/>
              <a:t> at the beginning of the nineteenth century)</a:t>
            </a:r>
            <a:endParaRPr lang="fr-FR" dirty="0"/>
          </a:p>
          <a:p>
            <a:pPr eaLnBrk="1" hangingPunct="1"/>
            <a:endParaRPr lang="en-CA"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Let’s the last word to </a:t>
            </a:r>
            <a:br>
              <a:rPr lang="en-GB" dirty="0"/>
            </a:br>
            <a:r>
              <a:rPr lang="en-GB" dirty="0"/>
              <a:t>Raymond </a:t>
            </a:r>
            <a:r>
              <a:rPr lang="en-GB" dirty="0" err="1"/>
              <a:t>Triquet</a:t>
            </a:r>
            <a:endParaRPr lang="en-GB" dirty="0"/>
          </a:p>
        </p:txBody>
      </p:sp>
      <p:sp>
        <p:nvSpPr>
          <p:cNvPr id="3" name="Espace réservé du contenu 2"/>
          <p:cNvSpPr>
            <a:spLocks noGrp="1"/>
          </p:cNvSpPr>
          <p:nvPr>
            <p:ph idx="1"/>
          </p:nvPr>
        </p:nvSpPr>
        <p:spPr>
          <a:xfrm>
            <a:off x="4427984" y="1600200"/>
            <a:ext cx="4258816" cy="4708525"/>
          </a:xfrm>
        </p:spPr>
        <p:txBody>
          <a:bodyPr/>
          <a:lstStyle/>
          <a:p>
            <a:r>
              <a:rPr lang="en-GB" sz="2400" dirty="0"/>
              <a:t>“Currently, we see too many </a:t>
            </a:r>
            <a:r>
              <a:rPr lang="en-GB" sz="2400" dirty="0" err="1"/>
              <a:t>Dogues</a:t>
            </a:r>
            <a:r>
              <a:rPr lang="en-GB" sz="2400" dirty="0"/>
              <a:t> with excessive wrinkles, especially those going from the outer palpebral angle down to the lip angle.” “These excessive wrinkles are not typical of the </a:t>
            </a:r>
            <a:r>
              <a:rPr lang="en-GB" sz="2400" dirty="0" err="1"/>
              <a:t>Dogue</a:t>
            </a:r>
            <a:r>
              <a:rPr lang="en-GB" sz="2400" dirty="0"/>
              <a:t> and belong to other molosser breeds as the Neapolitan  or the Bulldog”.</a:t>
            </a:r>
            <a:endParaRPr lang="fr-FR" sz="2400" dirty="0"/>
          </a:p>
          <a:p>
            <a:endParaRPr lang="fr-FR" dirty="0"/>
          </a:p>
        </p:txBody>
      </p:sp>
      <p:sp>
        <p:nvSpPr>
          <p:cNvPr id="4" name="Rectangle 3"/>
          <p:cNvSpPr/>
          <p:nvPr/>
        </p:nvSpPr>
        <p:spPr>
          <a:xfrm>
            <a:off x="2286000" y="1720840"/>
            <a:ext cx="4572000" cy="461665"/>
          </a:xfrm>
          <a:prstGeom prst="rect">
            <a:avLst/>
          </a:prstGeom>
        </p:spPr>
        <p:txBody>
          <a:bodyPr>
            <a:spAutoFit/>
          </a:bodyPr>
          <a:lstStyle/>
          <a:p>
            <a:r>
              <a:rPr lang="en-GB" dirty="0"/>
              <a:t> </a:t>
            </a:r>
            <a:endParaRPr lang="fr-FR" dirty="0"/>
          </a:p>
        </p:txBody>
      </p:sp>
      <p:pic>
        <p:nvPicPr>
          <p:cNvPr id="5" name="Image 4" descr="dogue_de_bordeaux0219.jpg"/>
          <p:cNvPicPr>
            <a:picLocks noChangeAspect="1"/>
          </p:cNvPicPr>
          <p:nvPr/>
        </p:nvPicPr>
        <p:blipFill>
          <a:blip r:embed="rId2" cstate="print"/>
          <a:stretch>
            <a:fillRect/>
          </a:stretch>
        </p:blipFill>
        <p:spPr>
          <a:xfrm>
            <a:off x="975264" y="1772816"/>
            <a:ext cx="3495141" cy="4464496"/>
          </a:xfrm>
          <a:prstGeom prst="rect">
            <a:avLst/>
          </a:prstGeom>
        </p:spPr>
      </p:pic>
      <p:sp>
        <p:nvSpPr>
          <p:cNvPr id="6" name="ZoneTexte 5"/>
          <p:cNvSpPr txBox="1"/>
          <p:nvPr/>
        </p:nvSpPr>
        <p:spPr>
          <a:xfrm>
            <a:off x="524153" y="2564904"/>
            <a:ext cx="1728192" cy="830997"/>
          </a:xfrm>
          <a:prstGeom prst="rect">
            <a:avLst/>
          </a:prstGeom>
          <a:noFill/>
        </p:spPr>
        <p:txBody>
          <a:bodyPr wrap="square" rtlCol="0">
            <a:spAutoFit/>
          </a:bodyPr>
          <a:lstStyle/>
          <a:p>
            <a:r>
              <a:rPr lang="fr-FR" dirty="0" err="1">
                <a:solidFill>
                  <a:schemeClr val="bg1"/>
                </a:solidFill>
              </a:rPr>
              <a:t>Slightly</a:t>
            </a:r>
            <a:r>
              <a:rPr lang="fr-FR" dirty="0">
                <a:solidFill>
                  <a:schemeClr val="bg1"/>
                </a:solidFill>
              </a:rPr>
              <a:t> </a:t>
            </a:r>
            <a:r>
              <a:rPr lang="fr-FR" dirty="0" err="1">
                <a:solidFill>
                  <a:schemeClr val="bg1"/>
                </a:solidFill>
              </a:rPr>
              <a:t>too</a:t>
            </a:r>
            <a:r>
              <a:rPr lang="fr-FR" dirty="0">
                <a:solidFill>
                  <a:schemeClr val="bg1"/>
                </a:solidFill>
              </a:rPr>
              <a:t> </a:t>
            </a:r>
            <a:r>
              <a:rPr lang="fr-FR" dirty="0" err="1">
                <a:solidFill>
                  <a:schemeClr val="bg1"/>
                </a:solidFill>
              </a:rPr>
              <a:t>much</a:t>
            </a:r>
            <a:r>
              <a:rPr lang="fr-FR" dirty="0">
                <a:solidFill>
                  <a:schemeClr val="bg1"/>
                </a:solidFill>
              </a:rPr>
              <a:t> </a:t>
            </a:r>
            <a:r>
              <a:rPr lang="fr-FR" dirty="0" err="1">
                <a:solidFill>
                  <a:schemeClr val="bg1"/>
                </a:solidFill>
              </a:rPr>
              <a:t>folds</a:t>
            </a:r>
            <a:endParaRPr lang="fr-FR" dirty="0">
              <a:solidFill>
                <a:schemeClr val="bg1"/>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Let’s leave the last word to </a:t>
            </a:r>
            <a:br>
              <a:rPr lang="en-GB" dirty="0"/>
            </a:br>
            <a:r>
              <a:rPr lang="en-GB" dirty="0"/>
              <a:t>Raymond </a:t>
            </a:r>
            <a:r>
              <a:rPr lang="en-GB" dirty="0" err="1"/>
              <a:t>Triquet</a:t>
            </a:r>
            <a:endParaRPr lang="fr-FR" dirty="0"/>
          </a:p>
        </p:txBody>
      </p:sp>
      <p:sp>
        <p:nvSpPr>
          <p:cNvPr id="3" name="Espace réservé du contenu 2"/>
          <p:cNvSpPr>
            <a:spLocks noGrp="1"/>
          </p:cNvSpPr>
          <p:nvPr>
            <p:ph idx="1"/>
          </p:nvPr>
        </p:nvSpPr>
        <p:spPr>
          <a:xfrm>
            <a:off x="3563888" y="1600200"/>
            <a:ext cx="5122912" cy="4708525"/>
          </a:xfrm>
        </p:spPr>
        <p:txBody>
          <a:bodyPr/>
          <a:lstStyle/>
          <a:p>
            <a:r>
              <a:rPr lang="en-GB" dirty="0"/>
              <a:t>“Hindquarters must absolutely be strong, too many are closed to the hocks”.</a:t>
            </a:r>
            <a:endParaRPr lang="fr-FR" dirty="0"/>
          </a:p>
          <a:p>
            <a:r>
              <a:rPr lang="en-GB" dirty="0"/>
              <a:t>“Remind us that the </a:t>
            </a:r>
            <a:r>
              <a:rPr lang="en-GB" dirty="0" err="1"/>
              <a:t>Dogue</a:t>
            </a:r>
            <a:r>
              <a:rPr lang="en-GB" dirty="0"/>
              <a:t> head has a shape of a trapezium and </a:t>
            </a:r>
            <a:r>
              <a:rPr lang="en-US" dirty="0"/>
              <a:t>the deep ropes of wrinkle must be mobile” ”The </a:t>
            </a:r>
            <a:r>
              <a:rPr lang="en-US" dirty="0" err="1"/>
              <a:t>Dogue</a:t>
            </a:r>
            <a:r>
              <a:rPr lang="en-US" dirty="0"/>
              <a:t> has no “wet dewlaps” </a:t>
            </a:r>
            <a:endParaRPr lang="fr-FR" dirty="0"/>
          </a:p>
          <a:p>
            <a:endParaRPr lang="fr-FR" dirty="0"/>
          </a:p>
        </p:txBody>
      </p:sp>
      <p:pic>
        <p:nvPicPr>
          <p:cNvPr id="4" name="Image 3" descr="dogue_de_bordeaux0216.jpg"/>
          <p:cNvPicPr>
            <a:picLocks noChangeAspect="1"/>
          </p:cNvPicPr>
          <p:nvPr/>
        </p:nvPicPr>
        <p:blipFill>
          <a:blip r:embed="rId2" cstate="print"/>
          <a:stretch>
            <a:fillRect/>
          </a:stretch>
        </p:blipFill>
        <p:spPr>
          <a:xfrm>
            <a:off x="683568" y="1844824"/>
            <a:ext cx="3151526" cy="4005064"/>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Let’s leave the last word to </a:t>
            </a:r>
            <a:br>
              <a:rPr lang="en-GB" dirty="0"/>
            </a:br>
            <a:r>
              <a:rPr lang="en-GB" dirty="0"/>
              <a:t>Raymond </a:t>
            </a:r>
            <a:r>
              <a:rPr lang="en-GB" dirty="0" err="1"/>
              <a:t>Triquet</a:t>
            </a:r>
            <a:endParaRPr lang="fr-FR" dirty="0"/>
          </a:p>
        </p:txBody>
      </p:sp>
      <p:sp>
        <p:nvSpPr>
          <p:cNvPr id="3" name="Espace réservé du contenu 2"/>
          <p:cNvSpPr>
            <a:spLocks noGrp="1"/>
          </p:cNvSpPr>
          <p:nvPr>
            <p:ph idx="1"/>
          </p:nvPr>
        </p:nvSpPr>
        <p:spPr>
          <a:xfrm>
            <a:off x="827584" y="1600200"/>
            <a:ext cx="7859216" cy="4708525"/>
          </a:xfrm>
        </p:spPr>
        <p:txBody>
          <a:bodyPr/>
          <a:lstStyle/>
          <a:p>
            <a:r>
              <a:rPr lang="en-US" dirty="0"/>
              <a:t>“Another point on which it is necessary to be careful are teeth. Dogs with badly lined up and very small incisors must be penalized. According to the standard incisives should form a straight line.”</a:t>
            </a:r>
            <a:endParaRPr lang="fr-FR" dirty="0"/>
          </a:p>
          <a:p>
            <a:endParaRPr lang="fr-FR"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"Sour mug hide a heart of gold"</a:t>
            </a:r>
            <a:endParaRPr lang="fr-FR" dirty="0"/>
          </a:p>
        </p:txBody>
      </p:sp>
      <p:sp>
        <p:nvSpPr>
          <p:cNvPr id="3" name="Espace réservé du contenu 2"/>
          <p:cNvSpPr>
            <a:spLocks noGrp="1"/>
          </p:cNvSpPr>
          <p:nvPr>
            <p:ph idx="1"/>
          </p:nvPr>
        </p:nvSpPr>
        <p:spPr>
          <a:xfrm>
            <a:off x="5220072" y="1600200"/>
            <a:ext cx="3466728" cy="4708525"/>
          </a:xfrm>
        </p:spPr>
        <p:txBody>
          <a:bodyPr/>
          <a:lstStyle/>
          <a:p>
            <a:r>
              <a:rPr lang="en-GB" sz="2400" dirty="0"/>
              <a:t>Raymond </a:t>
            </a:r>
            <a:r>
              <a:rPr lang="en-GB" sz="2400" dirty="0" err="1"/>
              <a:t>Triquet</a:t>
            </a:r>
            <a:r>
              <a:rPr lang="en-GB" sz="2400" dirty="0"/>
              <a:t> always took the opportunity to explain that" </a:t>
            </a:r>
            <a:r>
              <a:rPr lang="en-GB" sz="2400" dirty="0" err="1"/>
              <a:t>Dogues</a:t>
            </a:r>
            <a:r>
              <a:rPr lang="en-GB" sz="2400" dirty="0"/>
              <a:t> de Bordeaux like many Molossers are dissuasive and not dangerous dogs, their powerful appearance is a deterrent in itself " .  </a:t>
            </a:r>
            <a:endParaRPr lang="fr-FR" sz="2400" dirty="0"/>
          </a:p>
          <a:p>
            <a:endParaRPr lang="fr-FR" sz="2400" dirty="0"/>
          </a:p>
        </p:txBody>
      </p:sp>
      <p:pic>
        <p:nvPicPr>
          <p:cNvPr id="5" name="Image 4" descr="Amazonite_Matrix19.JPG"/>
          <p:cNvPicPr>
            <a:picLocks noChangeAspect="1"/>
          </p:cNvPicPr>
          <p:nvPr/>
        </p:nvPicPr>
        <p:blipFill>
          <a:blip r:embed="rId2" cstate="print"/>
          <a:stretch>
            <a:fillRect/>
          </a:stretch>
        </p:blipFill>
        <p:spPr>
          <a:xfrm>
            <a:off x="323528" y="2204864"/>
            <a:ext cx="5061576" cy="339768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 conclusion</a:t>
            </a:r>
          </a:p>
        </p:txBody>
      </p:sp>
      <p:sp>
        <p:nvSpPr>
          <p:cNvPr id="3" name="Espace réservé du contenu 2"/>
          <p:cNvSpPr>
            <a:spLocks noGrp="1"/>
          </p:cNvSpPr>
          <p:nvPr>
            <p:ph idx="1"/>
          </p:nvPr>
        </p:nvSpPr>
        <p:spPr/>
        <p:txBody>
          <a:bodyPr/>
          <a:lstStyle/>
          <a:p>
            <a:r>
              <a:rPr lang="en-GB" dirty="0"/>
              <a:t>It is of major importance to preserve a typical and sound Dogue de Bordeaux avoiding any exaggeration  detrimental to its fitness and functionality.</a:t>
            </a:r>
          </a:p>
          <a:p>
            <a:r>
              <a:rPr lang="en-GB" dirty="0"/>
              <a:t>A show </a:t>
            </a:r>
            <a:r>
              <a:rPr lang="en-GB" dirty="0" err="1"/>
              <a:t>Dogue</a:t>
            </a:r>
            <a:r>
              <a:rPr lang="en-GB" dirty="0"/>
              <a:t> de Bordeaux is nice but it is more interesting to have lots of </a:t>
            </a:r>
            <a:r>
              <a:rPr lang="en-GB" dirty="0" err="1"/>
              <a:t>Dogues</a:t>
            </a:r>
            <a:r>
              <a:rPr lang="en-GB" dirty="0"/>
              <a:t>, living a normally long life and staying “fit for function”.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IMG_1441.JPG"/>
          <p:cNvPicPr>
            <a:picLocks noGrp="1" noChangeAspect="1"/>
          </p:cNvPicPr>
          <p:nvPr>
            <p:ph idx="1"/>
          </p:nvPr>
        </p:nvPicPr>
        <p:blipFill>
          <a:blip r:embed="rId2" cstate="print"/>
          <a:stretch>
            <a:fillRect/>
          </a:stretch>
        </p:blipFill>
        <p:spPr>
          <a:xfrm>
            <a:off x="1403648" y="1052736"/>
            <a:ext cx="6278033" cy="4708525"/>
          </a:xfrm>
        </p:spPr>
      </p:pic>
      <p:sp>
        <p:nvSpPr>
          <p:cNvPr id="5" name="ZoneTexte 4"/>
          <p:cNvSpPr txBox="1"/>
          <p:nvPr/>
        </p:nvSpPr>
        <p:spPr>
          <a:xfrm>
            <a:off x="5868144" y="1124744"/>
            <a:ext cx="1656184" cy="1569660"/>
          </a:xfrm>
          <a:prstGeom prst="rect">
            <a:avLst/>
          </a:prstGeom>
          <a:noFill/>
        </p:spPr>
        <p:txBody>
          <a:bodyPr wrap="square" rtlCol="0">
            <a:spAutoFit/>
          </a:bodyPr>
          <a:lstStyle/>
          <a:p>
            <a:r>
              <a:rPr lang="en-GB" sz="3200" dirty="0"/>
              <a:t>Thanks for your attention</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3565</TotalTime>
  <Words>2690</Words>
  <Application>Microsoft Office PowerPoint</Application>
  <PresentationFormat>Affichage à l'écran (4:3)</PresentationFormat>
  <Paragraphs>207</Paragraphs>
  <Slides>98</Slides>
  <Notes>3</Notes>
  <HiddenSlides>0</HiddenSlides>
  <MMClips>0</MMClips>
  <ScaleCrop>false</ScaleCrop>
  <HeadingPairs>
    <vt:vector size="4" baseType="variant">
      <vt:variant>
        <vt:lpstr>Thème</vt:lpstr>
      </vt:variant>
      <vt:variant>
        <vt:i4>1</vt:i4>
      </vt:variant>
      <vt:variant>
        <vt:lpstr>Titres des diapositives</vt:lpstr>
      </vt:variant>
      <vt:variant>
        <vt:i4>98</vt:i4>
      </vt:variant>
    </vt:vector>
  </HeadingPairs>
  <TitlesOfParts>
    <vt:vector size="99" baseType="lpstr">
      <vt:lpstr>Apex</vt:lpstr>
      <vt:lpstr>What’s a Dogue ?</vt:lpstr>
      <vt:lpstr>What to know about the Dogue</vt:lpstr>
      <vt:lpstr>DOGUE DE BORDEAUX</vt:lpstr>
      <vt:lpstr>What is a Dogue de Bordeaux ?</vt:lpstr>
      <vt:lpstr>History</vt:lpstr>
      <vt:lpstr>Présentation PowerPoint</vt:lpstr>
      <vt:lpstr>History</vt:lpstr>
      <vt:lpstr>History</vt:lpstr>
      <vt:lpstr>Présentation PowerPoint</vt:lpstr>
      <vt:lpstr>1883</vt:lpstr>
      <vt:lpstr>A Dogue from 1886, in Paris</vt:lpstr>
      <vt:lpstr>Around 1892</vt:lpstr>
      <vt:lpstr>Around 1892</vt:lpstr>
      <vt:lpstr>Old types </vt:lpstr>
      <vt:lpstr>Youssouf best Dogue in Paris 1903</vt:lpstr>
      <vt:lpstr>History</vt:lpstr>
      <vt:lpstr>Some historical details</vt:lpstr>
      <vt:lpstr>Standards</vt:lpstr>
      <vt:lpstr> Raymond Triquet</vt:lpstr>
      <vt:lpstr>Raymond Triquet</vt:lpstr>
      <vt:lpstr>Raymond Triquet</vt:lpstr>
      <vt:lpstr>Raymond Triquet</vt:lpstr>
      <vt:lpstr>Important points of the standard</vt:lpstr>
      <vt:lpstr>General appearance </vt:lpstr>
      <vt:lpstr>Proportions</vt:lpstr>
      <vt:lpstr>Head</vt:lpstr>
      <vt:lpstr>Head </vt:lpstr>
      <vt:lpstr>As a preliminary</vt:lpstr>
      <vt:lpstr>A good exemple of wrinkles</vt:lpstr>
      <vt:lpstr>Typical Head profile</vt:lpstr>
      <vt:lpstr>Profile</vt:lpstr>
      <vt:lpstr>   </vt:lpstr>
      <vt:lpstr>Most important points of the standard</vt:lpstr>
      <vt:lpstr>Skull</vt:lpstr>
      <vt:lpstr>Skull</vt:lpstr>
      <vt:lpstr>Lips : from the front the upper lip describes an upside down V which should not be too acute or too curved like a U. The former would look like a Neapolitan, the latter like a Bulldog. </vt:lpstr>
      <vt:lpstr>Skull is correct</vt:lpstr>
      <vt:lpstr>Lips</vt:lpstr>
      <vt:lpstr>lips</vt:lpstr>
      <vt:lpstr>Stop</vt:lpstr>
      <vt:lpstr>Facial region</vt:lpstr>
      <vt:lpstr>Muzzle</vt:lpstr>
      <vt:lpstr>Muzzle</vt:lpstr>
      <vt:lpstr>Muzzle</vt:lpstr>
      <vt:lpstr>Muzzle</vt:lpstr>
      <vt:lpstr>Eyes and expression :</vt:lpstr>
      <vt:lpstr> </vt:lpstr>
      <vt:lpstr>Présentation PowerPoint</vt:lpstr>
      <vt:lpstr>Présentation PowerPoint</vt:lpstr>
      <vt:lpstr>NECK :</vt:lpstr>
      <vt:lpstr>Neck</vt:lpstr>
      <vt:lpstr>BODY :</vt:lpstr>
      <vt:lpstr>Body</vt:lpstr>
      <vt:lpstr>Présentation PowerPoint</vt:lpstr>
      <vt:lpstr>Présentation PowerPoint</vt:lpstr>
      <vt:lpstr>Body</vt:lpstr>
      <vt:lpstr>Présentation PowerPoint</vt:lpstr>
      <vt:lpstr>Body</vt:lpstr>
      <vt:lpstr>Body</vt:lpstr>
      <vt:lpstr>Body</vt:lpstr>
      <vt:lpstr>TAIL :</vt:lpstr>
      <vt:lpstr>FOREQUARTERS  </vt:lpstr>
      <vt:lpstr>FOREQUARTERS </vt:lpstr>
      <vt:lpstr>HINDQUARTERS :</vt:lpstr>
      <vt:lpstr>Topline Well sustained. </vt:lpstr>
      <vt:lpstr>Présentation PowerPoint</vt:lpstr>
      <vt:lpstr>Présentation PowerPoint</vt:lpstr>
      <vt:lpstr> It has a good reaching movement like a lion. </vt:lpstr>
      <vt:lpstr>Gait</vt:lpstr>
      <vt:lpstr>Gait</vt:lpstr>
      <vt:lpstr>Présentation PowerPoint</vt:lpstr>
      <vt:lpstr>COAT </vt:lpstr>
      <vt:lpstr>Coat </vt:lpstr>
      <vt:lpstr>Mask :</vt:lpstr>
      <vt:lpstr>Black Masks</vt:lpstr>
      <vt:lpstr>Severe faults</vt:lpstr>
      <vt:lpstr>Severe faults</vt:lpstr>
      <vt:lpstr>Not acceptable</vt:lpstr>
      <vt:lpstr>Behaviour</vt:lpstr>
      <vt:lpstr>Temperament</vt:lpstr>
      <vt:lpstr>Disqualifying faults</vt:lpstr>
      <vt:lpstr>Chocolate Dogue not acceptable </vt:lpstr>
      <vt:lpstr>Disqualifying faults</vt:lpstr>
      <vt:lpstr>Disqualifying faults</vt:lpstr>
      <vt:lpstr>Disqualifying faults</vt:lpstr>
      <vt:lpstr>The Dogue de Bordeaux in Europe</vt:lpstr>
      <vt:lpstr>Think about the future</vt:lpstr>
      <vt:lpstr>Hyperkeratose</vt:lpstr>
      <vt:lpstr>Winners of French Club Show</vt:lpstr>
      <vt:lpstr>Présentation PowerPoint</vt:lpstr>
      <vt:lpstr>Let’s LEAVE the last words to Raymond Triquet</vt:lpstr>
      <vt:lpstr>Let’s LEAVE  the last word to  Raymond Triquet</vt:lpstr>
      <vt:lpstr>Let’s the last word to  Raymond Triquet</vt:lpstr>
      <vt:lpstr>Let’s leave the last word to  Raymond Triquet</vt:lpstr>
      <vt:lpstr>Let’s leave the last word to  Raymond Triquet</vt:lpstr>
      <vt:lpstr>"Sour mug hide a heart of gold"</vt:lpstr>
      <vt:lpstr>In conclusion</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DOGUES DE BORDEAUX</dc:title>
  <dc:creator>ANNE-MARIE CLASS</dc:creator>
  <cp:lastModifiedBy>Catherine</cp:lastModifiedBy>
  <cp:revision>109</cp:revision>
  <cp:lastPrinted>1601-01-01T00:00:00Z</cp:lastPrinted>
  <dcterms:created xsi:type="dcterms:W3CDTF">1999-11-09T09:00:24Z</dcterms:created>
  <dcterms:modified xsi:type="dcterms:W3CDTF">2018-02-22T14:58:18Z</dcterms:modified>
</cp:coreProperties>
</file>