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61"/>
  </p:notesMasterIdLst>
  <p:sldIdLst>
    <p:sldId id="258" r:id="rId2"/>
    <p:sldId id="263" r:id="rId3"/>
    <p:sldId id="266" r:id="rId4"/>
    <p:sldId id="264" r:id="rId5"/>
    <p:sldId id="265" r:id="rId6"/>
    <p:sldId id="268" r:id="rId7"/>
    <p:sldId id="269" r:id="rId8"/>
    <p:sldId id="272" r:id="rId9"/>
    <p:sldId id="273" r:id="rId10"/>
    <p:sldId id="274" r:id="rId11"/>
    <p:sldId id="340" r:id="rId12"/>
    <p:sldId id="344" r:id="rId13"/>
    <p:sldId id="339" r:id="rId14"/>
    <p:sldId id="338" r:id="rId15"/>
    <p:sldId id="262" r:id="rId16"/>
    <p:sldId id="278" r:id="rId17"/>
    <p:sldId id="279" r:id="rId18"/>
    <p:sldId id="343" r:id="rId19"/>
    <p:sldId id="256" r:id="rId20"/>
    <p:sldId id="284" r:id="rId21"/>
    <p:sldId id="286" r:id="rId22"/>
    <p:sldId id="285" r:id="rId23"/>
    <p:sldId id="289" r:id="rId24"/>
    <p:sldId id="345" r:id="rId25"/>
    <p:sldId id="290" r:id="rId26"/>
    <p:sldId id="292" r:id="rId27"/>
    <p:sldId id="293" r:id="rId28"/>
    <p:sldId id="294" r:id="rId29"/>
    <p:sldId id="337" r:id="rId30"/>
    <p:sldId id="296" r:id="rId31"/>
    <p:sldId id="298" r:id="rId32"/>
    <p:sldId id="301" r:id="rId33"/>
    <p:sldId id="303" r:id="rId34"/>
    <p:sldId id="305" r:id="rId35"/>
    <p:sldId id="306" r:id="rId36"/>
    <p:sldId id="341" r:id="rId37"/>
    <p:sldId id="308" r:id="rId38"/>
    <p:sldId id="309" r:id="rId39"/>
    <p:sldId id="311" r:id="rId40"/>
    <p:sldId id="313" r:id="rId41"/>
    <p:sldId id="314" r:id="rId42"/>
    <p:sldId id="315" r:id="rId43"/>
    <p:sldId id="316" r:id="rId44"/>
    <p:sldId id="317" r:id="rId45"/>
    <p:sldId id="318" r:id="rId46"/>
    <p:sldId id="321" r:id="rId47"/>
    <p:sldId id="323" r:id="rId48"/>
    <p:sldId id="324" r:id="rId49"/>
    <p:sldId id="325" r:id="rId50"/>
    <p:sldId id="326" r:id="rId51"/>
    <p:sldId id="327" r:id="rId52"/>
    <p:sldId id="328" r:id="rId53"/>
    <p:sldId id="329" r:id="rId54"/>
    <p:sldId id="300" r:id="rId55"/>
    <p:sldId id="331" r:id="rId56"/>
    <p:sldId id="346" r:id="rId57"/>
    <p:sldId id="333" r:id="rId58"/>
    <p:sldId id="335" r:id="rId59"/>
    <p:sldId id="34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tandardabschnitt" id="{0092A18C-F466-49A6-8BD3-CDE3D56593A0}">
          <p14:sldIdLst>
            <p14:sldId id="258"/>
            <p14:sldId id="263"/>
            <p14:sldId id="266"/>
            <p14:sldId id="264"/>
            <p14:sldId id="265"/>
            <p14:sldId id="268"/>
            <p14:sldId id="269"/>
            <p14:sldId id="272"/>
          </p14:sldIdLst>
        </p14:section>
        <p14:section name="Abschnitt ohne Titel" id="{D6FD0A3A-2AE5-42D6-87A7-63C29D90B76E}">
          <p14:sldIdLst>
            <p14:sldId id="273"/>
            <p14:sldId id="274"/>
            <p14:sldId id="340"/>
            <p14:sldId id="344"/>
            <p14:sldId id="339"/>
            <p14:sldId id="338"/>
            <p14:sldId id="262"/>
            <p14:sldId id="278"/>
            <p14:sldId id="279"/>
            <p14:sldId id="343"/>
            <p14:sldId id="256"/>
            <p14:sldId id="284"/>
            <p14:sldId id="286"/>
            <p14:sldId id="285"/>
            <p14:sldId id="289"/>
            <p14:sldId id="345"/>
            <p14:sldId id="290"/>
            <p14:sldId id="292"/>
            <p14:sldId id="293"/>
            <p14:sldId id="294"/>
            <p14:sldId id="337"/>
            <p14:sldId id="296"/>
            <p14:sldId id="298"/>
            <p14:sldId id="301"/>
            <p14:sldId id="303"/>
            <p14:sldId id="305"/>
            <p14:sldId id="306"/>
            <p14:sldId id="341"/>
            <p14:sldId id="308"/>
            <p14:sldId id="309"/>
            <p14:sldId id="311"/>
            <p14:sldId id="313"/>
            <p14:sldId id="314"/>
            <p14:sldId id="315"/>
            <p14:sldId id="316"/>
            <p14:sldId id="317"/>
            <p14:sldId id="318"/>
            <p14:sldId id="321"/>
            <p14:sldId id="323"/>
            <p14:sldId id="324"/>
            <p14:sldId id="325"/>
            <p14:sldId id="326"/>
            <p14:sldId id="327"/>
            <p14:sldId id="328"/>
            <p14:sldId id="329"/>
            <p14:sldId id="300"/>
            <p14:sldId id="331"/>
            <p14:sldId id="346"/>
            <p14:sldId id="333"/>
            <p14:sldId id="335"/>
            <p14:sldId id="342"/>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900"/>
    <a:srgbClr val="FFC91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730" autoAdjust="0"/>
  </p:normalViewPr>
  <p:slideViewPr>
    <p:cSldViewPr snapToGrid="0">
      <p:cViewPr varScale="1">
        <p:scale>
          <a:sx n="101" d="100"/>
          <a:sy n="101" d="100"/>
        </p:scale>
        <p:origin x="-108" y="-42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9D4E4-BBFD-4FA3-B180-5354EE8FE771}" type="datetimeFigureOut">
              <a:rPr lang="de-CH" smtClean="0"/>
              <a:pPr/>
              <a:t>18.02.2020</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26733-3A11-4A5F-85F1-16414ED100AA}" type="slidenum">
              <a:rPr lang="de-CH" smtClean="0"/>
              <a:pPr/>
              <a:t>‹Nr.›</a:t>
            </a:fld>
            <a:endParaRPr lang="de-CH"/>
          </a:p>
        </p:txBody>
      </p:sp>
    </p:spTree>
    <p:extLst>
      <p:ext uri="{BB962C8B-B14F-4D97-AF65-F5344CB8AC3E}">
        <p14:creationId xmlns="" xmlns:p14="http://schemas.microsoft.com/office/powerpoint/2010/main" val="4146551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413973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63201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4291471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56673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3158556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64993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88934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23663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43726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4059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39421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08765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46134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77741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716273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6AFB3273-8F16-4D46-AE91-E5FBC295793A}" type="datetimeFigureOut">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31069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AFB3273-8F16-4D46-AE91-E5FBC295793A}" type="datetimeFigureOut">
              <a:rPr lang="de-CH" smtClean="0"/>
              <a:pPr/>
              <a:t>18.02.2020</a:t>
            </a:fld>
            <a:endParaRPr lang="de-CH"/>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81339891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cid:5D4C11FE-5EE0-4BBF-A285-A377E51CD5E7"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BEDDB9-40C3-4A78-8431-217864E4D2FA}"/>
              </a:ext>
            </a:extLst>
          </p:cNvPr>
          <p:cNvSpPr>
            <a:spLocks noGrp="1"/>
          </p:cNvSpPr>
          <p:nvPr>
            <p:ph type="title"/>
          </p:nvPr>
        </p:nvSpPr>
        <p:spPr>
          <a:xfrm>
            <a:off x="281139" y="1189137"/>
            <a:ext cx="5033176" cy="2824165"/>
          </a:xfrm>
        </p:spPr>
        <p:txBody>
          <a:bodyPr vert="horz" lIns="91440" tIns="45720" rIns="91440" bIns="45720" rtlCol="0" anchor="t">
            <a:normAutofit fontScale="90000"/>
          </a:bodyPr>
          <a:lstStyle/>
          <a:p>
            <a:r>
              <a:rPr lang="en-US" sz="3100" dirty="0">
                <a:solidFill>
                  <a:schemeClr val="accent2"/>
                </a:solidFill>
              </a:rPr>
              <a:t>Illustrated</a:t>
            </a:r>
            <a:br>
              <a:rPr lang="en-US" sz="3100" dirty="0">
                <a:solidFill>
                  <a:schemeClr val="accent2"/>
                </a:solidFill>
              </a:rPr>
            </a:br>
            <a:r>
              <a:rPr lang="en-US" sz="3100" dirty="0">
                <a:solidFill>
                  <a:schemeClr val="accent2"/>
                </a:solidFill>
              </a:rPr>
              <a:t>FCI – Standard No. 45</a:t>
            </a:r>
            <a:br>
              <a:rPr lang="en-US" sz="3100" dirty="0">
                <a:solidFill>
                  <a:schemeClr val="accent2"/>
                </a:solidFill>
              </a:rPr>
            </a:br>
            <a:r>
              <a:rPr lang="en-US" sz="3100" dirty="0">
                <a:solidFill>
                  <a:schemeClr val="accent2"/>
                </a:solidFill>
              </a:rPr>
              <a:t> </a:t>
            </a:r>
            <a:br>
              <a:rPr lang="en-US" sz="3100" dirty="0">
                <a:solidFill>
                  <a:schemeClr val="accent2"/>
                </a:solidFill>
              </a:rPr>
            </a:br>
            <a:r>
              <a:rPr lang="en-US" sz="3100" b="1" u="sng" dirty="0">
                <a:solidFill>
                  <a:schemeClr val="accent2"/>
                </a:solidFill>
              </a:rPr>
              <a:t>Bernese Mountain Dog</a:t>
            </a:r>
            <a:r>
              <a:rPr lang="en-US" sz="3100" dirty="0">
                <a:solidFill>
                  <a:schemeClr val="accent2"/>
                </a:solidFill>
              </a:rPr>
              <a:t/>
            </a:r>
            <a:br>
              <a:rPr lang="en-US" sz="3100" dirty="0">
                <a:solidFill>
                  <a:schemeClr val="accent2"/>
                </a:solidFill>
              </a:rPr>
            </a:br>
            <a:r>
              <a:rPr lang="en-US" sz="3100" dirty="0">
                <a:solidFill>
                  <a:schemeClr val="accent2"/>
                </a:solidFill>
              </a:rPr>
              <a:t>(“Dürrbächler”)</a:t>
            </a:r>
            <a:br>
              <a:rPr lang="en-US" sz="3100" dirty="0">
                <a:solidFill>
                  <a:schemeClr val="accent2"/>
                </a:solidFill>
              </a:rPr>
            </a:br>
            <a:endParaRPr lang="en-US" sz="3100" dirty="0">
              <a:solidFill>
                <a:schemeClr val="accent2"/>
              </a:solidFill>
            </a:endParaRPr>
          </a:p>
        </p:txBody>
      </p:sp>
      <p:pic>
        <p:nvPicPr>
          <p:cNvPr id="4" name="Inhaltsplatzhalter 3">
            <a:extLst>
              <a:ext uri="{FF2B5EF4-FFF2-40B4-BE49-F238E27FC236}">
                <a16:creationId xmlns="" xmlns:a16="http://schemas.microsoft.com/office/drawing/2014/main" id="{BC381C70-3858-435B-8C10-60C8823E4E17}"/>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p:blipFill>
        <p:spPr>
          <a:xfrm>
            <a:off x="4789452" y="1345900"/>
            <a:ext cx="4849499" cy="4166199"/>
          </a:xfrm>
          <a:prstGeom prst="rect">
            <a:avLst/>
          </a:prstGeom>
        </p:spPr>
      </p:pic>
      <p:sp>
        <p:nvSpPr>
          <p:cNvPr id="3" name="Textfeld 2">
            <a:extLst>
              <a:ext uri="{FF2B5EF4-FFF2-40B4-BE49-F238E27FC236}">
                <a16:creationId xmlns="" xmlns:a16="http://schemas.microsoft.com/office/drawing/2014/main" id="{7685B494-DD74-4298-8EC1-30903A35E456}"/>
              </a:ext>
            </a:extLst>
          </p:cNvPr>
          <p:cNvSpPr txBox="1"/>
          <p:nvPr/>
        </p:nvSpPr>
        <p:spPr>
          <a:xfrm>
            <a:off x="281139" y="4439535"/>
            <a:ext cx="4123081" cy="461665"/>
          </a:xfrm>
          <a:prstGeom prst="rect">
            <a:avLst/>
          </a:prstGeom>
          <a:noFill/>
        </p:spPr>
        <p:txBody>
          <a:bodyPr wrap="square" rtlCol="0">
            <a:spAutoFit/>
          </a:bodyPr>
          <a:lstStyle/>
          <a:p>
            <a:r>
              <a:rPr lang="de-CH" sz="1200" dirty="0" err="1">
                <a:solidFill>
                  <a:schemeClr val="accent2"/>
                </a:solidFill>
              </a:rPr>
              <a:t>Approved</a:t>
            </a:r>
            <a:r>
              <a:rPr lang="de-CH" sz="1200" dirty="0">
                <a:solidFill>
                  <a:schemeClr val="accent2"/>
                </a:solidFill>
              </a:rPr>
              <a:t> </a:t>
            </a:r>
            <a:r>
              <a:rPr lang="de-CH" sz="1200" dirty="0" err="1">
                <a:solidFill>
                  <a:schemeClr val="accent2"/>
                </a:solidFill>
              </a:rPr>
              <a:t>by</a:t>
            </a:r>
            <a:r>
              <a:rPr lang="de-CH" sz="1200" dirty="0">
                <a:solidFill>
                  <a:schemeClr val="accent2"/>
                </a:solidFill>
              </a:rPr>
              <a:t> the Swiss  Club of </a:t>
            </a:r>
            <a:r>
              <a:rPr lang="de-CH" sz="1200" dirty="0" err="1">
                <a:solidFill>
                  <a:schemeClr val="accent2"/>
                </a:solidFill>
              </a:rPr>
              <a:t>Bernese</a:t>
            </a:r>
            <a:r>
              <a:rPr lang="de-CH" sz="1200" dirty="0">
                <a:solidFill>
                  <a:schemeClr val="accent2"/>
                </a:solidFill>
              </a:rPr>
              <a:t> Mountain Dog</a:t>
            </a:r>
          </a:p>
          <a:p>
            <a:r>
              <a:rPr lang="de-CH" sz="1200" dirty="0">
                <a:solidFill>
                  <a:schemeClr val="accent2"/>
                </a:solidFill>
              </a:rPr>
              <a:t>© 2020  Swiss Club of </a:t>
            </a:r>
            <a:r>
              <a:rPr lang="de-CH" sz="1200" dirty="0" err="1">
                <a:solidFill>
                  <a:schemeClr val="accent2"/>
                </a:solidFill>
              </a:rPr>
              <a:t>Bernese</a:t>
            </a:r>
            <a:r>
              <a:rPr lang="de-CH" sz="1200" dirty="0">
                <a:solidFill>
                  <a:schemeClr val="accent2"/>
                </a:solidFill>
              </a:rPr>
              <a:t> Mountain Dog </a:t>
            </a:r>
          </a:p>
        </p:txBody>
      </p:sp>
      <p:pic>
        <p:nvPicPr>
          <p:cNvPr id="5" name="034B3A32-3050-4074-ACEF-7B0CFD8B0CFF" descr="cid:5D4C11FE-5EE0-4BBF-A285-A377E51CD5E7"/>
          <p:cNvPicPr/>
          <p:nvPr/>
        </p:nvPicPr>
        <p:blipFill>
          <a:blip r:embed="rId3" r:link="rId4" cstate="print"/>
          <a:srcRect/>
          <a:stretch>
            <a:fillRect/>
          </a:stretch>
        </p:blipFill>
        <p:spPr bwMode="auto">
          <a:xfrm>
            <a:off x="295174" y="6067812"/>
            <a:ext cx="2551920" cy="790188"/>
          </a:xfrm>
          <a:prstGeom prst="rect">
            <a:avLst/>
          </a:prstGeom>
          <a:noFill/>
          <a:ln w="9525">
            <a:noFill/>
            <a:miter lim="800000"/>
            <a:headEnd/>
            <a:tailEnd/>
          </a:ln>
        </p:spPr>
      </p:pic>
    </p:spTree>
    <p:extLst>
      <p:ext uri="{BB962C8B-B14F-4D97-AF65-F5344CB8AC3E}">
        <p14:creationId xmlns="" xmlns:p14="http://schemas.microsoft.com/office/powerpoint/2010/main" val="317103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4D818092-0D7A-4A9D-B72D-30D15996060D}"/>
              </a:ext>
            </a:extLst>
          </p:cNvPr>
          <p:cNvSpPr>
            <a:spLocks noGrp="1"/>
          </p:cNvSpPr>
          <p:nvPr>
            <p:ph idx="1"/>
          </p:nvPr>
        </p:nvSpPr>
        <p:spPr>
          <a:xfrm>
            <a:off x="358553" y="100669"/>
            <a:ext cx="9448178" cy="5117284"/>
          </a:xfrm>
        </p:spPr>
        <p:txBody>
          <a:bodyPr anchor="ctr">
            <a:normAutofit/>
          </a:bodyPr>
          <a:lstStyle/>
          <a:p>
            <a:pPr marL="0" indent="0">
              <a:buNone/>
            </a:pPr>
            <a:endParaRPr lang="de-CH" sz="2400" dirty="0">
              <a:solidFill>
                <a:schemeClr val="accent2"/>
              </a:solidFill>
            </a:endParaRPr>
          </a:p>
          <a:p>
            <a:pPr marL="0" indent="0">
              <a:buNone/>
            </a:pPr>
            <a:r>
              <a:rPr lang="de-CH" sz="2400" dirty="0">
                <a:solidFill>
                  <a:srgbClr val="FF0000"/>
                </a:solidFill>
                <a:sym typeface="Wingdings" panose="05000000000000000000" pitchFamily="2" charset="2"/>
              </a:rPr>
              <a:t></a:t>
            </a:r>
            <a:r>
              <a:rPr lang="de-CH" dirty="0" err="1">
                <a:solidFill>
                  <a:schemeClr val="accent2"/>
                </a:solidFill>
              </a:rPr>
              <a:t>Behavior</a:t>
            </a:r>
            <a:r>
              <a:rPr lang="de-CH" dirty="0">
                <a:solidFill>
                  <a:schemeClr val="accent2"/>
                </a:solidFill>
              </a:rPr>
              <a:t> is </a:t>
            </a:r>
            <a:r>
              <a:rPr lang="de-CH" dirty="0" err="1">
                <a:solidFill>
                  <a:schemeClr val="accent2"/>
                </a:solidFill>
              </a:rPr>
              <a:t>one</a:t>
            </a:r>
            <a:r>
              <a:rPr lang="de-CH" dirty="0">
                <a:solidFill>
                  <a:schemeClr val="accent2"/>
                </a:solidFill>
              </a:rPr>
              <a:t> of the </a:t>
            </a:r>
            <a:r>
              <a:rPr lang="de-CH" dirty="0" err="1">
                <a:solidFill>
                  <a:schemeClr val="accent2"/>
                </a:solidFill>
              </a:rPr>
              <a:t>most</a:t>
            </a:r>
            <a:r>
              <a:rPr lang="de-CH" dirty="0">
                <a:solidFill>
                  <a:schemeClr val="accent2"/>
                </a:solidFill>
              </a:rPr>
              <a:t> </a:t>
            </a:r>
            <a:r>
              <a:rPr lang="de-CH" dirty="0" err="1">
                <a:solidFill>
                  <a:schemeClr val="accent2"/>
                </a:solidFill>
              </a:rPr>
              <a:t>important</a:t>
            </a:r>
            <a:r>
              <a:rPr lang="de-CH" dirty="0">
                <a:solidFill>
                  <a:schemeClr val="accent2"/>
                </a:solidFill>
              </a:rPr>
              <a:t> </a:t>
            </a:r>
            <a:r>
              <a:rPr lang="de-CH" dirty="0" err="1">
                <a:solidFill>
                  <a:schemeClr val="accent2"/>
                </a:solidFill>
              </a:rPr>
              <a:t>trademarks</a:t>
            </a:r>
            <a:r>
              <a:rPr lang="de-CH" dirty="0">
                <a:solidFill>
                  <a:schemeClr val="accent2"/>
                </a:solidFill>
              </a:rPr>
              <a:t> of the </a:t>
            </a:r>
            <a:r>
              <a:rPr lang="de-CH" dirty="0" err="1">
                <a:solidFill>
                  <a:schemeClr val="accent2"/>
                </a:solidFill>
              </a:rPr>
              <a:t>Bernese</a:t>
            </a:r>
            <a:r>
              <a:rPr lang="de-CH" dirty="0">
                <a:solidFill>
                  <a:schemeClr val="accent2"/>
                </a:solidFill>
              </a:rPr>
              <a:t> Mountain Dog!</a:t>
            </a:r>
          </a:p>
          <a:p>
            <a:pPr marL="0" indent="0">
              <a:buNone/>
            </a:pPr>
            <a:r>
              <a:rPr lang="de-CH" dirty="0">
                <a:solidFill>
                  <a:schemeClr val="accent2"/>
                </a:solidFill>
              </a:rPr>
              <a:t>The </a:t>
            </a:r>
            <a:r>
              <a:rPr lang="de-CH" dirty="0" err="1">
                <a:solidFill>
                  <a:schemeClr val="accent2"/>
                </a:solidFill>
              </a:rPr>
              <a:t>unique</a:t>
            </a:r>
            <a:r>
              <a:rPr lang="de-CH" dirty="0">
                <a:solidFill>
                  <a:schemeClr val="accent2"/>
                </a:solidFill>
              </a:rPr>
              <a:t>, good-</a:t>
            </a:r>
            <a:r>
              <a:rPr lang="de-CH" dirty="0" err="1">
                <a:solidFill>
                  <a:schemeClr val="accent2"/>
                </a:solidFill>
              </a:rPr>
              <a:t>natured</a:t>
            </a:r>
            <a:r>
              <a:rPr lang="de-CH" dirty="0">
                <a:solidFill>
                  <a:schemeClr val="accent2"/>
                </a:solidFill>
              </a:rPr>
              <a:t> and </a:t>
            </a:r>
            <a:r>
              <a:rPr lang="de-CH" dirty="0" err="1">
                <a:solidFill>
                  <a:schemeClr val="accent2"/>
                </a:solidFill>
              </a:rPr>
              <a:t>philanthropic</a:t>
            </a:r>
            <a:r>
              <a:rPr lang="de-CH" dirty="0">
                <a:solidFill>
                  <a:schemeClr val="accent2"/>
                </a:solidFill>
              </a:rPr>
              <a:t> </a:t>
            </a:r>
            <a:r>
              <a:rPr lang="de-CH" dirty="0" err="1">
                <a:solidFill>
                  <a:schemeClr val="accent2"/>
                </a:solidFill>
              </a:rPr>
              <a:t>being</a:t>
            </a:r>
            <a:r>
              <a:rPr lang="de-CH" dirty="0">
                <a:solidFill>
                  <a:schemeClr val="accent2"/>
                </a:solidFill>
              </a:rPr>
              <a:t> </a:t>
            </a:r>
            <a:r>
              <a:rPr lang="de-CH" dirty="0" err="1">
                <a:solidFill>
                  <a:schemeClr val="accent2"/>
                </a:solidFill>
              </a:rPr>
              <a:t>farther</a:t>
            </a:r>
            <a:r>
              <a:rPr lang="de-CH" dirty="0">
                <a:solidFill>
                  <a:schemeClr val="accent2"/>
                </a:solidFill>
              </a:rPr>
              <a:t> </a:t>
            </a:r>
            <a:r>
              <a:rPr lang="de-CH" dirty="0" err="1">
                <a:solidFill>
                  <a:schemeClr val="accent2"/>
                </a:solidFill>
              </a:rPr>
              <a:t>much</a:t>
            </a:r>
            <a:r>
              <a:rPr lang="de-CH" dirty="0">
                <a:solidFill>
                  <a:schemeClr val="accent2"/>
                </a:solidFill>
              </a:rPr>
              <a:t> </a:t>
            </a:r>
            <a:r>
              <a:rPr lang="de-CH" dirty="0" err="1">
                <a:solidFill>
                  <a:schemeClr val="accent2"/>
                </a:solidFill>
              </a:rPr>
              <a:t>attention</a:t>
            </a:r>
            <a:r>
              <a:rPr lang="de-CH" dirty="0">
                <a:solidFill>
                  <a:schemeClr val="accent2"/>
                </a:solidFill>
              </a:rPr>
              <a:t> is </a:t>
            </a:r>
            <a:r>
              <a:rPr lang="de-CH" dirty="0" err="1">
                <a:solidFill>
                  <a:schemeClr val="accent2"/>
                </a:solidFill>
              </a:rPr>
              <a:t>paid</a:t>
            </a:r>
            <a:r>
              <a:rPr lang="de-CH" dirty="0">
                <a:solidFill>
                  <a:schemeClr val="accent2"/>
                </a:solidFill>
              </a:rPr>
              <a:t>. From the </a:t>
            </a:r>
            <a:r>
              <a:rPr lang="de-CH" dirty="0" err="1">
                <a:solidFill>
                  <a:schemeClr val="accent2"/>
                </a:solidFill>
              </a:rPr>
              <a:t>former</a:t>
            </a:r>
            <a:r>
              <a:rPr lang="de-CH" dirty="0">
                <a:solidFill>
                  <a:schemeClr val="accent2"/>
                </a:solidFill>
              </a:rPr>
              <a:t> </a:t>
            </a:r>
            <a:r>
              <a:rPr lang="de-CH" dirty="0" err="1">
                <a:solidFill>
                  <a:schemeClr val="accent2"/>
                </a:solidFill>
              </a:rPr>
              <a:t>farm</a:t>
            </a:r>
            <a:r>
              <a:rPr lang="de-CH" dirty="0">
                <a:solidFill>
                  <a:schemeClr val="accent2"/>
                </a:solidFill>
              </a:rPr>
              <a:t> </a:t>
            </a:r>
            <a:r>
              <a:rPr lang="de-CH" dirty="0" err="1">
                <a:solidFill>
                  <a:schemeClr val="accent2"/>
                </a:solidFill>
              </a:rPr>
              <a:t>dog</a:t>
            </a:r>
            <a:r>
              <a:rPr lang="de-CH" dirty="0">
                <a:solidFill>
                  <a:schemeClr val="accent2"/>
                </a:solidFill>
              </a:rPr>
              <a:t> he has </a:t>
            </a:r>
            <a:r>
              <a:rPr lang="de-CH" dirty="0" err="1">
                <a:solidFill>
                  <a:schemeClr val="accent2"/>
                </a:solidFill>
              </a:rPr>
              <a:t>become</a:t>
            </a:r>
            <a:r>
              <a:rPr lang="de-CH" dirty="0">
                <a:solidFill>
                  <a:schemeClr val="accent2"/>
                </a:solidFill>
              </a:rPr>
              <a:t> versatile </a:t>
            </a:r>
            <a:r>
              <a:rPr lang="de-CH" dirty="0" err="1">
                <a:solidFill>
                  <a:schemeClr val="accent2"/>
                </a:solidFill>
              </a:rPr>
              <a:t>family</a:t>
            </a:r>
            <a:r>
              <a:rPr lang="de-CH" dirty="0">
                <a:solidFill>
                  <a:schemeClr val="accent2"/>
                </a:solidFill>
              </a:rPr>
              <a:t>, </a:t>
            </a:r>
            <a:r>
              <a:rPr lang="de-CH" dirty="0" err="1">
                <a:solidFill>
                  <a:schemeClr val="accent2"/>
                </a:solidFill>
              </a:rPr>
              <a:t>companion</a:t>
            </a:r>
            <a:r>
              <a:rPr lang="de-CH" dirty="0">
                <a:solidFill>
                  <a:schemeClr val="accent2"/>
                </a:solidFill>
              </a:rPr>
              <a:t>, </a:t>
            </a:r>
            <a:r>
              <a:rPr lang="de-CH" dirty="0" err="1">
                <a:solidFill>
                  <a:schemeClr val="accent2"/>
                </a:solidFill>
              </a:rPr>
              <a:t>therapy</a:t>
            </a:r>
            <a:r>
              <a:rPr lang="de-CH" dirty="0">
                <a:solidFill>
                  <a:schemeClr val="accent2"/>
                </a:solidFill>
              </a:rPr>
              <a:t>, social and </a:t>
            </a:r>
            <a:r>
              <a:rPr lang="de-CH" dirty="0" err="1">
                <a:solidFill>
                  <a:schemeClr val="accent2"/>
                </a:solidFill>
              </a:rPr>
              <a:t>sports</a:t>
            </a:r>
            <a:r>
              <a:rPr lang="de-CH" dirty="0">
                <a:solidFill>
                  <a:schemeClr val="accent2"/>
                </a:solidFill>
              </a:rPr>
              <a:t> </a:t>
            </a:r>
            <a:r>
              <a:rPr lang="de-CH" dirty="0" err="1">
                <a:solidFill>
                  <a:schemeClr val="accent2"/>
                </a:solidFill>
              </a:rPr>
              <a:t>dog</a:t>
            </a:r>
            <a:r>
              <a:rPr lang="de-CH" dirty="0">
                <a:solidFill>
                  <a:schemeClr val="accent2"/>
                </a:solidFill>
              </a:rPr>
              <a:t> and has </a:t>
            </a:r>
            <a:r>
              <a:rPr lang="de-CH" dirty="0" err="1">
                <a:solidFill>
                  <a:schemeClr val="accent2"/>
                </a:solidFill>
              </a:rPr>
              <a:t>created</a:t>
            </a:r>
            <a:r>
              <a:rPr lang="de-CH" dirty="0">
                <a:solidFill>
                  <a:schemeClr val="accent2"/>
                </a:solidFill>
              </a:rPr>
              <a:t> a </a:t>
            </a:r>
            <a:r>
              <a:rPr lang="de-CH" dirty="0" err="1">
                <a:solidFill>
                  <a:schemeClr val="accent2"/>
                </a:solidFill>
              </a:rPr>
              <a:t>whole</a:t>
            </a:r>
            <a:r>
              <a:rPr lang="de-CH" dirty="0">
                <a:solidFill>
                  <a:schemeClr val="accent2"/>
                </a:solidFill>
              </a:rPr>
              <a:t> </a:t>
            </a:r>
            <a:r>
              <a:rPr lang="de-CH" dirty="0" err="1">
                <a:solidFill>
                  <a:schemeClr val="accent2"/>
                </a:solidFill>
              </a:rPr>
              <a:t>new</a:t>
            </a:r>
            <a:r>
              <a:rPr lang="de-CH" dirty="0">
                <a:solidFill>
                  <a:schemeClr val="accent2"/>
                </a:solidFill>
              </a:rPr>
              <a:t> </a:t>
            </a:r>
            <a:r>
              <a:rPr lang="de-CH" dirty="0" err="1">
                <a:solidFill>
                  <a:schemeClr val="accent2"/>
                </a:solidFill>
              </a:rPr>
              <a:t>status</a:t>
            </a:r>
            <a:r>
              <a:rPr lang="de-CH" dirty="0">
                <a:solidFill>
                  <a:schemeClr val="accent2"/>
                </a:solidFill>
              </a:rPr>
              <a:t> in </a:t>
            </a:r>
            <a:r>
              <a:rPr lang="de-CH" dirty="0" err="1">
                <a:solidFill>
                  <a:schemeClr val="accent2"/>
                </a:solidFill>
              </a:rPr>
              <a:t>society</a:t>
            </a:r>
            <a:r>
              <a:rPr lang="de-CH" dirty="0">
                <a:solidFill>
                  <a:schemeClr val="accent2"/>
                </a:solidFill>
              </a:rPr>
              <a:t>. Much </a:t>
            </a:r>
            <a:r>
              <a:rPr lang="de-CH" dirty="0" err="1">
                <a:solidFill>
                  <a:schemeClr val="accent2"/>
                </a:solidFill>
              </a:rPr>
              <a:t>higher</a:t>
            </a:r>
            <a:r>
              <a:rPr lang="de-CH" dirty="0">
                <a:solidFill>
                  <a:schemeClr val="accent2"/>
                </a:solidFill>
              </a:rPr>
              <a:t> </a:t>
            </a:r>
            <a:r>
              <a:rPr lang="de-CH" dirty="0" err="1">
                <a:solidFill>
                  <a:schemeClr val="accent2"/>
                </a:solidFill>
              </a:rPr>
              <a:t>expectations</a:t>
            </a:r>
            <a:r>
              <a:rPr lang="de-CH" dirty="0">
                <a:solidFill>
                  <a:schemeClr val="accent2"/>
                </a:solidFill>
              </a:rPr>
              <a:t> </a:t>
            </a:r>
            <a:r>
              <a:rPr lang="de-CH" dirty="0" err="1">
                <a:solidFill>
                  <a:schemeClr val="accent2"/>
                </a:solidFill>
              </a:rPr>
              <a:t>are</a:t>
            </a:r>
            <a:r>
              <a:rPr lang="de-CH" dirty="0">
                <a:solidFill>
                  <a:schemeClr val="accent2"/>
                </a:solidFill>
              </a:rPr>
              <a:t> </a:t>
            </a:r>
            <a:r>
              <a:rPr lang="de-CH" dirty="0" err="1">
                <a:solidFill>
                  <a:schemeClr val="accent2"/>
                </a:solidFill>
              </a:rPr>
              <a:t>placed</a:t>
            </a:r>
            <a:r>
              <a:rPr lang="de-CH" dirty="0">
                <a:solidFill>
                  <a:schemeClr val="accent2"/>
                </a:solidFill>
              </a:rPr>
              <a:t> on mental </a:t>
            </a:r>
            <a:r>
              <a:rPr lang="de-CH" dirty="0" err="1">
                <a:solidFill>
                  <a:schemeClr val="accent2"/>
                </a:solidFill>
              </a:rPr>
              <a:t>resilience</a:t>
            </a:r>
            <a:r>
              <a:rPr lang="de-CH" dirty="0">
                <a:solidFill>
                  <a:schemeClr val="accent2"/>
                </a:solidFill>
              </a:rPr>
              <a:t> and nerve </a:t>
            </a:r>
            <a:r>
              <a:rPr lang="de-CH" dirty="0" err="1">
                <a:solidFill>
                  <a:schemeClr val="accent2"/>
                </a:solidFill>
              </a:rPr>
              <a:t>costumes</a:t>
            </a:r>
            <a:r>
              <a:rPr lang="de-CH" dirty="0">
                <a:solidFill>
                  <a:schemeClr val="accent2"/>
                </a:solidFill>
              </a:rPr>
              <a:t> </a:t>
            </a:r>
            <a:r>
              <a:rPr lang="de-CH" dirty="0" err="1">
                <a:solidFill>
                  <a:schemeClr val="accent2"/>
                </a:solidFill>
              </a:rPr>
              <a:t>today.Today's</a:t>
            </a:r>
            <a:r>
              <a:rPr lang="de-CH" dirty="0">
                <a:solidFill>
                  <a:schemeClr val="accent2"/>
                </a:solidFill>
              </a:rPr>
              <a:t> </a:t>
            </a:r>
            <a:r>
              <a:rPr lang="de-CH" dirty="0" err="1">
                <a:solidFill>
                  <a:schemeClr val="accent2"/>
                </a:solidFill>
              </a:rPr>
              <a:t>Bernese</a:t>
            </a:r>
            <a:r>
              <a:rPr lang="de-CH" dirty="0">
                <a:solidFill>
                  <a:schemeClr val="accent2"/>
                </a:solidFill>
              </a:rPr>
              <a:t> Mountain Dog must </a:t>
            </a:r>
            <a:r>
              <a:rPr lang="de-CH" dirty="0" err="1">
                <a:solidFill>
                  <a:schemeClr val="accent2"/>
                </a:solidFill>
              </a:rPr>
              <a:t>be</a:t>
            </a:r>
            <a:r>
              <a:rPr lang="de-CH" dirty="0">
                <a:solidFill>
                  <a:schemeClr val="accent2"/>
                </a:solidFill>
              </a:rPr>
              <a:t> </a:t>
            </a:r>
            <a:r>
              <a:rPr lang="de-CH" dirty="0" err="1">
                <a:solidFill>
                  <a:schemeClr val="accent2"/>
                </a:solidFill>
              </a:rPr>
              <a:t>absolutely</a:t>
            </a:r>
            <a:r>
              <a:rPr lang="de-CH" dirty="0">
                <a:solidFill>
                  <a:schemeClr val="accent2"/>
                </a:solidFill>
              </a:rPr>
              <a:t> </a:t>
            </a:r>
            <a:r>
              <a:rPr lang="de-CH" dirty="0" err="1">
                <a:solidFill>
                  <a:schemeClr val="accent2"/>
                </a:solidFill>
              </a:rPr>
              <a:t>adaptable</a:t>
            </a:r>
            <a:r>
              <a:rPr lang="de-CH" dirty="0">
                <a:solidFill>
                  <a:schemeClr val="accent2"/>
                </a:solidFill>
              </a:rPr>
              <a:t>, </a:t>
            </a:r>
            <a:r>
              <a:rPr lang="de-CH" dirty="0" err="1">
                <a:solidFill>
                  <a:schemeClr val="accent2"/>
                </a:solidFill>
              </a:rPr>
              <a:t>without</a:t>
            </a:r>
            <a:r>
              <a:rPr lang="de-CH" dirty="0">
                <a:solidFill>
                  <a:schemeClr val="accent2"/>
                </a:solidFill>
              </a:rPr>
              <a:t> </a:t>
            </a:r>
            <a:r>
              <a:rPr lang="de-CH" dirty="0" err="1">
                <a:solidFill>
                  <a:schemeClr val="accent2"/>
                </a:solidFill>
              </a:rPr>
              <a:t>losing</a:t>
            </a:r>
            <a:r>
              <a:rPr lang="de-CH" dirty="0">
                <a:solidFill>
                  <a:schemeClr val="accent2"/>
                </a:solidFill>
              </a:rPr>
              <a:t> </a:t>
            </a:r>
            <a:r>
              <a:rPr lang="de-CH" dirty="0" err="1">
                <a:solidFill>
                  <a:schemeClr val="accent2"/>
                </a:solidFill>
              </a:rPr>
              <a:t>its</a:t>
            </a:r>
            <a:r>
              <a:rPr lang="de-CH" dirty="0">
                <a:solidFill>
                  <a:schemeClr val="accent2"/>
                </a:solidFill>
              </a:rPr>
              <a:t> </a:t>
            </a:r>
            <a:r>
              <a:rPr lang="de-CH" dirty="0" err="1">
                <a:solidFill>
                  <a:schemeClr val="accent2"/>
                </a:solidFill>
              </a:rPr>
              <a:t>independence</a:t>
            </a:r>
            <a:r>
              <a:rPr lang="de-CH" dirty="0">
                <a:solidFill>
                  <a:schemeClr val="accent2"/>
                </a:solidFill>
              </a:rPr>
              <a:t> and </a:t>
            </a:r>
            <a:r>
              <a:rPr lang="de-CH" dirty="0" err="1">
                <a:solidFill>
                  <a:schemeClr val="accent2"/>
                </a:solidFill>
              </a:rPr>
              <a:t>security</a:t>
            </a:r>
            <a:r>
              <a:rPr lang="de-CH" dirty="0">
                <a:solidFill>
                  <a:schemeClr val="accent2"/>
                </a:solidFill>
              </a:rPr>
              <a:t>. </a:t>
            </a:r>
            <a:r>
              <a:rPr lang="fr-CH" dirty="0">
                <a:solidFill>
                  <a:schemeClr val="accent2"/>
                </a:solidFill>
              </a:rPr>
              <a:t>A </a:t>
            </a:r>
            <a:r>
              <a:rPr lang="fr-CH" dirty="0" err="1">
                <a:solidFill>
                  <a:schemeClr val="accent2"/>
                </a:solidFill>
              </a:rPr>
              <a:t>strong</a:t>
            </a:r>
            <a:r>
              <a:rPr lang="fr-CH" dirty="0">
                <a:solidFill>
                  <a:schemeClr val="accent2"/>
                </a:solidFill>
              </a:rPr>
              <a:t> </a:t>
            </a:r>
            <a:r>
              <a:rPr lang="fr-CH" dirty="0" err="1">
                <a:solidFill>
                  <a:schemeClr val="accent2"/>
                </a:solidFill>
              </a:rPr>
              <a:t>reserved</a:t>
            </a:r>
            <a:r>
              <a:rPr lang="fr-CH" dirty="0">
                <a:solidFill>
                  <a:schemeClr val="accent2"/>
                </a:solidFill>
              </a:rPr>
              <a:t> </a:t>
            </a:r>
            <a:r>
              <a:rPr lang="fr-CH" dirty="0" err="1">
                <a:solidFill>
                  <a:schemeClr val="accent2"/>
                </a:solidFill>
              </a:rPr>
              <a:t>breed</a:t>
            </a:r>
            <a:r>
              <a:rPr lang="fr-CH" dirty="0">
                <a:solidFill>
                  <a:schemeClr val="accent2"/>
                </a:solidFill>
              </a:rPr>
              <a:t> </a:t>
            </a:r>
            <a:r>
              <a:rPr lang="fr-CH" dirty="0" err="1">
                <a:solidFill>
                  <a:schemeClr val="accent2"/>
                </a:solidFill>
              </a:rPr>
              <a:t>representative</a:t>
            </a:r>
            <a:r>
              <a:rPr lang="fr-CH" dirty="0">
                <a:solidFill>
                  <a:schemeClr val="accent2"/>
                </a:solidFill>
              </a:rPr>
              <a:t> </a:t>
            </a:r>
            <a:r>
              <a:rPr lang="fr-CH" dirty="0" err="1">
                <a:solidFill>
                  <a:schemeClr val="accent2"/>
                </a:solidFill>
              </a:rPr>
              <a:t>should</a:t>
            </a:r>
            <a:r>
              <a:rPr lang="fr-CH" dirty="0">
                <a:solidFill>
                  <a:schemeClr val="accent2"/>
                </a:solidFill>
              </a:rPr>
              <a:t> </a:t>
            </a:r>
            <a:r>
              <a:rPr lang="fr-CH" dirty="0" err="1">
                <a:solidFill>
                  <a:schemeClr val="accent2"/>
                </a:solidFill>
              </a:rPr>
              <a:t>therefore</a:t>
            </a:r>
            <a:r>
              <a:rPr lang="fr-CH" dirty="0">
                <a:solidFill>
                  <a:schemeClr val="accent2"/>
                </a:solidFill>
              </a:rPr>
              <a:t> not </a:t>
            </a:r>
            <a:r>
              <a:rPr lang="fr-CH" dirty="0" err="1">
                <a:solidFill>
                  <a:schemeClr val="accent2"/>
                </a:solidFill>
              </a:rPr>
              <a:t>be</a:t>
            </a:r>
            <a:r>
              <a:rPr lang="fr-CH" dirty="0">
                <a:solidFill>
                  <a:schemeClr val="accent2"/>
                </a:solidFill>
              </a:rPr>
              <a:t> </a:t>
            </a:r>
            <a:r>
              <a:rPr lang="fr-CH" dirty="0" err="1">
                <a:solidFill>
                  <a:schemeClr val="accent2"/>
                </a:solidFill>
              </a:rPr>
              <a:t>graded</a:t>
            </a:r>
            <a:r>
              <a:rPr lang="fr-CH" dirty="0">
                <a:solidFill>
                  <a:schemeClr val="accent2"/>
                </a:solidFill>
              </a:rPr>
              <a:t> excellent.</a:t>
            </a:r>
            <a:endParaRPr lang="de-CH" dirty="0">
              <a:solidFill>
                <a:schemeClr val="accent2"/>
              </a:solidFill>
            </a:endParaRPr>
          </a:p>
          <a:p>
            <a:pPr marL="0" indent="0">
              <a:buNone/>
            </a:pPr>
            <a:r>
              <a:rPr lang="fr-CH" dirty="0">
                <a:solidFill>
                  <a:schemeClr val="accent2"/>
                </a:solidFill>
              </a:rPr>
              <a:t>Only </a:t>
            </a:r>
            <a:r>
              <a:rPr lang="fr-CH" dirty="0" err="1">
                <a:solidFill>
                  <a:schemeClr val="accent2"/>
                </a:solidFill>
              </a:rPr>
              <a:t>with</a:t>
            </a:r>
            <a:r>
              <a:rPr lang="fr-CH" dirty="0">
                <a:solidFill>
                  <a:schemeClr val="accent2"/>
                </a:solidFill>
              </a:rPr>
              <a:t> a free </a:t>
            </a:r>
            <a:r>
              <a:rPr lang="fr-CH" dirty="0" err="1">
                <a:solidFill>
                  <a:schemeClr val="accent2"/>
                </a:solidFill>
              </a:rPr>
              <a:t>behavior</a:t>
            </a:r>
            <a:r>
              <a:rPr lang="fr-CH" dirty="0">
                <a:solidFill>
                  <a:schemeClr val="accent2"/>
                </a:solidFill>
              </a:rPr>
              <a:t> the </a:t>
            </a:r>
            <a:r>
              <a:rPr lang="fr-CH" dirty="0" err="1">
                <a:solidFill>
                  <a:schemeClr val="accent2"/>
                </a:solidFill>
              </a:rPr>
              <a:t>sequence</a:t>
            </a:r>
            <a:r>
              <a:rPr lang="fr-CH" dirty="0">
                <a:solidFill>
                  <a:schemeClr val="accent2"/>
                </a:solidFill>
              </a:rPr>
              <a:t> of </a:t>
            </a:r>
            <a:r>
              <a:rPr lang="fr-CH" dirty="0" err="1">
                <a:solidFill>
                  <a:schemeClr val="accent2"/>
                </a:solidFill>
              </a:rPr>
              <a:t>movements</a:t>
            </a:r>
            <a:r>
              <a:rPr lang="fr-CH" dirty="0">
                <a:solidFill>
                  <a:schemeClr val="accent2"/>
                </a:solidFill>
              </a:rPr>
              <a:t>, the </a:t>
            </a:r>
            <a:r>
              <a:rPr lang="fr-CH" dirty="0" err="1">
                <a:solidFill>
                  <a:schemeClr val="accent2"/>
                </a:solidFill>
              </a:rPr>
              <a:t>tail</a:t>
            </a:r>
            <a:r>
              <a:rPr lang="fr-CH" dirty="0">
                <a:solidFill>
                  <a:schemeClr val="accent2"/>
                </a:solidFill>
              </a:rPr>
              <a:t> sets and the posture can </a:t>
            </a:r>
            <a:r>
              <a:rPr lang="fr-CH" dirty="0" err="1">
                <a:solidFill>
                  <a:schemeClr val="accent2"/>
                </a:solidFill>
              </a:rPr>
              <a:t>be</a:t>
            </a:r>
            <a:r>
              <a:rPr lang="fr-CH" dirty="0">
                <a:solidFill>
                  <a:schemeClr val="accent2"/>
                </a:solidFill>
              </a:rPr>
              <a:t> </a:t>
            </a:r>
            <a:r>
              <a:rPr lang="fr-CH" dirty="0" err="1">
                <a:solidFill>
                  <a:schemeClr val="accent2"/>
                </a:solidFill>
              </a:rPr>
              <a:t>optimally</a:t>
            </a:r>
            <a:r>
              <a:rPr lang="fr-CH" dirty="0">
                <a:solidFill>
                  <a:schemeClr val="accent2"/>
                </a:solidFill>
              </a:rPr>
              <a:t> </a:t>
            </a:r>
            <a:r>
              <a:rPr lang="fr-CH" dirty="0" err="1">
                <a:solidFill>
                  <a:schemeClr val="accent2"/>
                </a:solidFill>
              </a:rPr>
              <a:t>assessed</a:t>
            </a:r>
            <a:r>
              <a:rPr lang="fr-CH" dirty="0">
                <a:solidFill>
                  <a:schemeClr val="accent2"/>
                </a:solidFill>
              </a:rPr>
              <a:t>. </a:t>
            </a:r>
            <a:r>
              <a:rPr lang="de-CH" dirty="0">
                <a:solidFill>
                  <a:schemeClr val="accent2"/>
                </a:solidFill>
              </a:rPr>
              <a:t>Dogs </a:t>
            </a:r>
            <a:r>
              <a:rPr lang="de-CH" dirty="0" err="1">
                <a:solidFill>
                  <a:schemeClr val="accent2"/>
                </a:solidFill>
              </a:rPr>
              <a:t>showed</a:t>
            </a:r>
            <a:r>
              <a:rPr lang="de-CH" dirty="0">
                <a:solidFill>
                  <a:schemeClr val="accent2"/>
                </a:solidFill>
              </a:rPr>
              <a:t> like </a:t>
            </a:r>
            <a:r>
              <a:rPr lang="de-CH" dirty="0" err="1">
                <a:solidFill>
                  <a:schemeClr val="accent2"/>
                </a:solidFill>
              </a:rPr>
              <a:t>puppets</a:t>
            </a:r>
            <a:r>
              <a:rPr lang="de-CH" dirty="0">
                <a:solidFill>
                  <a:schemeClr val="accent2"/>
                </a:solidFill>
              </a:rPr>
              <a:t> and that stand like </a:t>
            </a:r>
            <a:r>
              <a:rPr lang="de-CH" dirty="0" err="1">
                <a:solidFill>
                  <a:schemeClr val="accent2"/>
                </a:solidFill>
              </a:rPr>
              <a:t>statues</a:t>
            </a:r>
            <a:r>
              <a:rPr lang="de-CH" dirty="0">
                <a:solidFill>
                  <a:schemeClr val="accent2"/>
                </a:solidFill>
              </a:rPr>
              <a:t> in the ring </a:t>
            </a:r>
            <a:r>
              <a:rPr lang="de-CH" dirty="0" err="1">
                <a:solidFill>
                  <a:schemeClr val="accent2"/>
                </a:solidFill>
              </a:rPr>
              <a:t>can</a:t>
            </a:r>
            <a:r>
              <a:rPr lang="de-CH" dirty="0">
                <a:solidFill>
                  <a:schemeClr val="accent2"/>
                </a:solidFill>
              </a:rPr>
              <a:t> not </a:t>
            </a:r>
            <a:r>
              <a:rPr lang="de-CH" dirty="0" err="1">
                <a:solidFill>
                  <a:schemeClr val="accent2"/>
                </a:solidFill>
              </a:rPr>
              <a:t>really</a:t>
            </a:r>
            <a:r>
              <a:rPr lang="de-CH" dirty="0">
                <a:solidFill>
                  <a:schemeClr val="accent2"/>
                </a:solidFill>
              </a:rPr>
              <a:t> </a:t>
            </a:r>
            <a:r>
              <a:rPr lang="de-CH" dirty="0" err="1">
                <a:solidFill>
                  <a:schemeClr val="accent2"/>
                </a:solidFill>
              </a:rPr>
              <a:t>be</a:t>
            </a:r>
            <a:r>
              <a:rPr lang="de-CH" dirty="0">
                <a:solidFill>
                  <a:schemeClr val="accent2"/>
                </a:solidFill>
              </a:rPr>
              <a:t> </a:t>
            </a:r>
            <a:r>
              <a:rPr lang="de-CH" dirty="0" err="1">
                <a:solidFill>
                  <a:schemeClr val="accent2"/>
                </a:solidFill>
              </a:rPr>
              <a:t>judged</a:t>
            </a:r>
            <a:r>
              <a:rPr lang="de-CH" dirty="0">
                <a:solidFill>
                  <a:schemeClr val="accent2"/>
                </a:solidFill>
              </a:rPr>
              <a:t> of </a:t>
            </a:r>
            <a:r>
              <a:rPr lang="de-CH" dirty="0" err="1">
                <a:solidFill>
                  <a:schemeClr val="accent2"/>
                </a:solidFill>
              </a:rPr>
              <a:t>behavior</a:t>
            </a:r>
            <a:r>
              <a:rPr lang="de-CH" dirty="0">
                <a:solidFill>
                  <a:schemeClr val="accent2"/>
                </a:solidFill>
              </a:rPr>
              <a:t> and/</a:t>
            </a:r>
            <a:r>
              <a:rPr lang="de-CH" dirty="0" err="1">
                <a:solidFill>
                  <a:schemeClr val="accent2"/>
                </a:solidFill>
              </a:rPr>
              <a:t>or</a:t>
            </a:r>
            <a:r>
              <a:rPr lang="de-CH" dirty="0">
                <a:solidFill>
                  <a:schemeClr val="accent2"/>
                </a:solidFill>
              </a:rPr>
              <a:t> </a:t>
            </a:r>
            <a:r>
              <a:rPr lang="de-CH" dirty="0" err="1">
                <a:solidFill>
                  <a:schemeClr val="accent2"/>
                </a:solidFill>
              </a:rPr>
              <a:t>character</a:t>
            </a:r>
            <a:r>
              <a:rPr lang="de-CH" dirty="0">
                <a:solidFill>
                  <a:schemeClr val="accent2"/>
                </a:solidFill>
              </a:rPr>
              <a:t>.</a:t>
            </a:r>
          </a:p>
          <a:p>
            <a:endParaRPr lang="de-CH" sz="1600" dirty="0">
              <a:solidFill>
                <a:srgbClr val="FFFFFF"/>
              </a:solidFill>
            </a:endParaRPr>
          </a:p>
        </p:txBody>
      </p:sp>
      <p:sp>
        <p:nvSpPr>
          <p:cNvPr id="2" name="Textfeld 1">
            <a:extLst>
              <a:ext uri="{FF2B5EF4-FFF2-40B4-BE49-F238E27FC236}">
                <a16:creationId xmlns="" xmlns:a16="http://schemas.microsoft.com/office/drawing/2014/main" id="{1A79B9A6-2511-426F-A80D-A3E5A77DDF3C}"/>
              </a:ext>
            </a:extLst>
          </p:cNvPr>
          <p:cNvSpPr txBox="1"/>
          <p:nvPr/>
        </p:nvSpPr>
        <p:spPr>
          <a:xfrm>
            <a:off x="1324373" y="5217953"/>
            <a:ext cx="8607105" cy="584775"/>
          </a:xfrm>
          <a:prstGeom prst="rect">
            <a:avLst/>
          </a:prstGeom>
          <a:noFill/>
        </p:spPr>
        <p:txBody>
          <a:bodyPr wrap="square" rtlCol="0">
            <a:spAutoFit/>
          </a:bodyPr>
          <a:lstStyle/>
          <a:p>
            <a:r>
              <a:rPr lang="de-CH" sz="3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dirty="0"/>
              <a:t> </a:t>
            </a:r>
            <a:r>
              <a:rPr lang="en-US" sz="2400" b="1" dirty="0">
                <a:solidFill>
                  <a:schemeClr val="accent2"/>
                </a:solidFill>
                <a:latin typeface="Calibri Light" panose="020F0302020204030204" pitchFamily="34" charset="0"/>
                <a:cs typeface="Calibri Light" panose="020F0302020204030204" pitchFamily="34" charset="0"/>
              </a:rPr>
              <a:t>Aggressiveness and anxiety are disqualifying </a:t>
            </a:r>
            <a:r>
              <a:rPr lang="de-CH" sz="2400" b="1" dirty="0">
                <a:solidFill>
                  <a:schemeClr val="accent2"/>
                </a:solidFill>
                <a:latin typeface="Calibri Light" panose="020F0302020204030204" pitchFamily="34" charset="0"/>
                <a:cs typeface="Calibri Light" panose="020F0302020204030204" pitchFamily="34" charset="0"/>
              </a:rPr>
              <a:t>faults!</a:t>
            </a:r>
          </a:p>
        </p:txBody>
      </p:sp>
    </p:spTree>
    <p:extLst>
      <p:ext uri="{BB962C8B-B14F-4D97-AF65-F5344CB8AC3E}">
        <p14:creationId xmlns="" xmlns:p14="http://schemas.microsoft.com/office/powerpoint/2010/main" val="214073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FB618D3-0F45-48D9-A069-0347D497461B}"/>
              </a:ext>
            </a:extLst>
          </p:cNvPr>
          <p:cNvSpPr>
            <a:spLocks noGrp="1"/>
          </p:cNvSpPr>
          <p:nvPr>
            <p:ph type="title"/>
          </p:nvPr>
        </p:nvSpPr>
        <p:spPr>
          <a:xfrm>
            <a:off x="677334" y="609600"/>
            <a:ext cx="8819004" cy="1320800"/>
          </a:xfrm>
        </p:spPr>
        <p:txBody>
          <a:bodyPr>
            <a:normAutofit/>
          </a:bodyPr>
          <a:lstStyle/>
          <a:p>
            <a:pPr algn="ctr"/>
            <a:r>
              <a:rPr lang="de-CH" b="1" dirty="0" err="1"/>
              <a:t>Bernese</a:t>
            </a:r>
            <a:r>
              <a:rPr lang="de-CH" b="1" dirty="0"/>
              <a:t> Mountain Dogs in </a:t>
            </a:r>
            <a:r>
              <a:rPr lang="de-CH" b="1" dirty="0" err="1"/>
              <a:t>use</a:t>
            </a:r>
            <a:r>
              <a:rPr lang="de-CH" b="1" dirty="0"/>
              <a:t> </a:t>
            </a:r>
            <a:r>
              <a:rPr lang="de-CH" b="1" dirty="0" err="1"/>
              <a:t>as</a:t>
            </a:r>
            <a:r>
              <a:rPr lang="de-CH" b="1" dirty="0"/>
              <a:t> </a:t>
            </a:r>
            <a:r>
              <a:rPr lang="de-CH" b="1" dirty="0" err="1"/>
              <a:t>therapy</a:t>
            </a:r>
            <a:r>
              <a:rPr lang="de-CH" b="1" dirty="0"/>
              <a:t> and social </a:t>
            </a:r>
            <a:r>
              <a:rPr lang="de-CH" b="1" dirty="0" err="1"/>
              <a:t>dogs</a:t>
            </a:r>
            <a:r>
              <a:rPr lang="de-CH" b="1" dirty="0"/>
              <a:t> </a:t>
            </a:r>
            <a:endParaRPr lang="de-CH" dirty="0"/>
          </a:p>
        </p:txBody>
      </p:sp>
      <p:pic>
        <p:nvPicPr>
          <p:cNvPr id="5" name="Inhaltsplatzhalter 4">
            <a:extLst>
              <a:ext uri="{FF2B5EF4-FFF2-40B4-BE49-F238E27FC236}">
                <a16:creationId xmlns="" xmlns:a16="http://schemas.microsoft.com/office/drawing/2014/main" id="{BDC1B422-0CE6-4434-BEC6-08386D728CFD}"/>
              </a:ext>
            </a:extLst>
          </p:cNvPr>
          <p:cNvPicPr>
            <a:picLocks noGrp="1"/>
          </p:cNvPicPr>
          <p:nvPr>
            <p:ph sz="half" idx="1"/>
          </p:nvPr>
        </p:nvPicPr>
        <p:blipFill rotWithShape="1">
          <a:blip r:embed="rId2" cstate="print">
            <a:extLst>
              <a:ext uri="{28A0092B-C50C-407E-A947-70E740481C1C}">
                <a14:useLocalDpi xmlns="" xmlns:a14="http://schemas.microsoft.com/office/drawing/2010/main" val="0"/>
              </a:ext>
            </a:extLst>
          </a:blip>
          <a:srcRect b="11722"/>
          <a:stretch/>
        </p:blipFill>
        <p:spPr>
          <a:xfrm>
            <a:off x="1567077" y="2429035"/>
            <a:ext cx="2589192" cy="3426480"/>
          </a:xfrm>
          <a:prstGeom prst="rect">
            <a:avLst/>
          </a:prstGeom>
          <a:solidFill>
            <a:schemeClr val="accent2"/>
          </a:solidFill>
        </p:spPr>
      </p:pic>
      <p:pic>
        <p:nvPicPr>
          <p:cNvPr id="6" name="Inhaltsplatzhalter 5">
            <a:extLst>
              <a:ext uri="{FF2B5EF4-FFF2-40B4-BE49-F238E27FC236}">
                <a16:creationId xmlns="" xmlns:a16="http://schemas.microsoft.com/office/drawing/2014/main" id="{21627314-FAE6-4B99-862D-1F6E999944F3}"/>
              </a:ext>
            </a:extLst>
          </p:cNvPr>
          <p:cNvPicPr>
            <a:picLocks noGrp="1"/>
          </p:cNvPicPr>
          <p:nvPr>
            <p:ph sz="half" idx="2"/>
          </p:nvPr>
        </p:nvPicPr>
        <p:blipFill rotWithShape="1">
          <a:blip r:embed="rId3" cstate="print">
            <a:extLst>
              <a:ext uri="{28A0092B-C50C-407E-A947-70E740481C1C}">
                <a14:useLocalDpi xmlns="" xmlns:a14="http://schemas.microsoft.com/office/drawing/2010/main" val="0"/>
              </a:ext>
            </a:extLst>
          </a:blip>
          <a:srcRect l="11057" t="21926" b="11721"/>
          <a:stretch/>
        </p:blipFill>
        <p:spPr>
          <a:xfrm>
            <a:off x="5545123" y="2429036"/>
            <a:ext cx="3343935" cy="3426479"/>
          </a:xfrm>
          <a:prstGeom prst="rect">
            <a:avLst/>
          </a:prstGeom>
          <a:ln>
            <a:solidFill>
              <a:schemeClr val="accent2"/>
            </a:solidFill>
          </a:ln>
        </p:spPr>
      </p:pic>
    </p:spTree>
    <p:extLst>
      <p:ext uri="{BB962C8B-B14F-4D97-AF65-F5344CB8AC3E}">
        <p14:creationId xmlns="" xmlns:p14="http://schemas.microsoft.com/office/powerpoint/2010/main" val="16609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24FACF3-4877-43E6-9FB4-5A2EEC4C707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65153" y="922832"/>
            <a:ext cx="6753969" cy="4504845"/>
          </a:xfrm>
          <a:prstGeom prst="rect">
            <a:avLst/>
          </a:prstGeom>
        </p:spPr>
      </p:pic>
    </p:spTree>
    <p:extLst>
      <p:ext uri="{BB962C8B-B14F-4D97-AF65-F5344CB8AC3E}">
        <p14:creationId xmlns="" xmlns:p14="http://schemas.microsoft.com/office/powerpoint/2010/main" val="347231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8EDE9B8-F03F-4A46-8DFC-C1B133655430}"/>
              </a:ext>
            </a:extLst>
          </p:cNvPr>
          <p:cNvSpPr>
            <a:spLocks noGrp="1"/>
          </p:cNvSpPr>
          <p:nvPr>
            <p:ph type="title"/>
          </p:nvPr>
        </p:nvSpPr>
        <p:spPr>
          <a:xfrm>
            <a:off x="700004" y="192948"/>
            <a:ext cx="9551342" cy="2239859"/>
          </a:xfrm>
        </p:spPr>
        <p:txBody>
          <a:bodyPr>
            <a:noAutofit/>
          </a:bodyPr>
          <a:lstStyle/>
          <a:p>
            <a:r>
              <a:rPr lang="en-US" sz="2400" b="1" dirty="0">
                <a:solidFill>
                  <a:schemeClr val="accent2"/>
                </a:solidFill>
                <a:latin typeface="Calibri Light" panose="020F0302020204030204" pitchFamily="34" charset="0"/>
                <a:cs typeface="Calibri Light" panose="020F0302020204030204" pitchFamily="34" charset="0"/>
              </a:rPr>
              <a:t>HEAD</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Strong, in size balanced to general appearance, not too massive</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Cranial Region: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Skull : Viewed from the front and in profile little rounded. Frontal</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furrow hardly marked</a:t>
            </a:r>
            <a:r>
              <a:rPr lang="en-US" sz="2400" b="1" u="sng" dirty="0">
                <a:solidFill>
                  <a:schemeClr val="accent2"/>
                </a:solidFill>
                <a:latin typeface="Calibri Light" panose="020F0302020204030204" pitchFamily="34" charset="0"/>
                <a:cs typeface="Calibri Light" panose="020F0302020204030204" pitchFamily="34" charset="0"/>
              </a:rPr>
              <a:t/>
            </a:r>
            <a:br>
              <a:rPr lang="en-US" sz="2400" b="1" u="sng"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Stop : Well defined, but without being too pronounced</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5" name="Inhaltsplatzhalter 8">
            <a:extLst>
              <a:ext uri="{FF2B5EF4-FFF2-40B4-BE49-F238E27FC236}">
                <a16:creationId xmlns="" xmlns:a16="http://schemas.microsoft.com/office/drawing/2014/main" id="{4FCE8F9D-F1E5-49E4-B633-B57448FDC88C}"/>
              </a:ext>
            </a:extLst>
          </p:cNvPr>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849149" y="3017567"/>
            <a:ext cx="3258844" cy="2909050"/>
          </a:xfrm>
        </p:spPr>
        <p:style>
          <a:lnRef idx="2">
            <a:schemeClr val="accent1"/>
          </a:lnRef>
          <a:fillRef idx="1">
            <a:schemeClr val="lt1"/>
          </a:fillRef>
          <a:effectRef idx="0">
            <a:schemeClr val="accent1"/>
          </a:effectRef>
          <a:fontRef idx="minor">
            <a:schemeClr val="dk1"/>
          </a:fontRef>
        </p:style>
      </p:pic>
      <p:pic>
        <p:nvPicPr>
          <p:cNvPr id="6" name="Inhaltsplatzhalter 3">
            <a:extLst>
              <a:ext uri="{FF2B5EF4-FFF2-40B4-BE49-F238E27FC236}">
                <a16:creationId xmlns="" xmlns:a16="http://schemas.microsoft.com/office/drawing/2014/main" id="{A5A5DCBF-19AB-4361-B781-3776725E1F8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475675" y="2941591"/>
            <a:ext cx="3258844" cy="2990424"/>
          </a:xfrm>
          <a:prstGeom prst="rect">
            <a:avLst/>
          </a:prstGeom>
          <a:ln>
            <a:solidFill>
              <a:schemeClr val="accent2"/>
            </a:solidFill>
          </a:ln>
        </p:spPr>
      </p:pic>
      <p:sp>
        <p:nvSpPr>
          <p:cNvPr id="3" name="Textfeld 2">
            <a:extLst>
              <a:ext uri="{FF2B5EF4-FFF2-40B4-BE49-F238E27FC236}">
                <a16:creationId xmlns="" xmlns:a16="http://schemas.microsoft.com/office/drawing/2014/main" id="{E9B17781-C8F7-40D0-AD8E-988E0F7B81FB}"/>
              </a:ext>
            </a:extLst>
          </p:cNvPr>
          <p:cNvSpPr txBox="1"/>
          <p:nvPr/>
        </p:nvSpPr>
        <p:spPr>
          <a:xfrm>
            <a:off x="5710452" y="5979134"/>
            <a:ext cx="3151120" cy="461665"/>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dirty="0" err="1">
                <a:solidFill>
                  <a:schemeClr val="accent2"/>
                </a:solidFill>
              </a:rPr>
              <a:t>Correct</a:t>
            </a:r>
            <a:r>
              <a:rPr lang="de-CH" dirty="0">
                <a:solidFill>
                  <a:schemeClr val="accent2"/>
                </a:solidFill>
              </a:rPr>
              <a:t> </a:t>
            </a:r>
            <a:r>
              <a:rPr lang="de-CH" dirty="0" err="1">
                <a:solidFill>
                  <a:schemeClr val="accent2"/>
                </a:solidFill>
              </a:rPr>
              <a:t>bitch</a:t>
            </a:r>
            <a:r>
              <a:rPr lang="de-CH" dirty="0">
                <a:solidFill>
                  <a:schemeClr val="accent2"/>
                </a:solidFill>
              </a:rPr>
              <a:t> </a:t>
            </a:r>
            <a:r>
              <a:rPr lang="de-CH" dirty="0" err="1">
                <a:solidFill>
                  <a:schemeClr val="accent2"/>
                </a:solidFill>
              </a:rPr>
              <a:t>head</a:t>
            </a:r>
            <a:endParaRPr lang="de-CH" dirty="0">
              <a:solidFill>
                <a:schemeClr val="accent2"/>
              </a:solidFill>
            </a:endParaRPr>
          </a:p>
        </p:txBody>
      </p:sp>
      <p:sp>
        <p:nvSpPr>
          <p:cNvPr id="4" name="Textfeld 3">
            <a:extLst>
              <a:ext uri="{FF2B5EF4-FFF2-40B4-BE49-F238E27FC236}">
                <a16:creationId xmlns="" xmlns:a16="http://schemas.microsoft.com/office/drawing/2014/main" id="{6C62B83C-EA7A-474C-B3E7-21E2CAAD60F3}"/>
              </a:ext>
            </a:extLst>
          </p:cNvPr>
          <p:cNvSpPr txBox="1"/>
          <p:nvPr/>
        </p:nvSpPr>
        <p:spPr>
          <a:xfrm>
            <a:off x="1015067" y="5969970"/>
            <a:ext cx="2801924" cy="461665"/>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dirty="0" err="1">
                <a:solidFill>
                  <a:schemeClr val="accent2"/>
                </a:solidFill>
                <a:sym typeface="Wingdings" panose="05000000000000000000" pitchFamily="2" charset="2"/>
              </a:rPr>
              <a:t>Correct</a:t>
            </a:r>
            <a:r>
              <a:rPr lang="de-CH" dirty="0">
                <a:solidFill>
                  <a:schemeClr val="accent2"/>
                </a:solidFill>
                <a:sym typeface="Wingdings" panose="05000000000000000000" pitchFamily="2" charset="2"/>
              </a:rPr>
              <a:t> </a:t>
            </a:r>
            <a:r>
              <a:rPr lang="de-CH" dirty="0" err="1">
                <a:solidFill>
                  <a:schemeClr val="accent2"/>
                </a:solidFill>
                <a:sym typeface="Wingdings" panose="05000000000000000000" pitchFamily="2" charset="2"/>
              </a:rPr>
              <a:t>dog</a:t>
            </a:r>
            <a:r>
              <a:rPr lang="de-CH" dirty="0">
                <a:solidFill>
                  <a:schemeClr val="accent2"/>
                </a:solidFill>
                <a:sym typeface="Wingdings" panose="05000000000000000000" pitchFamily="2" charset="2"/>
              </a:rPr>
              <a:t> </a:t>
            </a:r>
            <a:r>
              <a:rPr lang="de-CH" dirty="0" err="1">
                <a:solidFill>
                  <a:schemeClr val="accent2"/>
                </a:solidFill>
                <a:sym typeface="Wingdings" panose="05000000000000000000" pitchFamily="2" charset="2"/>
              </a:rPr>
              <a:t>head</a:t>
            </a:r>
            <a:endParaRPr lang="de-CH" dirty="0">
              <a:solidFill>
                <a:schemeClr val="accent2"/>
              </a:solidFill>
            </a:endParaRPr>
          </a:p>
        </p:txBody>
      </p:sp>
    </p:spTree>
    <p:extLst>
      <p:ext uri="{BB962C8B-B14F-4D97-AF65-F5344CB8AC3E}">
        <p14:creationId xmlns="" xmlns:p14="http://schemas.microsoft.com/office/powerpoint/2010/main" val="339933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 xmlns:a16="http://schemas.microsoft.com/office/drawing/2014/main" id="{CE476561-C176-4127-85B1-E476039AD74E}"/>
              </a:ext>
            </a:extLst>
          </p:cNvPr>
          <p:cNvSpPr>
            <a:spLocks noGrp="1"/>
          </p:cNvSpPr>
          <p:nvPr>
            <p:ph type="title"/>
          </p:nvPr>
        </p:nvSpPr>
        <p:spPr>
          <a:xfrm>
            <a:off x="675745" y="394283"/>
            <a:ext cx="9189707" cy="791580"/>
          </a:xfrm>
          <a:noFill/>
        </p:spPr>
        <p:txBody>
          <a:bodyPr>
            <a:normAutofit fontScale="90000"/>
          </a:bodyPr>
          <a:lstStyle/>
          <a:p>
            <a:r>
              <a:rPr lang="en-US" dirty="0"/>
              <a:t/>
            </a:r>
            <a:br>
              <a:rPr lang="en-US" dirty="0"/>
            </a:br>
            <a:endParaRPr lang="en-US" dirty="0"/>
          </a:p>
        </p:txBody>
      </p:sp>
      <p:sp>
        <p:nvSpPr>
          <p:cNvPr id="3" name="Textplatzhalter 2">
            <a:extLst>
              <a:ext uri="{FF2B5EF4-FFF2-40B4-BE49-F238E27FC236}">
                <a16:creationId xmlns="" xmlns:a16="http://schemas.microsoft.com/office/drawing/2014/main" id="{46576439-1C6C-4C2D-BBF3-1737B4A8D91A}"/>
              </a:ext>
            </a:extLst>
          </p:cNvPr>
          <p:cNvSpPr>
            <a:spLocks noGrp="1"/>
          </p:cNvSpPr>
          <p:nvPr>
            <p:ph type="body" idx="1"/>
          </p:nvPr>
        </p:nvSpPr>
        <p:spPr>
          <a:xfrm>
            <a:off x="482797" y="528945"/>
            <a:ext cx="4185623" cy="576262"/>
          </a:xfrm>
        </p:spPr>
        <p:txBody>
          <a:bodyPr/>
          <a:lstStyle/>
          <a:p>
            <a:r>
              <a:rPr lang="de-CH" b="1" dirty="0">
                <a:solidFill>
                  <a:schemeClr val="accent2"/>
                </a:solidFill>
                <a:latin typeface="Calibri Light" panose="020F0302020204030204" pitchFamily="34" charset="0"/>
                <a:cs typeface="Calibri Light" panose="020F0302020204030204" pitchFamily="34" charset="0"/>
              </a:rPr>
              <a:t>Ratio </a:t>
            </a:r>
            <a:r>
              <a:rPr lang="de-CH" b="1" dirty="0" err="1">
                <a:solidFill>
                  <a:schemeClr val="accent2"/>
                </a:solidFill>
                <a:latin typeface="Calibri Light" panose="020F0302020204030204" pitchFamily="34" charset="0"/>
                <a:cs typeface="Calibri Light" panose="020F0302020204030204" pitchFamily="34" charset="0"/>
              </a:rPr>
              <a:t>head</a:t>
            </a:r>
            <a:r>
              <a:rPr lang="de-CH" b="1" dirty="0">
                <a:solidFill>
                  <a:schemeClr val="accent2"/>
                </a:solidFill>
                <a:latin typeface="Calibri Light" panose="020F0302020204030204" pitchFamily="34" charset="0"/>
                <a:cs typeface="Calibri Light" panose="020F0302020204030204" pitchFamily="34" charset="0"/>
              </a:rPr>
              <a:t> to </a:t>
            </a:r>
            <a:r>
              <a:rPr lang="de-CH" b="1" dirty="0" err="1">
                <a:solidFill>
                  <a:schemeClr val="accent2"/>
                </a:solidFill>
                <a:latin typeface="Calibri Light" panose="020F0302020204030204" pitchFamily="34" charset="0"/>
                <a:cs typeface="Calibri Light" panose="020F0302020204030204" pitchFamily="34" charset="0"/>
              </a:rPr>
              <a:t>muzzle</a:t>
            </a:r>
            <a:r>
              <a:rPr lang="de-CH" b="1" dirty="0">
                <a:solidFill>
                  <a:schemeClr val="accent2"/>
                </a:solidFill>
                <a:latin typeface="Calibri Light" panose="020F0302020204030204" pitchFamily="34" charset="0"/>
                <a:cs typeface="Calibri Light" panose="020F0302020204030204" pitchFamily="34" charset="0"/>
              </a:rPr>
              <a:t> 2:1</a:t>
            </a:r>
          </a:p>
        </p:txBody>
      </p:sp>
      <p:pic>
        <p:nvPicPr>
          <p:cNvPr id="7" name="Inhaltsplatzhalter 12">
            <a:extLst>
              <a:ext uri="{FF2B5EF4-FFF2-40B4-BE49-F238E27FC236}">
                <a16:creationId xmlns="" xmlns:a16="http://schemas.microsoft.com/office/drawing/2014/main" id="{4F5FCD39-FFC6-4F27-A254-2E6E032CC691}"/>
              </a:ext>
            </a:extLst>
          </p:cNvPr>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23407" y="1600813"/>
            <a:ext cx="4184650" cy="2942029"/>
          </a:xfrm>
        </p:spPr>
      </p:pic>
      <p:sp>
        <p:nvSpPr>
          <p:cNvPr id="5" name="Textplatzhalter 4">
            <a:extLst>
              <a:ext uri="{FF2B5EF4-FFF2-40B4-BE49-F238E27FC236}">
                <a16:creationId xmlns="" xmlns:a16="http://schemas.microsoft.com/office/drawing/2014/main" id="{EF974B19-141C-4067-A621-066690AC8C1D}"/>
              </a:ext>
            </a:extLst>
          </p:cNvPr>
          <p:cNvSpPr>
            <a:spLocks noGrp="1"/>
          </p:cNvSpPr>
          <p:nvPr>
            <p:ph type="body" sz="quarter" idx="3"/>
          </p:nvPr>
        </p:nvSpPr>
        <p:spPr>
          <a:xfrm>
            <a:off x="5507282" y="1457905"/>
            <a:ext cx="2294479" cy="974902"/>
          </a:xfrm>
        </p:spPr>
        <p:txBody>
          <a:bodyPr/>
          <a:lstStyle/>
          <a:p>
            <a:pPr marL="342900" indent="-342900">
              <a:buFont typeface="Wingdings" panose="05000000000000000000" pitchFamily="2" charset="2"/>
              <a:buChar char="ü"/>
            </a:pPr>
            <a:r>
              <a:rPr lang="de-CH" b="1" dirty="0" err="1">
                <a:solidFill>
                  <a:schemeClr val="accent2"/>
                </a:solidFill>
                <a:latin typeface="Calibri Light" panose="020F0302020204030204" pitchFamily="34" charset="0"/>
                <a:cs typeface="Calibri Light" panose="020F0302020204030204" pitchFamily="34" charset="0"/>
              </a:rPr>
              <a:t>Correct</a:t>
            </a:r>
            <a:endParaRPr lang="de-CH" b="1" dirty="0">
              <a:solidFill>
                <a:schemeClr val="accent2"/>
              </a:solidFill>
              <a:latin typeface="Calibri Light" panose="020F0302020204030204" pitchFamily="34" charset="0"/>
              <a:cs typeface="Calibri Light" panose="020F0302020204030204" pitchFamily="34" charset="0"/>
            </a:endParaRPr>
          </a:p>
          <a:p>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stop</a:t>
            </a:r>
            <a:r>
              <a:rPr lang="de-CH" b="1" dirty="0">
                <a:solidFill>
                  <a:schemeClr val="accent2"/>
                </a:solidFill>
                <a:latin typeface="Calibri Light" panose="020F0302020204030204" pitchFamily="34" charset="0"/>
                <a:cs typeface="Calibri Light" panose="020F0302020204030204" pitchFamily="34" charset="0"/>
              </a:rPr>
              <a:t> and </a:t>
            </a:r>
            <a:r>
              <a:rPr lang="de-CH" b="1" dirty="0" err="1">
                <a:solidFill>
                  <a:schemeClr val="accent2"/>
                </a:solidFill>
                <a:latin typeface="Calibri Light" panose="020F0302020204030204" pitchFamily="34" charset="0"/>
                <a:cs typeface="Calibri Light" panose="020F0302020204030204" pitchFamily="34" charset="0"/>
              </a:rPr>
              <a:t>skull</a:t>
            </a:r>
            <a:endParaRPr lang="de-CH" b="1" dirty="0">
              <a:solidFill>
                <a:schemeClr val="accent2"/>
              </a:solidFill>
              <a:latin typeface="Calibri Light" panose="020F0302020204030204" pitchFamily="34" charset="0"/>
              <a:cs typeface="Calibri Light" panose="020F0302020204030204" pitchFamily="34" charset="0"/>
            </a:endParaRPr>
          </a:p>
        </p:txBody>
      </p:sp>
      <p:pic>
        <p:nvPicPr>
          <p:cNvPr id="8" name="Inhaltsplatzhalter 14">
            <a:extLst>
              <a:ext uri="{FF2B5EF4-FFF2-40B4-BE49-F238E27FC236}">
                <a16:creationId xmlns="" xmlns:a16="http://schemas.microsoft.com/office/drawing/2014/main" id="{A37F91C5-29C2-4F0C-A3F3-4D95ED320197}"/>
              </a:ext>
            </a:extLst>
          </p:cNvPr>
          <p:cNvPicPr>
            <a:picLocks noGrp="1" noChangeAspect="1"/>
          </p:cNvPicPr>
          <p:nvPr>
            <p:ph sz="quarter" idx="4"/>
          </p:nvPr>
        </p:nvPicPr>
        <p:blipFill>
          <a:blip r:embed="rId3" cstate="print">
            <a:extLst>
              <a:ext uri="{28A0092B-C50C-407E-A947-70E740481C1C}">
                <a14:useLocalDpi xmlns="" xmlns:a14="http://schemas.microsoft.com/office/drawing/2010/main" val="0"/>
              </a:ext>
            </a:extLst>
          </a:blip>
          <a:stretch>
            <a:fillRect/>
          </a:stretch>
        </p:blipFill>
        <p:spPr>
          <a:xfrm>
            <a:off x="5666257" y="2727644"/>
            <a:ext cx="3676938" cy="3630395"/>
          </a:xfrm>
        </p:spPr>
      </p:pic>
    </p:spTree>
    <p:extLst>
      <p:ext uri="{BB962C8B-B14F-4D97-AF65-F5344CB8AC3E}">
        <p14:creationId xmlns="" xmlns:p14="http://schemas.microsoft.com/office/powerpoint/2010/main" val="269318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F0FFE2D-BA92-4A5F-B0E3-385D709EA1B2}"/>
              </a:ext>
            </a:extLst>
          </p:cNvPr>
          <p:cNvSpPr>
            <a:spLocks noGrp="1"/>
          </p:cNvSpPr>
          <p:nvPr>
            <p:ph type="title"/>
          </p:nvPr>
        </p:nvSpPr>
        <p:spPr>
          <a:xfrm>
            <a:off x="4673191" y="585816"/>
            <a:ext cx="3934270" cy="992289"/>
          </a:xfrm>
        </p:spPr>
        <p:txBody>
          <a:bodyPr vert="horz" lIns="91440" tIns="45720" rIns="91440" bIns="45720" rtlCol="0">
            <a:normAutofit/>
          </a:bodyPr>
          <a:lstStyle/>
          <a:p>
            <a:r>
              <a:rPr lang="en-US" sz="4400" dirty="0">
                <a:solidFill>
                  <a:srgbClr val="FF0000"/>
                </a:solidFill>
                <a:sym typeface="Wingdings" panose="05000000000000000000" pitchFamily="2" charset="2"/>
              </a:rPr>
              <a:t></a:t>
            </a:r>
            <a:r>
              <a:rPr lang="en-US" sz="2400" b="1" dirty="0">
                <a:solidFill>
                  <a:schemeClr val="accent2"/>
                </a:solidFill>
                <a:latin typeface="Calibri Light" panose="020F0302020204030204" pitchFamily="34" charset="0"/>
                <a:cs typeface="Calibri Light" panose="020F0302020204030204" pitchFamily="34" charset="0"/>
              </a:rPr>
              <a:t>Incorrect</a:t>
            </a:r>
          </a:p>
        </p:txBody>
      </p:sp>
      <p:sp>
        <p:nvSpPr>
          <p:cNvPr id="3" name="Inhaltsplatzhalter 2">
            <a:extLst>
              <a:ext uri="{FF2B5EF4-FFF2-40B4-BE49-F238E27FC236}">
                <a16:creationId xmlns="" xmlns:a16="http://schemas.microsoft.com/office/drawing/2014/main" id="{98C8A6ED-9884-43E5-A97C-2EA691F9E6FF}"/>
              </a:ext>
            </a:extLst>
          </p:cNvPr>
          <p:cNvSpPr>
            <a:spLocks noGrp="1"/>
          </p:cNvSpPr>
          <p:nvPr>
            <p:ph idx="1"/>
          </p:nvPr>
        </p:nvSpPr>
        <p:spPr>
          <a:xfrm>
            <a:off x="5022964" y="1392573"/>
            <a:ext cx="5176008" cy="1849770"/>
          </a:xfrm>
        </p:spPr>
        <p:txBody>
          <a:bodyPr vert="horz" lIns="91440" tIns="45720" rIns="91440" bIns="45720" rtlCol="0" anchor="ctr">
            <a:normAutofit lnSpcReduction="10000"/>
          </a:bodyPr>
          <a:lstStyle/>
          <a:p>
            <a:pPr marL="0" indent="0">
              <a:buNone/>
            </a:pPr>
            <a:r>
              <a:rPr lang="en-US" sz="2400" b="1" dirty="0">
                <a:solidFill>
                  <a:schemeClr val="accent2"/>
                </a:solidFill>
                <a:latin typeface="Calibri Light" panose="020F0302020204030204" pitchFamily="34" charset="0"/>
                <a:cs typeface="Calibri Light" panose="020F0302020204030204" pitchFamily="34" charset="0"/>
              </a:rPr>
              <a:t>Short muzzle in ratio to the head</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Stop is too pronounced</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Eyes light brown</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Spots of pigmentation</a:t>
            </a:r>
          </a:p>
          <a:p>
            <a:pPr>
              <a:buFontTx/>
              <a:buChar char="-"/>
            </a:pPr>
            <a:endParaRPr lang="en-US" sz="2000" dirty="0">
              <a:solidFill>
                <a:schemeClr val="accent2"/>
              </a:solidFill>
            </a:endParaRPr>
          </a:p>
        </p:txBody>
      </p:sp>
      <p:pic>
        <p:nvPicPr>
          <p:cNvPr id="4" name="Grafik 3">
            <a:extLst>
              <a:ext uri="{FF2B5EF4-FFF2-40B4-BE49-F238E27FC236}">
                <a16:creationId xmlns="" xmlns:a16="http://schemas.microsoft.com/office/drawing/2014/main" id="{7D2F2C61-3E1B-4D81-9139-D4BDCA936554}"/>
              </a:ext>
            </a:extLst>
          </p:cNvPr>
          <p:cNvPicPr/>
          <p:nvPr/>
        </p:nvPicPr>
        <p:blipFill rotWithShape="1">
          <a:blip r:embed="rId2" cstate="print">
            <a:alphaModFix/>
            <a:extLst>
              <a:ext uri="{28A0092B-C50C-407E-A947-70E740481C1C}">
                <a14:useLocalDpi xmlns="" xmlns:a14="http://schemas.microsoft.com/office/drawing/2010/main" val="0"/>
              </a:ext>
            </a:extLst>
          </a:blip>
          <a:srcRect l="19697" r="16528" b="-2"/>
          <a:stretch/>
        </p:blipFill>
        <p:spPr>
          <a:xfrm>
            <a:off x="469597" y="242789"/>
            <a:ext cx="3389340" cy="3465146"/>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pic>
        <p:nvPicPr>
          <p:cNvPr id="6" name="Grafik 5">
            <a:extLst>
              <a:ext uri="{FF2B5EF4-FFF2-40B4-BE49-F238E27FC236}">
                <a16:creationId xmlns="" xmlns:a16="http://schemas.microsoft.com/office/drawing/2014/main" id="{BC22742B-9E3F-4E24-A144-C04B6305F5A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22964" y="3699547"/>
            <a:ext cx="3799508" cy="2879418"/>
          </a:xfrm>
          <a:prstGeom prst="rect">
            <a:avLst/>
          </a:prstGeom>
        </p:spPr>
      </p:pic>
      <p:sp>
        <p:nvSpPr>
          <p:cNvPr id="7" name="Textfeld 6">
            <a:extLst>
              <a:ext uri="{FF2B5EF4-FFF2-40B4-BE49-F238E27FC236}">
                <a16:creationId xmlns="" xmlns:a16="http://schemas.microsoft.com/office/drawing/2014/main" id="{21FB03D9-C302-4D3E-8F56-1F4304FC7088}"/>
              </a:ext>
            </a:extLst>
          </p:cNvPr>
          <p:cNvSpPr txBox="1"/>
          <p:nvPr/>
        </p:nvSpPr>
        <p:spPr>
          <a:xfrm>
            <a:off x="629174" y="5285064"/>
            <a:ext cx="3733101" cy="830997"/>
          </a:xfrm>
          <a:prstGeom prst="rect">
            <a:avLst/>
          </a:prstGeom>
          <a:noFill/>
        </p:spPr>
        <p:txBody>
          <a:bodyPr wrap="square" rtlCol="0">
            <a:spAutoFit/>
          </a:bodyPr>
          <a:lstStyle/>
          <a:p>
            <a:pPr marL="342900" indent="-342900">
              <a:buFont typeface="Wingdings" panose="05000000000000000000" pitchFamily="2" charset="2"/>
              <a:buChar char="û"/>
            </a:pP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Incorrect</a:t>
            </a:r>
            <a:r>
              <a:rPr lang="de-CH" sz="2400" b="1" dirty="0">
                <a:solidFill>
                  <a:schemeClr val="accent2"/>
                </a:solidFill>
                <a:latin typeface="Calibri Light" panose="020F0302020204030204" pitchFamily="34" charset="0"/>
                <a:cs typeface="Calibri Light" panose="020F0302020204030204" pitchFamily="34" charset="0"/>
              </a:rPr>
              <a:t> </a:t>
            </a:r>
          </a:p>
          <a:p>
            <a:r>
              <a:rPr lang="de-CH" sz="2400" b="1" dirty="0">
                <a:solidFill>
                  <a:schemeClr val="accent2"/>
                </a:solidFill>
                <a:latin typeface="Calibri Light" panose="020F0302020204030204" pitchFamily="34" charset="0"/>
                <a:cs typeface="Calibri Light" panose="020F0302020204030204" pitchFamily="34" charset="0"/>
              </a:rPr>
              <a:t>     Flat </a:t>
            </a:r>
            <a:r>
              <a:rPr lang="de-CH" sz="2400" b="1" dirty="0" err="1">
                <a:solidFill>
                  <a:schemeClr val="accent2"/>
                </a:solidFill>
                <a:latin typeface="Calibri Light" panose="020F0302020204030204" pitchFamily="34" charset="0"/>
                <a:cs typeface="Calibri Light" panose="020F0302020204030204" pitchFamily="34" charset="0"/>
              </a:rPr>
              <a:t>skull</a:t>
            </a:r>
            <a:r>
              <a:rPr lang="de-CH" sz="2400" b="1" dirty="0">
                <a:solidFill>
                  <a:schemeClr val="accent2"/>
                </a:solidFill>
                <a:latin typeface="Calibri Light" panose="020F0302020204030204" pitchFamily="34" charset="0"/>
                <a:cs typeface="Calibri Light" panose="020F0302020204030204" pitchFamily="34" charset="0"/>
              </a:rPr>
              <a:t>, not </a:t>
            </a:r>
            <a:r>
              <a:rPr lang="de-CH" sz="2400" b="1" dirty="0" err="1">
                <a:solidFill>
                  <a:schemeClr val="accent2"/>
                </a:solidFill>
                <a:latin typeface="Calibri Light" panose="020F0302020204030204" pitchFamily="34" charset="0"/>
                <a:cs typeface="Calibri Light" panose="020F0302020204030204" pitchFamily="34" charset="0"/>
              </a:rPr>
              <a:t>enough</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stop</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85570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4EE776C-2E6B-4B49-A24D-188E3BDA3083}"/>
              </a:ext>
            </a:extLst>
          </p:cNvPr>
          <p:cNvSpPr>
            <a:spLocks noGrp="1"/>
          </p:cNvSpPr>
          <p:nvPr>
            <p:ph type="title"/>
          </p:nvPr>
        </p:nvSpPr>
        <p:spPr>
          <a:xfrm>
            <a:off x="330526" y="532876"/>
            <a:ext cx="8332211" cy="2124662"/>
          </a:xfrm>
        </p:spPr>
        <p:txBody>
          <a:bodyPr vert="horz" lIns="91440" tIns="45720" rIns="91440" bIns="45720" rtlCol="0" anchor="t">
            <a:normAutofit fontScale="90000"/>
          </a:bodyPr>
          <a:lstStyle/>
          <a:p>
            <a:r>
              <a:rPr lang="en-US" sz="3100" b="1" dirty="0">
                <a:solidFill>
                  <a:schemeClr val="accent2"/>
                </a:solidFill>
                <a:latin typeface="Calibri Light" panose="020F0302020204030204" pitchFamily="34" charset="0"/>
                <a:cs typeface="Calibri Light" panose="020F0302020204030204" pitchFamily="34" charset="0"/>
              </a:rPr>
              <a:t>FACIAL REGION </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Nose:     black</a:t>
            </a:r>
            <a:r>
              <a:rPr lang="en-US" sz="3100" b="1" u="sng" dirty="0">
                <a:solidFill>
                  <a:schemeClr val="accent2"/>
                </a:solidFill>
                <a:latin typeface="Calibri Light" panose="020F0302020204030204" pitchFamily="34" charset="0"/>
                <a:cs typeface="Calibri Light" panose="020F0302020204030204" pitchFamily="34" charset="0"/>
              </a:rPr>
              <a:t/>
            </a:r>
            <a:br>
              <a:rPr lang="en-US" sz="3100" b="1" u="sng"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Muzzle: strong, of medium length, nasal bridge straight.</a:t>
            </a:r>
            <a:r>
              <a:rPr lang="en-US" sz="3100" b="1" u="sng" dirty="0">
                <a:solidFill>
                  <a:schemeClr val="accent2"/>
                </a:solidFill>
                <a:latin typeface="Calibri Light" panose="020F0302020204030204" pitchFamily="34" charset="0"/>
                <a:cs typeface="Calibri Light" panose="020F0302020204030204" pitchFamily="34" charset="0"/>
              </a:rPr>
              <a:t/>
            </a:r>
            <a:br>
              <a:rPr lang="en-US" sz="3100" b="1" u="sng"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Lips:       close fitting, black</a:t>
            </a:r>
            <a:r>
              <a:rPr lang="en-US" sz="2700" dirty="0"/>
              <a:t/>
            </a:r>
            <a:br>
              <a:rPr lang="en-US" sz="2700" dirty="0"/>
            </a:br>
            <a:endParaRPr lang="en-US" sz="2700" dirty="0"/>
          </a:p>
        </p:txBody>
      </p:sp>
      <p:sp>
        <p:nvSpPr>
          <p:cNvPr id="3" name="Inhaltsplatzhalter 2">
            <a:extLst>
              <a:ext uri="{FF2B5EF4-FFF2-40B4-BE49-F238E27FC236}">
                <a16:creationId xmlns="" xmlns:a16="http://schemas.microsoft.com/office/drawing/2014/main" id="{E4FFFAA5-3DCB-494E-8950-C1B53E80B20E}"/>
              </a:ext>
            </a:extLst>
          </p:cNvPr>
          <p:cNvSpPr>
            <a:spLocks noGrp="1"/>
          </p:cNvSpPr>
          <p:nvPr>
            <p:ph idx="1"/>
          </p:nvPr>
        </p:nvSpPr>
        <p:spPr>
          <a:xfrm>
            <a:off x="1244926" y="3913735"/>
            <a:ext cx="1694470" cy="779026"/>
          </a:xfrm>
        </p:spPr>
        <p:txBody>
          <a:bodyPr vert="horz" lIns="91440" tIns="45720" rIns="91440" bIns="45720" rtlCol="0">
            <a:normAutofit fontScale="70000" lnSpcReduction="20000"/>
          </a:bodyPr>
          <a:lstStyle/>
          <a:p>
            <a:pPr marL="0" indent="0">
              <a:buNone/>
            </a:pPr>
            <a:r>
              <a:rPr lang="en-US"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600" b="1" dirty="0">
                <a:solidFill>
                  <a:schemeClr val="accent2"/>
                </a:solidFill>
                <a:latin typeface="Calibri Light" panose="020F0302020204030204" pitchFamily="34" charset="0"/>
                <a:cs typeface="Calibri Light" panose="020F0302020204030204" pitchFamily="34" charset="0"/>
              </a:rPr>
              <a:t>Correct</a:t>
            </a:r>
            <a:endParaRPr lang="en-US" sz="3600"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dirty="0">
                <a:solidFill>
                  <a:schemeClr val="accent2"/>
                </a:solidFill>
                <a:latin typeface="Calibri Light" panose="020F0302020204030204" pitchFamily="34" charset="0"/>
                <a:cs typeface="Calibri Light" panose="020F0302020204030204" pitchFamily="34" charset="0"/>
              </a:rPr>
              <a:t>    </a:t>
            </a:r>
          </a:p>
        </p:txBody>
      </p:sp>
      <p:pic>
        <p:nvPicPr>
          <p:cNvPr id="4" name="Grafik 3">
            <a:extLst>
              <a:ext uri="{FF2B5EF4-FFF2-40B4-BE49-F238E27FC236}">
                <a16:creationId xmlns="" xmlns:a16="http://schemas.microsoft.com/office/drawing/2014/main" id="{3ED75DE4-AC5D-4B02-B8D7-06710E3C0FBF}"/>
              </a:ext>
            </a:extLst>
          </p:cNvPr>
          <p:cNvPicPr/>
          <p:nvPr/>
        </p:nvPicPr>
        <p:blipFill>
          <a:blip r:embed="rId2" cstate="print">
            <a:extLst>
              <a:ext uri="{28A0092B-C50C-407E-A947-70E740481C1C}">
                <a14:useLocalDpi xmlns="" xmlns:a14="http://schemas.microsoft.com/office/drawing/2010/main" val="0"/>
              </a:ext>
            </a:extLst>
          </a:blip>
          <a:srcRect/>
          <a:stretch/>
        </p:blipFill>
        <p:spPr>
          <a:xfrm>
            <a:off x="3878958" y="2697695"/>
            <a:ext cx="5486404" cy="3211106"/>
          </a:xfrm>
          <a:prstGeom prst="rect">
            <a:avLst/>
          </a:prstGeom>
        </p:spPr>
      </p:pic>
    </p:spTree>
    <p:extLst>
      <p:ext uri="{BB962C8B-B14F-4D97-AF65-F5344CB8AC3E}">
        <p14:creationId xmlns="" xmlns:p14="http://schemas.microsoft.com/office/powerpoint/2010/main" val="266324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6AD120A-CF7D-4D74-982B-70BADB699480}"/>
              </a:ext>
            </a:extLst>
          </p:cNvPr>
          <p:cNvSpPr>
            <a:spLocks noGrp="1"/>
          </p:cNvSpPr>
          <p:nvPr>
            <p:ph type="title"/>
          </p:nvPr>
        </p:nvSpPr>
        <p:spPr>
          <a:xfrm>
            <a:off x="5663093" y="1705798"/>
            <a:ext cx="4034580" cy="1356184"/>
          </a:xfrm>
        </p:spPr>
        <p:txBody>
          <a:bodyPr vert="horz" lIns="91440" tIns="45720" rIns="91440" bIns="45720" rtlCol="0" anchor="t">
            <a:normAutofit/>
          </a:bodyPr>
          <a:lstStyle/>
          <a:p>
            <a:r>
              <a:rPr lang="en-US" dirty="0">
                <a:solidFill>
                  <a:srgbClr val="FF0000"/>
                </a:solidFill>
                <a:sym typeface="Wingdings" panose="05000000000000000000" pitchFamily="2" charset="2"/>
              </a:rPr>
              <a:t></a:t>
            </a:r>
            <a:r>
              <a:rPr lang="en-US" sz="4400" dirty="0">
                <a:solidFill>
                  <a:srgbClr val="FF0000"/>
                </a:solidFill>
                <a:sym typeface="Wingdings" panose="05000000000000000000" pitchFamily="2" charset="2"/>
              </a:rPr>
              <a:t> </a:t>
            </a:r>
            <a:r>
              <a:rPr lang="en-US" sz="2800" b="1" dirty="0">
                <a:solidFill>
                  <a:schemeClr val="accent2"/>
                </a:solidFill>
                <a:latin typeface="Calibri Light" panose="020F0302020204030204" pitchFamily="34" charset="0"/>
                <a:cs typeface="Calibri Light" panose="020F0302020204030204" pitchFamily="34" charset="0"/>
              </a:rPr>
              <a:t>Incorrect</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Open lips</a:t>
            </a:r>
          </a:p>
        </p:txBody>
      </p:sp>
      <p:sp>
        <p:nvSpPr>
          <p:cNvPr id="3" name="Inhaltsplatzhalter 2">
            <a:extLst>
              <a:ext uri="{FF2B5EF4-FFF2-40B4-BE49-F238E27FC236}">
                <a16:creationId xmlns="" xmlns:a16="http://schemas.microsoft.com/office/drawing/2014/main" id="{EEACB563-9EFD-449F-9CEE-1690A97FE246}"/>
              </a:ext>
            </a:extLst>
          </p:cNvPr>
          <p:cNvSpPr>
            <a:spLocks noGrp="1"/>
          </p:cNvSpPr>
          <p:nvPr>
            <p:ph idx="1"/>
          </p:nvPr>
        </p:nvSpPr>
        <p:spPr>
          <a:xfrm>
            <a:off x="5805181" y="3137483"/>
            <a:ext cx="3892492" cy="1546721"/>
          </a:xfrm>
        </p:spPr>
        <p:txBody>
          <a:bodyPr vert="horz" lIns="91440" tIns="45720" rIns="91440" bIns="45720" rtlCol="0" anchor="b">
            <a:noAutofit/>
          </a:bodyPr>
          <a:lstStyle/>
          <a:p>
            <a:pPr marL="0" indent="0">
              <a:buNone/>
            </a:pPr>
            <a:r>
              <a:rPr lang="en-US"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2800" b="1" dirty="0">
                <a:solidFill>
                  <a:schemeClr val="accent2"/>
                </a:solidFill>
                <a:latin typeface="Calibri Light" panose="020F0302020204030204" pitchFamily="34" charset="0"/>
                <a:cs typeface="Calibri Light" panose="020F0302020204030204" pitchFamily="34" charset="0"/>
              </a:rPr>
              <a:t>Correct</a:t>
            </a:r>
          </a:p>
          <a:p>
            <a:pPr marL="0" indent="0">
              <a:buNone/>
            </a:pPr>
            <a:r>
              <a:rPr lang="en-US" sz="2800" b="1" dirty="0">
                <a:solidFill>
                  <a:schemeClr val="accent2"/>
                </a:solidFill>
                <a:latin typeface="Calibri Light" panose="020F0302020204030204" pitchFamily="34" charset="0"/>
                <a:cs typeface="Calibri Light" panose="020F0302020204030204" pitchFamily="34" charset="0"/>
              </a:rPr>
              <a:t>    Black pigmentation</a:t>
            </a:r>
          </a:p>
        </p:txBody>
      </p:sp>
      <p:pic>
        <p:nvPicPr>
          <p:cNvPr id="4" name="Grafik 3">
            <a:extLst>
              <a:ext uri="{FF2B5EF4-FFF2-40B4-BE49-F238E27FC236}">
                <a16:creationId xmlns="" xmlns:a16="http://schemas.microsoft.com/office/drawing/2014/main" id="{9A6BB0FA-0086-4790-9628-02EB3286863B}"/>
              </a:ext>
            </a:extLst>
          </p:cNvPr>
          <p:cNvPicPr/>
          <p:nvPr/>
        </p:nvPicPr>
        <p:blipFill rotWithShape="1">
          <a:blip r:embed="rId2" cstate="print">
            <a:alphaModFix/>
            <a:extLst>
              <a:ext uri="{28A0092B-C50C-407E-A947-70E740481C1C}">
                <a14:useLocalDpi xmlns="" xmlns:a14="http://schemas.microsoft.com/office/drawing/2010/main" val="0"/>
              </a:ext>
            </a:extLst>
          </a:blip>
          <a:srcRect l="34337" r="10265" b="2"/>
          <a:stretch/>
        </p:blipFill>
        <p:spPr>
          <a:xfrm>
            <a:off x="536898" y="535145"/>
            <a:ext cx="4805692" cy="502675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 xmlns:p14="http://schemas.microsoft.com/office/powerpoint/2010/main" val="280477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CBCEBC8A-99F8-4DBE-935E-4A365ADDCE03}"/>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2096" t="12959"/>
          <a:stretch/>
        </p:blipFill>
        <p:spPr>
          <a:xfrm>
            <a:off x="1057014" y="276836"/>
            <a:ext cx="3129093" cy="2912217"/>
          </a:xfrm>
          <a:prstGeom prst="rect">
            <a:avLst/>
          </a:prstGeom>
        </p:spPr>
      </p:pic>
      <p:sp>
        <p:nvSpPr>
          <p:cNvPr id="6" name="Textfeld 5">
            <a:extLst>
              <a:ext uri="{FF2B5EF4-FFF2-40B4-BE49-F238E27FC236}">
                <a16:creationId xmlns="" xmlns:a16="http://schemas.microsoft.com/office/drawing/2014/main" id="{EB397BF5-7464-40F7-85B6-6017ACE11F73}"/>
              </a:ext>
            </a:extLst>
          </p:cNvPr>
          <p:cNvSpPr txBox="1"/>
          <p:nvPr/>
        </p:nvSpPr>
        <p:spPr>
          <a:xfrm>
            <a:off x="5142452" y="679508"/>
            <a:ext cx="4311942" cy="1569660"/>
          </a:xfrm>
          <a:prstGeom prst="rect">
            <a:avLst/>
          </a:prstGeom>
          <a:noFill/>
        </p:spPr>
        <p:txBody>
          <a:bodyPr wrap="square" rtlCol="0">
            <a:spAutoFit/>
          </a:bodyPr>
          <a:lstStyle/>
          <a:p>
            <a:r>
              <a:rPr lang="de-CH" sz="2400" dirty="0">
                <a:solidFill>
                  <a:srgbClr val="FF0000"/>
                </a:solidFill>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Incorrect</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Overall to </a:t>
            </a:r>
            <a:r>
              <a:rPr lang="de-CH" sz="2400" b="1" dirty="0" err="1">
                <a:solidFill>
                  <a:schemeClr val="accent2"/>
                </a:solidFill>
                <a:latin typeface="Calibri Light" panose="020F0302020204030204" pitchFamily="34" charset="0"/>
                <a:cs typeface="Calibri Light" panose="020F0302020204030204" pitchFamily="34" charset="0"/>
              </a:rPr>
              <a:t>much</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loose</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skin</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Open </a:t>
            </a:r>
            <a:r>
              <a:rPr lang="de-CH" sz="2400" b="1" dirty="0" err="1">
                <a:solidFill>
                  <a:schemeClr val="accent2"/>
                </a:solidFill>
                <a:latin typeface="Calibri Light" panose="020F0302020204030204" pitchFamily="34" charset="0"/>
                <a:cs typeface="Calibri Light" panose="020F0302020204030204" pitchFamily="34" charset="0"/>
              </a:rPr>
              <a:t>lips</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Big </a:t>
            </a:r>
            <a:r>
              <a:rPr lang="de-CH" sz="2400" b="1" dirty="0" err="1">
                <a:solidFill>
                  <a:schemeClr val="accent2"/>
                </a:solidFill>
                <a:latin typeface="Calibri Light" panose="020F0302020204030204" pitchFamily="34" charset="0"/>
                <a:cs typeface="Calibri Light" panose="020F0302020204030204" pitchFamily="34" charset="0"/>
              </a:rPr>
              <a:t>ears</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8" name="Grafik 7">
            <a:extLst>
              <a:ext uri="{FF2B5EF4-FFF2-40B4-BE49-F238E27FC236}">
                <a16:creationId xmlns="" xmlns:a16="http://schemas.microsoft.com/office/drawing/2014/main" id="{CC5422CC-EC0A-4B02-B938-F806B2CF271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3628" r="23589"/>
          <a:stretch/>
        </p:blipFill>
        <p:spPr>
          <a:xfrm>
            <a:off x="1057015" y="3549463"/>
            <a:ext cx="3057880" cy="3103008"/>
          </a:xfrm>
          <a:prstGeom prst="rect">
            <a:avLst/>
          </a:prstGeom>
        </p:spPr>
      </p:pic>
      <p:sp>
        <p:nvSpPr>
          <p:cNvPr id="9" name="Textfeld 8">
            <a:extLst>
              <a:ext uri="{FF2B5EF4-FFF2-40B4-BE49-F238E27FC236}">
                <a16:creationId xmlns="" xmlns:a16="http://schemas.microsoft.com/office/drawing/2014/main" id="{58136E63-AFC8-40D0-8AD7-F3E010E4675F}"/>
              </a:ext>
            </a:extLst>
          </p:cNvPr>
          <p:cNvSpPr txBox="1"/>
          <p:nvPr/>
        </p:nvSpPr>
        <p:spPr>
          <a:xfrm>
            <a:off x="5142452" y="4331996"/>
            <a:ext cx="3590488" cy="1477328"/>
          </a:xfrm>
          <a:prstGeom prst="rect">
            <a:avLst/>
          </a:prstGeom>
          <a:noFill/>
        </p:spPr>
        <p:txBody>
          <a:bodyPr wrap="square" rtlCol="0">
            <a:spAutoFit/>
          </a:bodyPr>
          <a:lstStyle/>
          <a:p>
            <a:r>
              <a:rPr lang="de-CH" sz="2400" dirty="0">
                <a:solidFill>
                  <a:srgbClr val="FF0000"/>
                </a:solidFill>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Lack of </a:t>
            </a:r>
            <a:r>
              <a:rPr lang="de-CH" sz="2400" b="1" dirty="0" err="1">
                <a:solidFill>
                  <a:schemeClr val="accent2"/>
                </a:solidFill>
                <a:latin typeface="Calibri Light" panose="020F0302020204030204" pitchFamily="34" charset="0"/>
                <a:cs typeface="Calibri Light" panose="020F0302020204030204" pitchFamily="34" charset="0"/>
              </a:rPr>
              <a:t>pigmentation</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Low </a:t>
            </a:r>
            <a:r>
              <a:rPr lang="de-CH" sz="2400" b="1" dirty="0" err="1">
                <a:solidFill>
                  <a:schemeClr val="accent2"/>
                </a:solidFill>
                <a:latin typeface="Calibri Light" panose="020F0302020204030204" pitchFamily="34" charset="0"/>
                <a:cs typeface="Calibri Light" panose="020F0302020204030204" pitchFamily="34" charset="0"/>
              </a:rPr>
              <a:t>earset</a:t>
            </a:r>
            <a:endParaRPr lang="de-CH" sz="2400" b="1" dirty="0">
              <a:solidFill>
                <a:schemeClr val="accent2"/>
              </a:solidFill>
              <a:latin typeface="Calibri Light" panose="020F0302020204030204" pitchFamily="34" charset="0"/>
              <a:cs typeface="Calibri Light" panose="020F0302020204030204" pitchFamily="34" charset="0"/>
            </a:endParaRPr>
          </a:p>
          <a:p>
            <a:endParaRPr lang="de-CH" dirty="0"/>
          </a:p>
        </p:txBody>
      </p:sp>
    </p:spTree>
    <p:extLst>
      <p:ext uri="{BB962C8B-B14F-4D97-AF65-F5344CB8AC3E}">
        <p14:creationId xmlns="" xmlns:p14="http://schemas.microsoft.com/office/powerpoint/2010/main" val="175464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2BD41E1-95FB-4647-9E28-9C6E3D3891D6}"/>
              </a:ext>
            </a:extLst>
          </p:cNvPr>
          <p:cNvSpPr>
            <a:spLocks noGrp="1"/>
          </p:cNvSpPr>
          <p:nvPr>
            <p:ph type="ctrTitle"/>
          </p:nvPr>
        </p:nvSpPr>
        <p:spPr>
          <a:xfrm>
            <a:off x="970256" y="385893"/>
            <a:ext cx="8870030" cy="2061067"/>
          </a:xfrm>
        </p:spPr>
        <p:txBody>
          <a:bodyPr>
            <a:normAutofit fontScale="90000"/>
          </a:bodyPr>
          <a:lstStyle/>
          <a:p>
            <a:pPr algn="l"/>
            <a:r>
              <a:rPr lang="de-CH" sz="3100" b="1" dirty="0" err="1">
                <a:solidFill>
                  <a:schemeClr val="accent2"/>
                </a:solidFill>
                <a:latin typeface="Calibri Light" panose="020F0302020204030204" pitchFamily="34" charset="0"/>
                <a:cs typeface="Calibri Light" panose="020F0302020204030204" pitchFamily="34" charset="0"/>
              </a:rPr>
              <a:t>Jaws</a:t>
            </a:r>
            <a:r>
              <a:rPr lang="de-CH" sz="3100" b="1" dirty="0">
                <a:solidFill>
                  <a:schemeClr val="accent2"/>
                </a:solidFill>
                <a:latin typeface="Calibri Light" panose="020F0302020204030204" pitchFamily="34" charset="0"/>
                <a:cs typeface="Calibri Light" panose="020F0302020204030204" pitchFamily="34" charset="0"/>
              </a:rPr>
              <a:t>/</a:t>
            </a:r>
            <a:r>
              <a:rPr lang="de-CH" sz="3100" b="1" dirty="0" err="1">
                <a:solidFill>
                  <a:schemeClr val="accent2"/>
                </a:solidFill>
                <a:latin typeface="Calibri Light" panose="020F0302020204030204" pitchFamily="34" charset="0"/>
                <a:cs typeface="Calibri Light" panose="020F0302020204030204" pitchFamily="34" charset="0"/>
              </a:rPr>
              <a:t>Teeth</a:t>
            </a:r>
            <a:r>
              <a:rPr lang="de-CH" sz="3100" b="1" dirty="0">
                <a:solidFill>
                  <a:schemeClr val="accent2"/>
                </a:solidFill>
                <a:latin typeface="Calibri Light" panose="020F0302020204030204" pitchFamily="34" charset="0"/>
                <a:cs typeface="Calibri Light" panose="020F0302020204030204" pitchFamily="34" charset="0"/>
              </a:rPr>
              <a:t/>
            </a:r>
            <a:br>
              <a:rPr lang="de-CH" sz="3100" b="1"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Strong, complete scissor bite (molars 3 (M3) are not taken</a:t>
            </a:r>
            <a:br>
              <a:rPr lang="en-US" sz="2700" b="1"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into consideration). Pincer bite accepted</a:t>
            </a:r>
            <a:r>
              <a:rPr lang="de-CH" sz="2700" dirty="0">
                <a:solidFill>
                  <a:schemeClr val="accent2"/>
                </a:solidFill>
                <a:latin typeface="Calibri Light" panose="020F0302020204030204" pitchFamily="34" charset="0"/>
                <a:cs typeface="Calibri Light" panose="020F0302020204030204" pitchFamily="34" charset="0"/>
              </a:rPr>
              <a:t/>
            </a:r>
            <a:br>
              <a:rPr lang="de-CH" sz="2700" dirty="0">
                <a:solidFill>
                  <a:schemeClr val="accent2"/>
                </a:solidFill>
                <a:latin typeface="Calibri Light" panose="020F0302020204030204" pitchFamily="34" charset="0"/>
                <a:cs typeface="Calibri Light" panose="020F0302020204030204" pitchFamily="34" charset="0"/>
              </a:rPr>
            </a:br>
            <a:r>
              <a:rPr lang="de-CH" sz="2700" dirty="0">
                <a:solidFill>
                  <a:schemeClr val="accent2"/>
                </a:solidFill>
                <a:latin typeface="Calibri Light" panose="020F0302020204030204" pitchFamily="34" charset="0"/>
                <a:cs typeface="Calibri Light" panose="020F0302020204030204" pitchFamily="34" charset="0"/>
              </a:rPr>
              <a:t/>
            </a:r>
            <a:br>
              <a:rPr lang="de-CH" sz="2700" dirty="0">
                <a:solidFill>
                  <a:schemeClr val="accent2"/>
                </a:solidFill>
                <a:latin typeface="Calibri Light" panose="020F0302020204030204" pitchFamily="34" charset="0"/>
                <a:cs typeface="Calibri Light" panose="020F0302020204030204" pitchFamily="34" charset="0"/>
              </a:rPr>
            </a:br>
            <a:endParaRPr lang="de-CH" sz="2700" dirty="0">
              <a:solidFill>
                <a:schemeClr val="accent2"/>
              </a:solidFill>
              <a:latin typeface="Calibri Light" panose="020F0302020204030204" pitchFamily="34" charset="0"/>
              <a:cs typeface="Calibri Light" panose="020F0302020204030204" pitchFamily="34" charset="0"/>
            </a:endParaRPr>
          </a:p>
        </p:txBody>
      </p:sp>
      <p:sp>
        <p:nvSpPr>
          <p:cNvPr id="3" name="Untertitel 2">
            <a:extLst>
              <a:ext uri="{FF2B5EF4-FFF2-40B4-BE49-F238E27FC236}">
                <a16:creationId xmlns="" xmlns:a16="http://schemas.microsoft.com/office/drawing/2014/main" id="{856FE26C-1D46-4B68-B1A0-09E230C8FC82}"/>
              </a:ext>
            </a:extLst>
          </p:cNvPr>
          <p:cNvSpPr>
            <a:spLocks noGrp="1"/>
          </p:cNvSpPr>
          <p:nvPr>
            <p:ph type="subTitle" idx="1"/>
          </p:nvPr>
        </p:nvSpPr>
        <p:spPr>
          <a:xfrm>
            <a:off x="544361" y="4304612"/>
            <a:ext cx="4860910" cy="357632"/>
          </a:xfrm>
        </p:spPr>
        <p:txBody>
          <a:bodyPr>
            <a:normAutofit lnSpcReduction="10000"/>
          </a:bodyPr>
          <a:lstStyle/>
          <a:p>
            <a:pPr algn="l"/>
            <a:r>
              <a:rPr lang="de-CH" dirty="0">
                <a:solidFill>
                  <a:schemeClr val="accent2"/>
                </a:solidFill>
                <a:latin typeface="Calibri Light" panose="020F0302020204030204" pitchFamily="34" charset="0"/>
                <a:cs typeface="Calibri Light" panose="020F0302020204030204" pitchFamily="34" charset="0"/>
              </a:rPr>
              <a:t>          </a:t>
            </a:r>
            <a:r>
              <a:rPr lang="de-CH" dirty="0" err="1">
                <a:solidFill>
                  <a:schemeClr val="accent2"/>
                </a:solidFill>
                <a:latin typeface="Calibri Light" panose="020F0302020204030204" pitchFamily="34" charset="0"/>
                <a:cs typeface="Calibri Light" panose="020F0302020204030204" pitchFamily="34" charset="0"/>
              </a:rPr>
              <a:t>correct</a:t>
            </a:r>
            <a:r>
              <a:rPr lang="de-CH" dirty="0">
                <a:solidFill>
                  <a:schemeClr val="accent2"/>
                </a:solidFill>
                <a:latin typeface="Calibri Light" panose="020F0302020204030204" pitchFamily="34" charset="0"/>
                <a:cs typeface="Calibri Light" panose="020F0302020204030204" pitchFamily="34" charset="0"/>
              </a:rPr>
              <a:t>                              just </a:t>
            </a:r>
            <a:r>
              <a:rPr lang="de-CH" dirty="0" err="1">
                <a:solidFill>
                  <a:schemeClr val="accent2"/>
                </a:solidFill>
                <a:latin typeface="Calibri Light" panose="020F0302020204030204" pitchFamily="34" charset="0"/>
                <a:cs typeface="Calibri Light" panose="020F0302020204030204" pitchFamily="34" charset="0"/>
              </a:rPr>
              <a:t>tolerated</a:t>
            </a:r>
            <a:r>
              <a:rPr lang="de-CH" dirty="0">
                <a:solidFill>
                  <a:schemeClr val="accent2"/>
                </a:solidFill>
                <a:latin typeface="Calibri Light" panose="020F0302020204030204" pitchFamily="34" charset="0"/>
                <a:cs typeface="Calibri Light" panose="020F0302020204030204" pitchFamily="34" charset="0"/>
              </a:rPr>
              <a:t> !!</a:t>
            </a:r>
          </a:p>
        </p:txBody>
      </p:sp>
      <p:pic>
        <p:nvPicPr>
          <p:cNvPr id="5" name="Grafik 4">
            <a:extLst>
              <a:ext uri="{FF2B5EF4-FFF2-40B4-BE49-F238E27FC236}">
                <a16:creationId xmlns="" xmlns:a16="http://schemas.microsoft.com/office/drawing/2014/main" id="{2D9876F9-5E13-4A58-BE14-F775E57CB469}"/>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965652" y="2233528"/>
            <a:ext cx="4018328" cy="1865179"/>
          </a:xfrm>
          <a:prstGeom prst="rect">
            <a:avLst/>
          </a:prstGeom>
        </p:spPr>
      </p:pic>
      <p:pic>
        <p:nvPicPr>
          <p:cNvPr id="7" name="Grafik 6">
            <a:extLst>
              <a:ext uri="{FF2B5EF4-FFF2-40B4-BE49-F238E27FC236}">
                <a16:creationId xmlns="" xmlns:a16="http://schemas.microsoft.com/office/drawing/2014/main" id="{7C5AD508-C7E6-4756-ABC1-B764B9311B3D}"/>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p:blipFill>
        <p:spPr>
          <a:xfrm>
            <a:off x="5539903" y="2267225"/>
            <a:ext cx="3982883" cy="1865179"/>
          </a:xfrm>
          <a:prstGeom prst="rect">
            <a:avLst/>
          </a:prstGeom>
        </p:spPr>
      </p:pic>
      <p:sp>
        <p:nvSpPr>
          <p:cNvPr id="9" name="Textfeld 8">
            <a:extLst>
              <a:ext uri="{FF2B5EF4-FFF2-40B4-BE49-F238E27FC236}">
                <a16:creationId xmlns="" xmlns:a16="http://schemas.microsoft.com/office/drawing/2014/main" id="{C493FE6E-842F-417B-A1DC-8CAD437F3EDF}"/>
              </a:ext>
            </a:extLst>
          </p:cNvPr>
          <p:cNvSpPr txBox="1"/>
          <p:nvPr/>
        </p:nvSpPr>
        <p:spPr>
          <a:xfrm>
            <a:off x="4656297" y="4192927"/>
            <a:ext cx="5454316" cy="769441"/>
          </a:xfrm>
          <a:prstGeom prst="rect">
            <a:avLst/>
          </a:prstGeom>
          <a:noFill/>
        </p:spPr>
        <p:txBody>
          <a:bodyPr wrap="square" rtlCol="0">
            <a:spAutoFit/>
          </a:bodyPr>
          <a:lstStyle/>
          <a:p>
            <a:r>
              <a:rPr lang="de-CH" dirty="0"/>
              <a:t>             </a:t>
            </a:r>
            <a:r>
              <a:rPr lang="de-CH" sz="2200" dirty="0" err="1">
                <a:solidFill>
                  <a:srgbClr val="FF0000"/>
                </a:solidFill>
                <a:latin typeface="Calibri Light" panose="020F0302020204030204" pitchFamily="34" charset="0"/>
                <a:cs typeface="Calibri Light" panose="020F0302020204030204" pitchFamily="34" charset="0"/>
              </a:rPr>
              <a:t>Undershot</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or</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overshot</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mouth</a:t>
            </a:r>
            <a:r>
              <a:rPr lang="de-CH" sz="2200" dirty="0">
                <a:solidFill>
                  <a:srgbClr val="FF0000"/>
                </a:solidFill>
                <a:latin typeface="Calibri Light" panose="020F0302020204030204" pitchFamily="34" charset="0"/>
                <a:cs typeface="Calibri Light" panose="020F0302020204030204" pitchFamily="34" charset="0"/>
              </a:rPr>
              <a:t> + </a:t>
            </a:r>
          </a:p>
          <a:p>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wry</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mouth</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are</a:t>
            </a:r>
            <a:r>
              <a:rPr lang="de-CH" sz="2200" dirty="0">
                <a:solidFill>
                  <a:srgbClr val="FF0000"/>
                </a:solidFill>
                <a:latin typeface="Calibri Light" panose="020F0302020204030204" pitchFamily="34" charset="0"/>
                <a:cs typeface="Calibri Light" panose="020F0302020204030204" pitchFamily="34" charset="0"/>
              </a:rPr>
              <a:t> </a:t>
            </a:r>
            <a:r>
              <a:rPr lang="de-CH" sz="2200" dirty="0" err="1">
                <a:solidFill>
                  <a:srgbClr val="FF0000"/>
                </a:solidFill>
                <a:latin typeface="Calibri Light" panose="020F0302020204030204" pitchFamily="34" charset="0"/>
                <a:cs typeface="Calibri Light" panose="020F0302020204030204" pitchFamily="34" charset="0"/>
              </a:rPr>
              <a:t>disqualifying</a:t>
            </a:r>
            <a:r>
              <a:rPr lang="de-CH" sz="2200" dirty="0">
                <a:solidFill>
                  <a:srgbClr val="FF0000"/>
                </a:solidFill>
                <a:latin typeface="Calibri Light" panose="020F0302020204030204" pitchFamily="34" charset="0"/>
                <a:cs typeface="Calibri Light" panose="020F0302020204030204" pitchFamily="34" charset="0"/>
              </a:rPr>
              <a:t> faults !</a:t>
            </a:r>
            <a:endParaRPr lang="de-CH" dirty="0">
              <a:solidFill>
                <a:srgbClr val="FF0000"/>
              </a:solidFill>
            </a:endParaRPr>
          </a:p>
        </p:txBody>
      </p:sp>
      <p:sp>
        <p:nvSpPr>
          <p:cNvPr id="4" name="Textfeld 3">
            <a:extLst>
              <a:ext uri="{FF2B5EF4-FFF2-40B4-BE49-F238E27FC236}">
                <a16:creationId xmlns="" xmlns:a16="http://schemas.microsoft.com/office/drawing/2014/main" id="{807E7A28-7DA4-41C0-B60C-61A2BFAA3F3D}"/>
              </a:ext>
            </a:extLst>
          </p:cNvPr>
          <p:cNvSpPr txBox="1"/>
          <p:nvPr/>
        </p:nvSpPr>
        <p:spPr>
          <a:xfrm>
            <a:off x="653826" y="5167618"/>
            <a:ext cx="9404574" cy="769441"/>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r>
              <a:rPr lang="en-US" b="1" dirty="0">
                <a:solidFill>
                  <a:schemeClr val="accent2"/>
                </a:solidFill>
              </a:rPr>
              <a:t>In the country of origin, a maximum of two P1 may be missing for breeding use</a:t>
            </a:r>
          </a:p>
          <a:p>
            <a:r>
              <a:rPr lang="en-US" sz="2000" b="1" dirty="0">
                <a:solidFill>
                  <a:schemeClr val="accent2"/>
                </a:solidFill>
                <a:latin typeface="Calibri Light" panose="020F0302020204030204" pitchFamily="34" charset="0"/>
                <a:cs typeface="Calibri Light" panose="020F0302020204030204" pitchFamily="34" charset="0"/>
              </a:rPr>
              <a:t>     </a:t>
            </a:r>
            <a:r>
              <a:rPr lang="de-CH" sz="2000" b="1" dirty="0">
                <a:solidFill>
                  <a:schemeClr val="accent2"/>
                </a:solidFill>
                <a:latin typeface="Calibri Light" panose="020F0302020204030204" pitchFamily="34" charset="0"/>
                <a:cs typeface="Calibri Light" panose="020F0302020204030204" pitchFamily="34" charset="0"/>
              </a:rPr>
              <a:t>(</a:t>
            </a:r>
            <a:r>
              <a:rPr lang="en-US" sz="2000" b="1" dirty="0">
                <a:solidFill>
                  <a:schemeClr val="accent2"/>
                </a:solidFill>
                <a:latin typeface="Calibri Light" panose="020F0302020204030204" pitchFamily="34" charset="0"/>
                <a:cs typeface="Calibri Light" panose="020F0302020204030204" pitchFamily="34" charset="0"/>
              </a:rPr>
              <a:t>M3 (molars 3) are not taken into consideration</a:t>
            </a:r>
            <a:r>
              <a:rPr lang="de-CH" sz="2000" b="1" dirty="0">
                <a:solidFill>
                  <a:schemeClr val="accent2"/>
                </a:solidFill>
                <a:latin typeface="Calibri Light" panose="020F0302020204030204" pitchFamily="34" charset="0"/>
                <a:cs typeface="Calibri Light" panose="020F0302020204030204" pitchFamily="34" charset="0"/>
              </a:rPr>
              <a:t>) !</a:t>
            </a:r>
          </a:p>
        </p:txBody>
      </p:sp>
    </p:spTree>
    <p:extLst>
      <p:ext uri="{BB962C8B-B14F-4D97-AF65-F5344CB8AC3E}">
        <p14:creationId xmlns="" xmlns:p14="http://schemas.microsoft.com/office/powerpoint/2010/main" val="98553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AB7A650-10A8-4210-8602-A9EFFA1B70E2}"/>
              </a:ext>
            </a:extLst>
          </p:cNvPr>
          <p:cNvSpPr>
            <a:spLocks noGrp="1"/>
          </p:cNvSpPr>
          <p:nvPr>
            <p:ph type="title"/>
          </p:nvPr>
        </p:nvSpPr>
        <p:spPr>
          <a:xfrm>
            <a:off x="500305" y="813732"/>
            <a:ext cx="4331754" cy="4253218"/>
          </a:xfrm>
          <a:noFill/>
        </p:spPr>
        <p:txBody>
          <a:bodyPr vert="horz" lIns="91440" tIns="45720" rIns="91440" bIns="45720" rtlCol="0" anchor="b">
            <a:normAutofit fontScale="90000"/>
          </a:bodyPr>
          <a:lstStyle/>
          <a:p>
            <a:r>
              <a:rPr lang="en-US" sz="1800" dirty="0">
                <a:solidFill>
                  <a:schemeClr val="bg1"/>
                </a:solidFill>
              </a:rPr>
              <a:t> </a:t>
            </a:r>
            <a:br>
              <a:rPr lang="en-US" sz="1800" dirty="0">
                <a:solidFill>
                  <a:schemeClr val="bg1"/>
                </a:solidFill>
              </a:rPr>
            </a:br>
            <a:r>
              <a:rPr lang="en-US" sz="3100" b="1" dirty="0">
                <a:solidFill>
                  <a:schemeClr val="accent2"/>
                </a:solidFill>
                <a:latin typeface="Calibri Light" panose="020F0302020204030204" pitchFamily="34" charset="0"/>
                <a:cs typeface="Calibri Light" panose="020F0302020204030204" pitchFamily="34" charset="0"/>
              </a:rPr>
              <a:t>ORIGIN:</a:t>
            </a:r>
            <a:r>
              <a:rPr lang="en-US" sz="3100" dirty="0">
                <a:solidFill>
                  <a:schemeClr val="accent2"/>
                </a:solidFill>
                <a:latin typeface="Calibri Light" panose="020F0302020204030204" pitchFamily="34" charset="0"/>
                <a:cs typeface="Calibri Light" panose="020F0302020204030204" pitchFamily="34" charset="0"/>
              </a:rPr>
              <a:t> </a:t>
            </a:r>
            <a:r>
              <a:rPr lang="en-US" sz="2700" b="1" dirty="0">
                <a:solidFill>
                  <a:schemeClr val="accent2"/>
                </a:solidFill>
                <a:latin typeface="Calibri Light" panose="020F0302020204030204" pitchFamily="34" charset="0"/>
                <a:cs typeface="Calibri Light" panose="020F0302020204030204" pitchFamily="34" charset="0"/>
              </a:rPr>
              <a:t>Switzerland</a:t>
            </a:r>
            <a:r>
              <a:rPr lang="en-US" sz="2800" dirty="0">
                <a:solidFill>
                  <a:schemeClr val="accent2"/>
                </a:solidFill>
                <a:latin typeface="Calibri Light" panose="020F0302020204030204" pitchFamily="34" charset="0"/>
                <a:cs typeface="Calibri Light" panose="020F0302020204030204" pitchFamily="34" charset="0"/>
              </a:rPr>
              <a:t/>
            </a:r>
            <a:br>
              <a:rPr lang="en-US" sz="2800" dirty="0">
                <a:solidFill>
                  <a:schemeClr val="accent2"/>
                </a:solidFill>
                <a:latin typeface="Calibri Light" panose="020F0302020204030204" pitchFamily="34" charset="0"/>
                <a:cs typeface="Calibri Light" panose="020F0302020204030204" pitchFamily="34" charset="0"/>
              </a:rPr>
            </a:br>
            <a:r>
              <a:rPr lang="en-US" sz="2800" dirty="0">
                <a:solidFill>
                  <a:schemeClr val="accent2"/>
                </a:solidFill>
                <a:latin typeface="Calibri Light" panose="020F0302020204030204" pitchFamily="34" charset="0"/>
                <a:cs typeface="Calibri Light" panose="020F0302020204030204" pitchFamily="34" charset="0"/>
              </a:rPr>
              <a:t> </a:t>
            </a:r>
            <a:br>
              <a:rPr lang="en-US" sz="2800" dirty="0">
                <a:solidFill>
                  <a:schemeClr val="accent2"/>
                </a:solidFill>
                <a:latin typeface="Calibri Light" panose="020F0302020204030204" pitchFamily="34" charset="0"/>
                <a:cs typeface="Calibri Light" panose="020F0302020204030204" pitchFamily="34" charset="0"/>
              </a:rPr>
            </a:br>
            <a:r>
              <a:rPr lang="en-US" sz="2800" dirty="0">
                <a:solidFill>
                  <a:schemeClr val="accent2"/>
                </a:solidFill>
                <a:latin typeface="Calibri Light" panose="020F0302020204030204" pitchFamily="34" charset="0"/>
                <a:cs typeface="Calibri Light" panose="020F0302020204030204" pitchFamily="34" charset="0"/>
              </a:rPr>
              <a:t> </a:t>
            </a:r>
            <a:br>
              <a:rPr lang="en-US" sz="2800"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UTILIZATION</a:t>
            </a:r>
            <a:r>
              <a:rPr lang="en-US" sz="3100" dirty="0">
                <a:solidFill>
                  <a:schemeClr val="accent2"/>
                </a:solidFill>
                <a:latin typeface="Calibri Light" panose="020F0302020204030204" pitchFamily="34" charset="0"/>
                <a:cs typeface="Calibri Light" panose="020F0302020204030204" pitchFamily="34" charset="0"/>
              </a:rPr>
              <a:t/>
            </a:r>
            <a:br>
              <a:rPr lang="en-US" sz="3100"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Originally used as a guard-, draught-and cattle dog on farms in the Canton Bern, today also family dog and versatile working dog.</a:t>
            </a:r>
            <a:r>
              <a:rPr lang="en-US" sz="3100" b="1" dirty="0">
                <a:solidFill>
                  <a:schemeClr val="bg1"/>
                </a:solidFill>
                <a:latin typeface="Calibri Light" panose="020F0302020204030204" pitchFamily="34" charset="0"/>
                <a:cs typeface="Calibri Light" panose="020F0302020204030204" pitchFamily="34" charset="0"/>
              </a:rPr>
              <a:t/>
            </a:r>
            <a:br>
              <a:rPr lang="en-US" sz="3100" b="1" dirty="0">
                <a:solidFill>
                  <a:schemeClr val="bg1"/>
                </a:solidFill>
                <a:latin typeface="Calibri Light" panose="020F0302020204030204" pitchFamily="34" charset="0"/>
                <a:cs typeface="Calibri Light" panose="020F0302020204030204" pitchFamily="34" charset="0"/>
              </a:rPr>
            </a:br>
            <a:endParaRPr lang="en-US" sz="3100" b="1" dirty="0">
              <a:solidFill>
                <a:schemeClr val="bg1"/>
              </a:solidFill>
              <a:latin typeface="Calibri Light" panose="020F0302020204030204" pitchFamily="34" charset="0"/>
              <a:cs typeface="Calibri Light" panose="020F0302020204030204" pitchFamily="34" charset="0"/>
            </a:endParaRPr>
          </a:p>
        </p:txBody>
      </p:sp>
      <p:pic>
        <p:nvPicPr>
          <p:cNvPr id="4" name="Inhaltsplatzhalter 3">
            <a:extLst>
              <a:ext uri="{FF2B5EF4-FFF2-40B4-BE49-F238E27FC236}">
                <a16:creationId xmlns="" xmlns:a16="http://schemas.microsoft.com/office/drawing/2014/main" id="{23E23B79-3343-431B-80B0-0B0CC86EE1EF}"/>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l="13807" r="10079"/>
          <a:stretch/>
        </p:blipFill>
        <p:spPr>
          <a:xfrm>
            <a:off x="4989857" y="1177607"/>
            <a:ext cx="4967875" cy="4502786"/>
          </a:xfrm>
          <a:prstGeom prst="rect">
            <a:avLst/>
          </a:prstGeom>
        </p:spPr>
      </p:pic>
    </p:spTree>
    <p:extLst>
      <p:ext uri="{BB962C8B-B14F-4D97-AF65-F5344CB8AC3E}">
        <p14:creationId xmlns="" xmlns:p14="http://schemas.microsoft.com/office/powerpoint/2010/main" val="427269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0713181-FAB8-4F52-8952-901AF2C66312}"/>
              </a:ext>
            </a:extLst>
          </p:cNvPr>
          <p:cNvSpPr>
            <a:spLocks noGrp="1"/>
          </p:cNvSpPr>
          <p:nvPr>
            <p:ph type="title"/>
          </p:nvPr>
        </p:nvSpPr>
        <p:spPr>
          <a:xfrm>
            <a:off x="469783" y="427839"/>
            <a:ext cx="9865082" cy="1661019"/>
          </a:xfrm>
        </p:spPr>
        <p:txBody>
          <a:bodyPr vert="horz" lIns="91440" tIns="45720" rIns="91440" bIns="45720" rtlCol="0" anchor="t">
            <a:normAutofit fontScale="90000"/>
          </a:bodyPr>
          <a:lstStyle/>
          <a:p>
            <a:r>
              <a:rPr lang="en-US" sz="2800" b="1" dirty="0">
                <a:solidFill>
                  <a:schemeClr val="accent2"/>
                </a:solidFill>
                <a:latin typeface="Calibri Light" panose="020F0302020204030204" pitchFamily="34" charset="0"/>
                <a:cs typeface="Calibri Light" panose="020F0302020204030204" pitchFamily="34" charset="0"/>
              </a:rPr>
              <a:t>Eyes:</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Dark brown, almond-shaped, with close fitting eyelids. Neither too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deep-set nor prominent. Loose eyelids are faulty.</a:t>
            </a:r>
            <a:br>
              <a:rPr lang="en-US" sz="2800" b="1" dirty="0">
                <a:solidFill>
                  <a:schemeClr val="accent2"/>
                </a:solidFill>
                <a:latin typeface="Calibri Light" panose="020F0302020204030204" pitchFamily="34" charset="0"/>
                <a:cs typeface="Calibri Light" panose="020F0302020204030204" pitchFamily="34" charset="0"/>
              </a:rPr>
            </a:br>
            <a:endParaRPr lang="en-US" sz="2800" b="1"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5A1B226D-FAD4-45CF-8103-33B0A18A1176}"/>
              </a:ext>
            </a:extLst>
          </p:cNvPr>
          <p:cNvPicPr/>
          <p:nvPr/>
        </p:nvPicPr>
        <p:blipFill rotWithShape="1">
          <a:blip r:embed="rId2" cstate="print">
            <a:alphaModFix/>
          </a:blip>
          <a:srcRect l="10134" r="10134" b="-2"/>
          <a:stretch/>
        </p:blipFill>
        <p:spPr>
          <a:xfrm>
            <a:off x="1308683" y="2098774"/>
            <a:ext cx="3833770" cy="419743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3" name="Textfeld 2">
            <a:extLst>
              <a:ext uri="{FF2B5EF4-FFF2-40B4-BE49-F238E27FC236}">
                <a16:creationId xmlns="" xmlns:a16="http://schemas.microsoft.com/office/drawing/2014/main" id="{911126B6-EF58-4789-B44D-17215EE7D829}"/>
              </a:ext>
            </a:extLst>
          </p:cNvPr>
          <p:cNvSpPr txBox="1"/>
          <p:nvPr/>
        </p:nvSpPr>
        <p:spPr>
          <a:xfrm>
            <a:off x="6761527" y="3523376"/>
            <a:ext cx="3833769" cy="523220"/>
          </a:xfrm>
          <a:prstGeom prst="rect">
            <a:avLst/>
          </a:prstGeom>
          <a:noFill/>
        </p:spPr>
        <p:txBody>
          <a:bodyPr wrap="square" rtlCol="0">
            <a:spAutoFit/>
          </a:bodyPr>
          <a:lstStyle/>
          <a:p>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b="1" dirty="0" err="1">
                <a:solidFill>
                  <a:schemeClr val="accent2"/>
                </a:solidFill>
                <a:latin typeface="Calibri Light" panose="020F0302020204030204" pitchFamily="34" charset="0"/>
                <a:cs typeface="Calibri Light" panose="020F0302020204030204" pitchFamily="34" charset="0"/>
              </a:rPr>
              <a:t>Correct</a:t>
            </a:r>
            <a:endParaRPr lang="de-CH" sz="28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1875256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A21807D-F61D-4A15-9C57-89A7F6227F8B}"/>
              </a:ext>
            </a:extLst>
          </p:cNvPr>
          <p:cNvSpPr>
            <a:spLocks noGrp="1"/>
          </p:cNvSpPr>
          <p:nvPr>
            <p:ph type="title"/>
          </p:nvPr>
        </p:nvSpPr>
        <p:spPr>
          <a:xfrm>
            <a:off x="5520480" y="1605740"/>
            <a:ext cx="3925524" cy="922421"/>
          </a:xfrm>
        </p:spPr>
        <p:txBody>
          <a:bodyPr vert="horz" lIns="91440" tIns="45720" rIns="91440" bIns="45720" rtlCol="0" anchor="t">
            <a:normAutofit/>
          </a:bodyPr>
          <a:lstStyle/>
          <a:p>
            <a:r>
              <a:rPr lang="en-US"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en-US" sz="3200" b="1" dirty="0">
                <a:solidFill>
                  <a:schemeClr val="accent2"/>
                </a:solidFill>
                <a:latin typeface="Calibri Light" panose="020F0302020204030204" pitchFamily="34" charset="0"/>
                <a:cs typeface="Calibri Light" panose="020F0302020204030204" pitchFamily="34" charset="0"/>
              </a:rPr>
              <a:t>Incorrect</a:t>
            </a:r>
          </a:p>
        </p:txBody>
      </p:sp>
      <p:sp>
        <p:nvSpPr>
          <p:cNvPr id="3" name="Inhaltsplatzhalter 2">
            <a:extLst>
              <a:ext uri="{FF2B5EF4-FFF2-40B4-BE49-F238E27FC236}">
                <a16:creationId xmlns="" xmlns:a16="http://schemas.microsoft.com/office/drawing/2014/main" id="{65FD87DD-B0C2-448E-8255-37758B08D20C}"/>
              </a:ext>
            </a:extLst>
          </p:cNvPr>
          <p:cNvSpPr>
            <a:spLocks noGrp="1"/>
          </p:cNvSpPr>
          <p:nvPr>
            <p:ph idx="1"/>
          </p:nvPr>
        </p:nvSpPr>
        <p:spPr>
          <a:xfrm>
            <a:off x="5928220" y="2606404"/>
            <a:ext cx="3610062" cy="437149"/>
          </a:xfrm>
        </p:spPr>
        <p:txBody>
          <a:bodyPr vert="horz" lIns="91440" tIns="45720" rIns="91440" bIns="45720" rtlCol="0" anchor="b">
            <a:noAutofit/>
          </a:bodyPr>
          <a:lstStyle/>
          <a:p>
            <a:pPr marL="0" indent="0">
              <a:buNone/>
            </a:pPr>
            <a:r>
              <a:rPr lang="en-US" sz="2400" b="1" dirty="0">
                <a:solidFill>
                  <a:schemeClr val="accent2"/>
                </a:solidFill>
                <a:latin typeface="Calibri Light" panose="020F0302020204030204" pitchFamily="34" charset="0"/>
                <a:cs typeface="Calibri Light" panose="020F0302020204030204" pitchFamily="34" charset="0"/>
              </a:rPr>
              <a:t>Open loose eyelids</a:t>
            </a:r>
          </a:p>
        </p:txBody>
      </p:sp>
      <p:pic>
        <p:nvPicPr>
          <p:cNvPr id="4" name="Grafik 3">
            <a:extLst>
              <a:ext uri="{FF2B5EF4-FFF2-40B4-BE49-F238E27FC236}">
                <a16:creationId xmlns="" xmlns:a16="http://schemas.microsoft.com/office/drawing/2014/main" id="{4BF92ED1-B85A-4849-910D-3ABE23CD4085}"/>
              </a:ext>
            </a:extLst>
          </p:cNvPr>
          <p:cNvPicPr/>
          <p:nvPr/>
        </p:nvPicPr>
        <p:blipFill>
          <a:blip r:embed="rId2" cstate="print">
            <a:extLst>
              <a:ext uri="{28A0092B-C50C-407E-A947-70E740481C1C}">
                <a14:useLocalDpi xmlns="" xmlns:a14="http://schemas.microsoft.com/office/drawing/2010/main" val="0"/>
              </a:ext>
            </a:extLst>
          </a:blip>
          <a:srcRect/>
          <a:stretch/>
        </p:blipFill>
        <p:spPr bwMode="auto">
          <a:xfrm>
            <a:off x="117447" y="816992"/>
            <a:ext cx="5298683" cy="4308951"/>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a:extLst>
            <a:ext uri="{53640926-AAD7-44D8-BBD7-CCE9431645EC}">
              <a14:shadowObscured xmlns="" xmlns:a14="http://schemas.microsoft.com/office/drawing/2010/main"/>
            </a:ext>
          </a:extLst>
        </p:spPr>
      </p:pic>
      <p:sp>
        <p:nvSpPr>
          <p:cNvPr id="5" name="Textfeld 4">
            <a:extLst>
              <a:ext uri="{FF2B5EF4-FFF2-40B4-BE49-F238E27FC236}">
                <a16:creationId xmlns="" xmlns:a16="http://schemas.microsoft.com/office/drawing/2014/main" id="{ED42D060-726A-403E-A546-54117BA81E52}"/>
              </a:ext>
            </a:extLst>
          </p:cNvPr>
          <p:cNvSpPr txBox="1"/>
          <p:nvPr/>
        </p:nvSpPr>
        <p:spPr>
          <a:xfrm>
            <a:off x="1417739" y="5422761"/>
            <a:ext cx="7743039" cy="954107"/>
          </a:xfrm>
          <a:prstGeom prst="rect">
            <a:avLst/>
          </a:prstGeom>
          <a:noFill/>
        </p:spPr>
        <p:txBody>
          <a:bodyPr wrap="square" rtlCol="0">
            <a:spAutoFit/>
          </a:bodyPr>
          <a:lstStyle/>
          <a:p>
            <a:r>
              <a:rPr lang="de-CH" sz="3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Disqualifying</a:t>
            </a:r>
            <a:r>
              <a:rPr lang="de-CH" sz="2400" b="1" dirty="0">
                <a:solidFill>
                  <a:schemeClr val="accent2"/>
                </a:solidFill>
                <a:latin typeface="Calibri Light" panose="020F0302020204030204" pitchFamily="34" charset="0"/>
                <a:cs typeface="Calibri Light" panose="020F0302020204030204" pitchFamily="34" charset="0"/>
              </a:rPr>
              <a:t> faults </a:t>
            </a:r>
            <a:r>
              <a:rPr lang="de-CH" sz="2400" b="1" dirty="0" err="1">
                <a:solidFill>
                  <a:schemeClr val="accent2"/>
                </a:solidFill>
                <a:latin typeface="Calibri Light" panose="020F0302020204030204" pitchFamily="34" charset="0"/>
                <a:cs typeface="Calibri Light" panose="020F0302020204030204" pitchFamily="34" charset="0"/>
              </a:rPr>
              <a:t>are</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entropion</a:t>
            </a:r>
            <a:r>
              <a:rPr lang="de-CH" sz="2400" b="1" dirty="0">
                <a:solidFill>
                  <a:schemeClr val="accent2"/>
                </a:solidFill>
                <a:latin typeface="Calibri Light" panose="020F0302020204030204" pitchFamily="34" charset="0"/>
                <a:cs typeface="Calibri Light" panose="020F0302020204030204" pitchFamily="34" charset="0"/>
              </a:rPr>
              <a:t> and </a:t>
            </a:r>
            <a:r>
              <a:rPr lang="de-CH" sz="2400" b="1" dirty="0" err="1">
                <a:solidFill>
                  <a:schemeClr val="accent2"/>
                </a:solidFill>
                <a:latin typeface="Calibri Light" panose="020F0302020204030204" pitchFamily="34" charset="0"/>
                <a:cs typeface="Calibri Light" panose="020F0302020204030204" pitchFamily="34" charset="0"/>
              </a:rPr>
              <a:t>ectropion</a:t>
            </a:r>
            <a:r>
              <a:rPr lang="de-CH" sz="2400" b="1" dirty="0">
                <a:solidFill>
                  <a:schemeClr val="accent2"/>
                </a:solidFill>
                <a:latin typeface="Calibri Light" panose="020F0302020204030204" pitchFamily="34" charset="0"/>
                <a:cs typeface="Calibri Light" panose="020F0302020204030204" pitchFamily="34" charset="0"/>
              </a:rPr>
              <a:t> and also </a:t>
            </a:r>
          </a:p>
          <a:p>
            <a:r>
              <a:rPr lang="de-CH" sz="2400" b="1" dirty="0">
                <a:solidFill>
                  <a:schemeClr val="accent2"/>
                </a:solidFill>
                <a:latin typeface="Calibri Light" panose="020F0302020204030204" pitchFamily="34" charset="0"/>
                <a:cs typeface="Calibri Light" panose="020F0302020204030204" pitchFamily="34" charset="0"/>
              </a:rPr>
              <a:t>     </a:t>
            </a:r>
            <a:r>
              <a:rPr lang="en-US" sz="2400" b="1" dirty="0">
                <a:solidFill>
                  <a:schemeClr val="accent2"/>
                </a:solidFill>
                <a:latin typeface="Calibri Light" panose="020F0302020204030204" pitchFamily="34" charset="0"/>
                <a:cs typeface="Calibri Light" panose="020F0302020204030204" pitchFamily="34" charset="0"/>
              </a:rPr>
              <a:t>one or two blue eyes (wall eye) !</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316810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B3CC82C-E2F8-4025-91CF-9C33C19D3DCE}"/>
              </a:ext>
            </a:extLst>
          </p:cNvPr>
          <p:cNvSpPr>
            <a:spLocks noGrp="1"/>
          </p:cNvSpPr>
          <p:nvPr>
            <p:ph type="title"/>
          </p:nvPr>
        </p:nvSpPr>
        <p:spPr>
          <a:xfrm>
            <a:off x="5008227" y="1318952"/>
            <a:ext cx="4127384" cy="1099392"/>
          </a:xfrm>
        </p:spPr>
        <p:txBody>
          <a:bodyPr vert="horz" lIns="91440" tIns="45720" rIns="91440" bIns="45720" rtlCol="0" anchor="b">
            <a:normAutofit fontScale="90000"/>
          </a:bodyPr>
          <a:lstStyle/>
          <a:p>
            <a:pPr algn="ctr"/>
            <a:r>
              <a:rPr lang="en-US" sz="40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sz="3100" b="1" dirty="0">
                <a:solidFill>
                  <a:schemeClr val="accent2"/>
                </a:solidFill>
                <a:latin typeface="Calibri Light" panose="020F0302020204030204" pitchFamily="34" charset="0"/>
                <a:cs typeface="Calibri Light" panose="020F0302020204030204" pitchFamily="34" charset="0"/>
              </a:rPr>
              <a:t>Incorrect </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                light round eyes</a:t>
            </a:r>
          </a:p>
        </p:txBody>
      </p:sp>
      <p:pic>
        <p:nvPicPr>
          <p:cNvPr id="4" name="Inhaltsplatzhalter 3">
            <a:extLst>
              <a:ext uri="{FF2B5EF4-FFF2-40B4-BE49-F238E27FC236}">
                <a16:creationId xmlns="" xmlns:a16="http://schemas.microsoft.com/office/drawing/2014/main" id="{195C0C22-D349-4DAE-8767-86B8F5DE62E8}"/>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t="47382"/>
          <a:stretch/>
        </p:blipFill>
        <p:spPr bwMode="auto">
          <a:xfrm>
            <a:off x="438466" y="1052651"/>
            <a:ext cx="5500940" cy="1631994"/>
          </a:xfrm>
          <a:prstGeom prst="rect">
            <a:avLst/>
          </a:prstGeom>
          <a:extLst>
            <a:ext uri="{53640926-AAD7-44D8-BBD7-CCE9431645EC}">
              <a14:shadowObscured xmlns="" xmlns:a14="http://schemas.microsoft.com/office/drawing/2010/main"/>
            </a:ext>
          </a:extLst>
        </p:spPr>
      </p:pic>
      <p:pic>
        <p:nvPicPr>
          <p:cNvPr id="5" name="Grafik 4">
            <a:extLst>
              <a:ext uri="{FF2B5EF4-FFF2-40B4-BE49-F238E27FC236}">
                <a16:creationId xmlns="" xmlns:a16="http://schemas.microsoft.com/office/drawing/2014/main" id="{9D9718EB-DF9D-449D-9C28-C486BC22D381}"/>
              </a:ext>
            </a:extLst>
          </p:cNvPr>
          <p:cNvPicPr/>
          <p:nvPr/>
        </p:nvPicPr>
        <p:blipFill>
          <a:blip r:embed="rId3" cstate="print">
            <a:extLst>
              <a:ext uri="{28A0092B-C50C-407E-A947-70E740481C1C}">
                <a14:useLocalDpi xmlns="" xmlns:a14="http://schemas.microsoft.com/office/drawing/2010/main" val="0"/>
              </a:ext>
            </a:extLst>
          </a:blip>
          <a:srcRect/>
          <a:stretch/>
        </p:blipFill>
        <p:spPr>
          <a:xfrm>
            <a:off x="654361" y="3640621"/>
            <a:ext cx="4353866" cy="2508844"/>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Textfeld 5">
            <a:extLst>
              <a:ext uri="{FF2B5EF4-FFF2-40B4-BE49-F238E27FC236}">
                <a16:creationId xmlns="" xmlns:a16="http://schemas.microsoft.com/office/drawing/2014/main" id="{A22F7180-1147-48A1-8896-C9323FB6D56D}"/>
              </a:ext>
            </a:extLst>
          </p:cNvPr>
          <p:cNvSpPr txBox="1"/>
          <p:nvPr/>
        </p:nvSpPr>
        <p:spPr>
          <a:xfrm>
            <a:off x="5763239" y="4173356"/>
            <a:ext cx="3008851" cy="1015663"/>
          </a:xfrm>
          <a:prstGeom prst="rect">
            <a:avLst/>
          </a:prstGeom>
          <a:noFill/>
        </p:spPr>
        <p:txBody>
          <a:bodyPr wrap="square" rtlCol="0">
            <a:spAutoFit/>
          </a:bodyPr>
          <a:lstStyle/>
          <a:p>
            <a:pPr algn="ctr"/>
            <a:r>
              <a:rPr lang="de-CH" sz="32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2800" b="1" dirty="0" err="1">
                <a:solidFill>
                  <a:schemeClr val="accent2"/>
                </a:solidFill>
                <a:latin typeface="Calibri Light" panose="020F0302020204030204" pitchFamily="34" charset="0"/>
                <a:cs typeface="Calibri Light" panose="020F0302020204030204" pitchFamily="34" charset="0"/>
              </a:rPr>
              <a:t>Incorrect</a:t>
            </a:r>
            <a:endParaRPr lang="de-CH" sz="2800" b="1" dirty="0">
              <a:solidFill>
                <a:schemeClr val="accent2"/>
              </a:solidFill>
              <a:latin typeface="Calibri Light" panose="020F0302020204030204" pitchFamily="34" charset="0"/>
              <a:cs typeface="Calibri Light" panose="020F0302020204030204" pitchFamily="34" charset="0"/>
            </a:endParaRPr>
          </a:p>
          <a:p>
            <a:pPr algn="ct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round</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eyes</a:t>
            </a:r>
            <a:r>
              <a:rPr lang="de-CH" sz="2800" b="1" dirty="0">
                <a:solidFill>
                  <a:schemeClr val="accent2"/>
                </a:solidFill>
                <a:latin typeface="Calibri Light" panose="020F0302020204030204" pitchFamily="34" charset="0"/>
                <a:cs typeface="Calibri Light" panose="020F0302020204030204" pitchFamily="34" charset="0"/>
              </a:rPr>
              <a:t>  </a:t>
            </a:r>
            <a:endParaRPr lang="de-CH" sz="2800" b="1" dirty="0">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111964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AFFBD17F-4CA2-4A01-BB56-4C149887C441}"/>
              </a:ext>
            </a:extLst>
          </p:cNvPr>
          <p:cNvSpPr txBox="1"/>
          <p:nvPr/>
        </p:nvSpPr>
        <p:spPr>
          <a:xfrm>
            <a:off x="449180" y="435311"/>
            <a:ext cx="9368589" cy="1569660"/>
          </a:xfrm>
          <a:prstGeom prst="rect">
            <a:avLst/>
          </a:prstGeom>
          <a:noFill/>
        </p:spPr>
        <p:txBody>
          <a:bodyPr wrap="square" rtlCol="0">
            <a:spAutoFit/>
          </a:bodyPr>
          <a:lstStyle/>
          <a:p>
            <a:r>
              <a:rPr lang="en-US" sz="2400" b="1" dirty="0">
                <a:solidFill>
                  <a:schemeClr val="accent2"/>
                </a:solidFill>
                <a:latin typeface="Calibri Light" panose="020F0302020204030204" pitchFamily="34" charset="0"/>
                <a:cs typeface="Calibri Light" panose="020F0302020204030204" pitchFamily="34" charset="0"/>
              </a:rPr>
              <a:t>Ears : </a:t>
            </a:r>
          </a:p>
          <a:p>
            <a:r>
              <a:rPr lang="en-US" sz="2400" b="1" dirty="0">
                <a:solidFill>
                  <a:schemeClr val="accent2"/>
                </a:solidFill>
                <a:latin typeface="Calibri Light" panose="020F0302020204030204" pitchFamily="34" charset="0"/>
                <a:cs typeface="Calibri Light" panose="020F0302020204030204" pitchFamily="34" charset="0"/>
              </a:rPr>
              <a:t>Medium-sized, set high, triangular in shape, slightly rounded at the tips, in repose hanging flat and close to the head. When alert, the rear part of the set-on is raised while the front edge of the ear remains close to the head.</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7" name="Inhaltsplatzhalter 8">
            <a:extLst>
              <a:ext uri="{FF2B5EF4-FFF2-40B4-BE49-F238E27FC236}">
                <a16:creationId xmlns="" xmlns:a16="http://schemas.microsoft.com/office/drawing/2014/main" id="{1B1E3957-666D-4E69-AE1B-9D4E42740D09}"/>
              </a:ext>
            </a:extLst>
          </p:cNvPr>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881233" y="2436139"/>
            <a:ext cx="3258844" cy="2909050"/>
          </a:xfrm>
        </p:spPr>
        <p:style>
          <a:lnRef idx="2">
            <a:schemeClr val="accent1"/>
          </a:lnRef>
          <a:fillRef idx="1">
            <a:schemeClr val="lt1"/>
          </a:fillRef>
          <a:effectRef idx="0">
            <a:schemeClr val="accent1"/>
          </a:effectRef>
          <a:fontRef idx="minor">
            <a:schemeClr val="dk1"/>
          </a:fontRef>
        </p:style>
      </p:pic>
      <p:pic>
        <p:nvPicPr>
          <p:cNvPr id="8" name="Inhaltsplatzhalter 3">
            <a:extLst>
              <a:ext uri="{FF2B5EF4-FFF2-40B4-BE49-F238E27FC236}">
                <a16:creationId xmlns="" xmlns:a16="http://schemas.microsoft.com/office/drawing/2014/main" id="{917DEA7F-D6E4-4B8E-858E-35E6AA9C46A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386965" y="2395452"/>
            <a:ext cx="3258844" cy="2990424"/>
          </a:xfrm>
          <a:prstGeom prst="rect">
            <a:avLst/>
          </a:prstGeom>
          <a:ln>
            <a:solidFill>
              <a:schemeClr val="accent2"/>
            </a:solidFill>
          </a:ln>
        </p:spPr>
      </p:pic>
      <p:sp>
        <p:nvSpPr>
          <p:cNvPr id="11" name="Textfeld 10">
            <a:extLst>
              <a:ext uri="{FF2B5EF4-FFF2-40B4-BE49-F238E27FC236}">
                <a16:creationId xmlns="" xmlns:a16="http://schemas.microsoft.com/office/drawing/2014/main" id="{6202D914-2004-490F-B5A2-6B85C86A90CE}"/>
              </a:ext>
            </a:extLst>
          </p:cNvPr>
          <p:cNvSpPr txBox="1"/>
          <p:nvPr/>
        </p:nvSpPr>
        <p:spPr>
          <a:xfrm>
            <a:off x="3127325" y="5776358"/>
            <a:ext cx="5518484" cy="646331"/>
          </a:xfrm>
          <a:prstGeom prst="rect">
            <a:avLst/>
          </a:prstGeom>
          <a:noFill/>
        </p:spPr>
        <p:txBody>
          <a:bodyPr wrap="square" rtlCol="0">
            <a:spAutoFit/>
          </a:bodyPr>
          <a:lstStyle/>
          <a:p>
            <a:r>
              <a:rPr lang="de-CH" sz="36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Both </a:t>
            </a:r>
            <a:r>
              <a:rPr lang="de-CH" sz="2800" b="1" dirty="0" err="1">
                <a:solidFill>
                  <a:schemeClr val="accent2"/>
                </a:solidFill>
                <a:latin typeface="Calibri Light" panose="020F0302020204030204" pitchFamily="34" charset="0"/>
                <a:cs typeface="Calibri Light" panose="020F0302020204030204" pitchFamily="34" charset="0"/>
              </a:rPr>
              <a:t>correct</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earset</a:t>
            </a:r>
            <a:endParaRPr lang="de-CH" sz="28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3919005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a:extLst>
              <a:ext uri="{FF2B5EF4-FFF2-40B4-BE49-F238E27FC236}">
                <a16:creationId xmlns="" xmlns:a16="http://schemas.microsoft.com/office/drawing/2014/main" id="{CC11863A-D2F2-4049-BB1A-E8A8DCDDB1D0}"/>
              </a:ext>
            </a:extLst>
          </p:cNvPr>
          <p:cNvPicPr>
            <a:picLocks/>
          </p:cNvPicPr>
          <p:nvPr/>
        </p:nvPicPr>
        <p:blipFill>
          <a:blip r:embed="rId2" cstate="print">
            <a:extLst>
              <a:ext uri="{28A0092B-C50C-407E-A947-70E740481C1C}">
                <a14:useLocalDpi xmlns="" xmlns:a14="http://schemas.microsoft.com/office/drawing/2010/main" val="0"/>
              </a:ext>
            </a:extLst>
          </a:blip>
          <a:srcRect/>
          <a:stretch/>
        </p:blipFill>
        <p:spPr>
          <a:xfrm>
            <a:off x="576948" y="1203913"/>
            <a:ext cx="5116380" cy="374534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tel 1">
            <a:extLst>
              <a:ext uri="{FF2B5EF4-FFF2-40B4-BE49-F238E27FC236}">
                <a16:creationId xmlns="" xmlns:a16="http://schemas.microsoft.com/office/drawing/2014/main" id="{69B7E8D5-6D14-4DC2-96A7-CDEABB099214}"/>
              </a:ext>
            </a:extLst>
          </p:cNvPr>
          <p:cNvSpPr txBox="1">
            <a:spLocks/>
          </p:cNvSpPr>
          <p:nvPr/>
        </p:nvSpPr>
        <p:spPr>
          <a:xfrm>
            <a:off x="5884215" y="2252537"/>
            <a:ext cx="4538150" cy="2108025"/>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FF0000"/>
                </a:solidFill>
                <a:sym typeface="Wingdings" panose="05000000000000000000" pitchFamily="2" charset="2"/>
              </a:rPr>
              <a:t></a:t>
            </a:r>
            <a:r>
              <a:rPr lang="en-US" sz="3400" dirty="0">
                <a:solidFill>
                  <a:schemeClr val="accent2"/>
                </a:solidFill>
                <a:sym typeface="Wingdings" panose="05000000000000000000" pitchFamily="2" charset="2"/>
              </a:rPr>
              <a:t> </a:t>
            </a:r>
            <a:r>
              <a:rPr lang="en-US" sz="2800" b="1" dirty="0">
                <a:solidFill>
                  <a:schemeClr val="accent2"/>
                </a:solidFill>
                <a:latin typeface="Calibri Light" panose="020F0302020204030204" pitchFamily="34" charset="0"/>
                <a:cs typeface="Calibri Light" panose="020F0302020204030204" pitchFamily="34" charset="0"/>
              </a:rPr>
              <a:t>Incorrect:</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low and open </a:t>
            </a:r>
            <a:r>
              <a:rPr lang="en-US" sz="2800" b="1" dirty="0" err="1">
                <a:solidFill>
                  <a:schemeClr val="accent2"/>
                </a:solidFill>
                <a:latin typeface="Calibri Light" panose="020F0302020204030204" pitchFamily="34" charset="0"/>
                <a:cs typeface="Calibri Light" panose="020F0302020204030204" pitchFamily="34" charset="0"/>
              </a:rPr>
              <a:t>earset</a:t>
            </a: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too rounded skull</a:t>
            </a:r>
          </a:p>
        </p:txBody>
      </p:sp>
    </p:spTree>
    <p:extLst>
      <p:ext uri="{BB962C8B-B14F-4D97-AF65-F5344CB8AC3E}">
        <p14:creationId xmlns="" xmlns:p14="http://schemas.microsoft.com/office/powerpoint/2010/main" val="372929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B3B45D-B9BE-4CBC-AFEF-7157F0E0B172}"/>
              </a:ext>
            </a:extLst>
          </p:cNvPr>
          <p:cNvSpPr>
            <a:spLocks noGrp="1"/>
          </p:cNvSpPr>
          <p:nvPr>
            <p:ph type="title"/>
          </p:nvPr>
        </p:nvSpPr>
        <p:spPr>
          <a:xfrm>
            <a:off x="297135" y="-274267"/>
            <a:ext cx="8730548" cy="1403683"/>
          </a:xfrm>
        </p:spPr>
        <p:txBody>
          <a:bodyPr vert="horz" lIns="91440" tIns="45720" rIns="91440" bIns="45720" rtlCol="0" anchor="b">
            <a:normAutofit/>
          </a:bodyPr>
          <a:lstStyle/>
          <a:p>
            <a:r>
              <a:rPr lang="en-US" sz="2800" b="1" kern="1200" dirty="0">
                <a:solidFill>
                  <a:schemeClr val="accent2"/>
                </a:solidFill>
                <a:latin typeface="Calibri Light" panose="020F0302020204030204" pitchFamily="34" charset="0"/>
                <a:cs typeface="Calibri Light" panose="020F0302020204030204" pitchFamily="34" charset="0"/>
              </a:rPr>
              <a:t>NECK</a:t>
            </a:r>
            <a:r>
              <a:rPr lang="en-US" sz="3600" b="1" kern="1200" dirty="0">
                <a:solidFill>
                  <a:schemeClr val="accent2"/>
                </a:solidFill>
                <a:latin typeface="Calibri Light" panose="020F0302020204030204" pitchFamily="34" charset="0"/>
                <a:cs typeface="Calibri Light" panose="020F0302020204030204" pitchFamily="34" charset="0"/>
              </a:rPr>
              <a:t> </a:t>
            </a:r>
            <a:br>
              <a:rPr lang="en-US" sz="3600" b="1" kern="1200" dirty="0">
                <a:solidFill>
                  <a:schemeClr val="accent2"/>
                </a:solidFill>
                <a:latin typeface="Calibri Light" panose="020F0302020204030204" pitchFamily="34" charset="0"/>
                <a:cs typeface="Calibri Light" panose="020F0302020204030204" pitchFamily="34" charset="0"/>
              </a:rPr>
            </a:br>
            <a:r>
              <a:rPr lang="en-US" sz="2200" b="1" dirty="0">
                <a:solidFill>
                  <a:schemeClr val="accent2"/>
                </a:solidFill>
                <a:latin typeface="Calibri Light" panose="020F0302020204030204" pitchFamily="34" charset="0"/>
                <a:cs typeface="Calibri Light" panose="020F0302020204030204" pitchFamily="34" charset="0"/>
              </a:rPr>
              <a:t>Strong, muscular, of medium length</a:t>
            </a:r>
            <a:endParaRPr lang="en-US" sz="22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65159B7F-18DA-448A-BF94-1B3B7CAAD3D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41828" y="3429000"/>
            <a:ext cx="4508344" cy="3215495"/>
          </a:xfrm>
          <a:prstGeom prst="rect">
            <a:avLst/>
          </a:prstGeom>
        </p:spPr>
      </p:pic>
      <p:sp>
        <p:nvSpPr>
          <p:cNvPr id="5" name="Textfeld 4">
            <a:extLst>
              <a:ext uri="{FF2B5EF4-FFF2-40B4-BE49-F238E27FC236}">
                <a16:creationId xmlns="" xmlns:a16="http://schemas.microsoft.com/office/drawing/2014/main" id="{62A5436E-77C5-40E6-A873-90FBE05EF0B9}"/>
              </a:ext>
            </a:extLst>
          </p:cNvPr>
          <p:cNvSpPr txBox="1"/>
          <p:nvPr/>
        </p:nvSpPr>
        <p:spPr>
          <a:xfrm>
            <a:off x="238412" y="1129416"/>
            <a:ext cx="10044234" cy="2492990"/>
          </a:xfrm>
          <a:prstGeom prst="rect">
            <a:avLst/>
          </a:prstGeom>
          <a:noFill/>
        </p:spPr>
        <p:txBody>
          <a:bodyPr wrap="square" rtlCol="0">
            <a:spAutoFit/>
          </a:bodyPr>
          <a:lstStyle/>
          <a:p>
            <a:r>
              <a:rPr lang="de-CH" sz="2800" b="1" dirty="0">
                <a:solidFill>
                  <a:schemeClr val="accent2"/>
                </a:solidFill>
                <a:latin typeface="Calibri Light" panose="020F0302020204030204" pitchFamily="34" charset="0"/>
                <a:cs typeface="Calibri Light" panose="020F0302020204030204" pitchFamily="34" charset="0"/>
              </a:rPr>
              <a:t>BODY</a:t>
            </a:r>
          </a:p>
          <a:p>
            <a:r>
              <a:rPr lang="en-US" sz="2200" b="1" dirty="0">
                <a:solidFill>
                  <a:schemeClr val="accent2"/>
                </a:solidFill>
                <a:latin typeface="Calibri Light" panose="020F0302020204030204" pitchFamily="34" charset="0"/>
                <a:cs typeface="Calibri Light" panose="020F0302020204030204" pitchFamily="34" charset="0"/>
              </a:rPr>
              <a:t>Topline: From the neck running slightly downwards to the withers in a harmonious</a:t>
            </a:r>
          </a:p>
          <a:p>
            <a:r>
              <a:rPr lang="en-US" sz="2200" b="1" dirty="0">
                <a:solidFill>
                  <a:schemeClr val="accent2"/>
                </a:solidFill>
                <a:latin typeface="Calibri Light" panose="020F0302020204030204" pitchFamily="34" charset="0"/>
                <a:cs typeface="Calibri Light" panose="020F0302020204030204" pitchFamily="34" charset="0"/>
              </a:rPr>
              <a:t>               line, then running on straight and level.</a:t>
            </a:r>
          </a:p>
          <a:p>
            <a:r>
              <a:rPr lang="en-US" sz="2200" b="1" dirty="0">
                <a:solidFill>
                  <a:schemeClr val="accent2"/>
                </a:solidFill>
                <a:latin typeface="Calibri Light" panose="020F0302020204030204" pitchFamily="34" charset="0"/>
                <a:cs typeface="Calibri Light" panose="020F0302020204030204" pitchFamily="34" charset="0"/>
              </a:rPr>
              <a:t>Back:     Firm, straight and level.</a:t>
            </a:r>
          </a:p>
          <a:p>
            <a:r>
              <a:rPr lang="en-US" sz="2200" b="1" dirty="0">
                <a:solidFill>
                  <a:schemeClr val="accent2"/>
                </a:solidFill>
                <a:latin typeface="Calibri Light" panose="020F0302020204030204" pitchFamily="34" charset="0"/>
                <a:cs typeface="Calibri Light" panose="020F0302020204030204" pitchFamily="34" charset="0"/>
              </a:rPr>
              <a:t>Loins:    Broad and strong, seen from above slightly less broad than the chest.</a:t>
            </a:r>
          </a:p>
          <a:p>
            <a:r>
              <a:rPr lang="en-US" sz="2200" b="1" dirty="0">
                <a:solidFill>
                  <a:schemeClr val="accent2"/>
                </a:solidFill>
                <a:latin typeface="Calibri Light" panose="020F0302020204030204" pitchFamily="34" charset="0"/>
                <a:cs typeface="Calibri Light" panose="020F0302020204030204" pitchFamily="34" charset="0"/>
              </a:rPr>
              <a:t>Croup:  Smoothly rounded</a:t>
            </a:r>
            <a:endParaRPr lang="de-CH" sz="2200" b="1" dirty="0">
              <a:solidFill>
                <a:srgbClr val="000000"/>
              </a:solidFill>
            </a:endParaRPr>
          </a:p>
          <a:p>
            <a:endParaRPr lang="de-CH" dirty="0"/>
          </a:p>
        </p:txBody>
      </p:sp>
    </p:spTree>
    <p:extLst>
      <p:ext uri="{BB962C8B-B14F-4D97-AF65-F5344CB8AC3E}">
        <p14:creationId xmlns="" xmlns:p14="http://schemas.microsoft.com/office/powerpoint/2010/main" val="411700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F264E79-8550-4F47-B24C-C0A8C47CEC9A}"/>
              </a:ext>
            </a:extLst>
          </p:cNvPr>
          <p:cNvSpPr>
            <a:spLocks noGrp="1"/>
          </p:cNvSpPr>
          <p:nvPr>
            <p:ph type="title"/>
          </p:nvPr>
        </p:nvSpPr>
        <p:spPr>
          <a:xfrm>
            <a:off x="204312" y="1224885"/>
            <a:ext cx="4074073" cy="1761596"/>
          </a:xfrm>
        </p:spPr>
        <p:txBody>
          <a:bodyPr>
            <a:noAutofit/>
          </a:bodyPr>
          <a:lstStyle/>
          <a:p>
            <a:r>
              <a:rPr lang="de-CH" sz="24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dirty="0" err="1">
                <a:solidFill>
                  <a:schemeClr val="accent2"/>
                </a:solidFill>
                <a:latin typeface="Calibri Light" panose="020F0302020204030204" pitchFamily="34" charset="0"/>
                <a:cs typeface="Calibri Light" panose="020F0302020204030204" pitchFamily="34" charset="0"/>
              </a:rPr>
              <a:t>Correct</a:t>
            </a:r>
            <a:r>
              <a:rPr lang="de-CH" sz="2400" dirty="0">
                <a:solidFill>
                  <a:schemeClr val="accent2"/>
                </a:solidFill>
                <a:latin typeface="Calibri Light" panose="020F0302020204030204" pitchFamily="34" charset="0"/>
                <a:cs typeface="Calibri Light" panose="020F0302020204030204" pitchFamily="34" charset="0"/>
              </a:rPr>
              <a:t> </a:t>
            </a:r>
            <a:br>
              <a:rPr lang="de-CH" sz="2400" dirty="0">
                <a:solidFill>
                  <a:schemeClr val="accent2"/>
                </a:solidFill>
                <a:latin typeface="Calibri Light" panose="020F0302020204030204" pitchFamily="34" charset="0"/>
                <a:cs typeface="Calibri Light" panose="020F0302020204030204" pitchFamily="34" charset="0"/>
              </a:rPr>
            </a:br>
            <a:r>
              <a:rPr lang="de-CH" sz="2400" dirty="0">
                <a:solidFill>
                  <a:schemeClr val="accent2"/>
                </a:solidFill>
                <a:latin typeface="Calibri Light" panose="020F0302020204030204" pitchFamily="34" charset="0"/>
                <a:cs typeface="Calibri Light" panose="020F0302020204030204" pitchFamily="34" charset="0"/>
              </a:rPr>
              <a:t>   Back </a:t>
            </a:r>
            <a:r>
              <a:rPr lang="de-CH" sz="2400" dirty="0" err="1">
                <a:solidFill>
                  <a:schemeClr val="accent2"/>
                </a:solidFill>
                <a:latin typeface="Calibri Light" panose="020F0302020204030204" pitchFamily="34" charset="0"/>
                <a:cs typeface="Calibri Light" panose="020F0302020204030204" pitchFamily="34" charset="0"/>
              </a:rPr>
              <a:t>line</a:t>
            </a:r>
            <a:r>
              <a:rPr lang="de-CH" sz="2400" dirty="0">
                <a:solidFill>
                  <a:schemeClr val="accent2"/>
                </a:solidFill>
                <a:latin typeface="Calibri Light" panose="020F0302020204030204" pitchFamily="34" charset="0"/>
                <a:cs typeface="Calibri Light" panose="020F0302020204030204" pitchFamily="34" charset="0"/>
              </a:rPr>
              <a:t> is parallel to </a:t>
            </a:r>
            <a:r>
              <a:rPr lang="de-CH" sz="2400" dirty="0" err="1">
                <a:solidFill>
                  <a:schemeClr val="accent2"/>
                </a:solidFill>
                <a:latin typeface="Calibri Light" panose="020F0302020204030204" pitchFamily="34" charset="0"/>
                <a:cs typeface="Calibri Light" panose="020F0302020204030204" pitchFamily="34" charset="0"/>
              </a:rPr>
              <a:t>line</a:t>
            </a:r>
            <a:r>
              <a:rPr lang="de-CH" sz="2400" dirty="0">
                <a:solidFill>
                  <a:schemeClr val="accent2"/>
                </a:solidFill>
                <a:latin typeface="Calibri Light" panose="020F0302020204030204" pitchFamily="34" charset="0"/>
                <a:cs typeface="Calibri Light" panose="020F0302020204030204" pitchFamily="34" charset="0"/>
              </a:rPr>
              <a:t/>
            </a:r>
            <a:br>
              <a:rPr lang="de-CH" sz="2400" dirty="0">
                <a:solidFill>
                  <a:schemeClr val="accent2"/>
                </a:solidFill>
                <a:latin typeface="Calibri Light" panose="020F0302020204030204" pitchFamily="34" charset="0"/>
                <a:cs typeface="Calibri Light" panose="020F0302020204030204" pitchFamily="34" charset="0"/>
              </a:rPr>
            </a:br>
            <a:r>
              <a:rPr lang="de-CH" sz="2400" dirty="0">
                <a:solidFill>
                  <a:schemeClr val="accent2"/>
                </a:solidFill>
                <a:latin typeface="Calibri Light" panose="020F0302020204030204" pitchFamily="34" charset="0"/>
                <a:cs typeface="Calibri Light" panose="020F0302020204030204" pitchFamily="34" charset="0"/>
              </a:rPr>
              <a:t>   from the shoulder </a:t>
            </a:r>
            <a:r>
              <a:rPr lang="de-CH" sz="2400" dirty="0" err="1">
                <a:solidFill>
                  <a:schemeClr val="accent2"/>
                </a:solidFill>
                <a:latin typeface="Calibri Light" panose="020F0302020204030204" pitchFamily="34" charset="0"/>
                <a:cs typeface="Calibri Light" panose="020F0302020204030204" pitchFamily="34" charset="0"/>
              </a:rPr>
              <a:t>point</a:t>
            </a:r>
            <a:r>
              <a:rPr lang="de-CH" sz="2400" dirty="0">
                <a:solidFill>
                  <a:schemeClr val="accent2"/>
                </a:solidFill>
                <a:latin typeface="Calibri Light" panose="020F0302020204030204" pitchFamily="34" charset="0"/>
                <a:cs typeface="Calibri Light" panose="020F0302020204030204" pitchFamily="34" charset="0"/>
              </a:rPr>
              <a:t> to</a:t>
            </a:r>
            <a:br>
              <a:rPr lang="de-CH" sz="2400" dirty="0">
                <a:solidFill>
                  <a:schemeClr val="accent2"/>
                </a:solidFill>
                <a:latin typeface="Calibri Light" panose="020F0302020204030204" pitchFamily="34" charset="0"/>
                <a:cs typeface="Calibri Light" panose="020F0302020204030204" pitchFamily="34" charset="0"/>
              </a:rPr>
            </a:br>
            <a:r>
              <a:rPr lang="de-CH" sz="2400" dirty="0">
                <a:solidFill>
                  <a:schemeClr val="accent2"/>
                </a:solidFill>
                <a:latin typeface="Calibri Light" panose="020F0302020204030204" pitchFamily="34" charset="0"/>
                <a:cs typeface="Calibri Light" panose="020F0302020204030204" pitchFamily="34" charset="0"/>
              </a:rPr>
              <a:t>    the </a:t>
            </a:r>
            <a:r>
              <a:rPr lang="de-CH" sz="2400" dirty="0" err="1">
                <a:solidFill>
                  <a:schemeClr val="accent2"/>
                </a:solidFill>
                <a:latin typeface="Calibri Light" panose="020F0302020204030204" pitchFamily="34" charset="0"/>
                <a:cs typeface="Calibri Light" panose="020F0302020204030204" pitchFamily="34" charset="0"/>
              </a:rPr>
              <a:t>buttock</a:t>
            </a:r>
            <a:endParaRPr lang="de-CH" sz="24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AE60CA51-8EF0-427D-B086-62A643BD2984}"/>
              </a:ext>
            </a:extLst>
          </p:cNvPr>
          <p:cNvPicPr/>
          <p:nvPr/>
        </p:nvPicPr>
        <p:blipFill>
          <a:blip r:embed="rId2" cstate="print">
            <a:extLst>
              <a:ext uri="{28A0092B-C50C-407E-A947-70E740481C1C}">
                <a14:useLocalDpi xmlns="" xmlns:a14="http://schemas.microsoft.com/office/drawing/2010/main" val="0"/>
              </a:ext>
            </a:extLst>
          </a:blip>
          <a:srcRect/>
          <a:stretch/>
        </p:blipFill>
        <p:spPr>
          <a:xfrm>
            <a:off x="4571943" y="975655"/>
            <a:ext cx="4999895" cy="3327897"/>
          </a:xfrm>
          <a:prstGeom prst="rect">
            <a:avLst/>
          </a:prstGeom>
          <a:effectLst/>
        </p:spPr>
      </p:pic>
      <p:sp>
        <p:nvSpPr>
          <p:cNvPr id="3" name="Textfeld 2">
            <a:extLst>
              <a:ext uri="{FF2B5EF4-FFF2-40B4-BE49-F238E27FC236}">
                <a16:creationId xmlns="" xmlns:a16="http://schemas.microsoft.com/office/drawing/2014/main" id="{209E2601-3543-481E-AA15-EE396DDB2EE4}"/>
              </a:ext>
            </a:extLst>
          </p:cNvPr>
          <p:cNvSpPr txBox="1"/>
          <p:nvPr/>
        </p:nvSpPr>
        <p:spPr>
          <a:xfrm>
            <a:off x="931178" y="5335398"/>
            <a:ext cx="8405327" cy="892552"/>
          </a:xfrm>
          <a:prstGeom prst="rect">
            <a:avLst/>
          </a:prstGeom>
          <a:noFill/>
        </p:spPr>
        <p:txBody>
          <a:bodyPr wrap="square" rtlCol="0">
            <a:spAutoFit/>
          </a:bodyPr>
          <a:lstStyle/>
          <a:p>
            <a:pPr algn="ctr"/>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dirty="0"/>
              <a:t> </a:t>
            </a:r>
            <a:r>
              <a:rPr lang="en-US" sz="2400" b="1" dirty="0">
                <a:solidFill>
                  <a:schemeClr val="accent2"/>
                </a:solidFill>
                <a:latin typeface="Calibri Light" panose="020F0302020204030204" pitchFamily="34" charset="0"/>
                <a:cs typeface="Calibri Light" panose="020F0302020204030204" pitchFamily="34" charset="0"/>
              </a:rPr>
              <a:t>A weak back line is not to be rewarded in the judgement, </a:t>
            </a:r>
          </a:p>
          <a:p>
            <a:pPr algn="ctr"/>
            <a:r>
              <a:rPr lang="en-US" sz="2400" b="1" dirty="0">
                <a:solidFill>
                  <a:schemeClr val="accent2"/>
                </a:solidFill>
                <a:latin typeface="Calibri Light" panose="020F0302020204030204" pitchFamily="34" charset="0"/>
                <a:cs typeface="Calibri Light" panose="020F0302020204030204" pitchFamily="34" charset="0"/>
              </a:rPr>
              <a:t> especially with a large and heavy dog breed</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380018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F513719-480A-4C51-861E-20C371A2DA46}"/>
              </a:ext>
            </a:extLst>
          </p:cNvPr>
          <p:cNvSpPr>
            <a:spLocks noGrp="1"/>
          </p:cNvSpPr>
          <p:nvPr>
            <p:ph type="title"/>
          </p:nvPr>
        </p:nvSpPr>
        <p:spPr>
          <a:xfrm>
            <a:off x="5394121" y="1230794"/>
            <a:ext cx="4924337" cy="3475430"/>
          </a:xfrm>
        </p:spPr>
        <p:txBody>
          <a:bodyPr vert="horz" lIns="91440" tIns="45720" rIns="91440" bIns="45720" rtlCol="0">
            <a:normAutofit/>
          </a:bodyPr>
          <a:lstStyle/>
          <a:p>
            <a:r>
              <a:rPr lang="en-US" sz="4400" b="1" dirty="0">
                <a:solidFill>
                  <a:srgbClr val="FF0000"/>
                </a:solidFill>
                <a:sym typeface="Wingdings" panose="05000000000000000000" pitchFamily="2" charset="2"/>
              </a:rPr>
              <a:t></a:t>
            </a:r>
            <a:r>
              <a:rPr lang="en-US" sz="3200" b="1" dirty="0">
                <a:solidFill>
                  <a:schemeClr val="accent2"/>
                </a:solidFill>
                <a:sym typeface="Wingdings" panose="05000000000000000000" pitchFamily="2" charset="2"/>
              </a:rPr>
              <a:t> </a:t>
            </a:r>
            <a:r>
              <a:rPr lang="en-US" sz="2800" b="1" dirty="0">
                <a:solidFill>
                  <a:schemeClr val="accent2"/>
                </a:solidFill>
                <a:latin typeface="Calibri Light" panose="020F0302020204030204" pitchFamily="34" charset="0"/>
                <a:cs typeface="Calibri Light" panose="020F0302020204030204" pitchFamily="34" charset="0"/>
              </a:rPr>
              <a:t>Incorrect: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The back line is not parallel to the line from the shoulder point to the</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buttock</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Short upper arm and lower thigh</a:t>
            </a:r>
          </a:p>
        </p:txBody>
      </p:sp>
      <p:pic>
        <p:nvPicPr>
          <p:cNvPr id="5" name="Grafik 4">
            <a:extLst>
              <a:ext uri="{FF2B5EF4-FFF2-40B4-BE49-F238E27FC236}">
                <a16:creationId xmlns="" xmlns:a16="http://schemas.microsoft.com/office/drawing/2014/main" id="{D8449998-F4B0-45DA-B672-33D4D3FD920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8853" y="1104959"/>
            <a:ext cx="4315036" cy="3727100"/>
          </a:xfrm>
          <a:prstGeom prst="rect">
            <a:avLst/>
          </a:prstGeom>
        </p:spPr>
      </p:pic>
    </p:spTree>
    <p:extLst>
      <p:ext uri="{BB962C8B-B14F-4D97-AF65-F5344CB8AC3E}">
        <p14:creationId xmlns="" xmlns:p14="http://schemas.microsoft.com/office/powerpoint/2010/main" val="241021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0524CA-232A-4069-8E7F-A98B5059D54A}"/>
              </a:ext>
            </a:extLst>
          </p:cNvPr>
          <p:cNvSpPr>
            <a:spLocks noGrp="1"/>
          </p:cNvSpPr>
          <p:nvPr>
            <p:ph type="title"/>
          </p:nvPr>
        </p:nvSpPr>
        <p:spPr>
          <a:xfrm>
            <a:off x="528036" y="236513"/>
            <a:ext cx="9261916" cy="1885902"/>
          </a:xfrm>
        </p:spPr>
        <p:txBody>
          <a:bodyPr>
            <a:normAutofit fontScale="90000"/>
          </a:bodyPr>
          <a:lstStyle/>
          <a:p>
            <a:r>
              <a:rPr lang="de-CH" sz="3600" b="1" u="sng" dirty="0" err="1">
                <a:solidFill>
                  <a:schemeClr val="accent2"/>
                </a:solidFill>
                <a:latin typeface="Calibri Light" panose="020F0302020204030204" pitchFamily="34" charset="0"/>
                <a:cs typeface="Calibri Light" panose="020F0302020204030204" pitchFamily="34" charset="0"/>
              </a:rPr>
              <a:t>Chest</a:t>
            </a:r>
            <a:r>
              <a:rPr lang="de-CH" sz="3600" b="1" u="sng" dirty="0">
                <a:solidFill>
                  <a:schemeClr val="accent2"/>
                </a:solidFill>
                <a:latin typeface="Calibri Light" panose="020F0302020204030204" pitchFamily="34" charset="0"/>
                <a:cs typeface="Calibri Light" panose="020F0302020204030204" pitchFamily="34" charset="0"/>
              </a:rPr>
              <a:t>:</a:t>
            </a:r>
            <a:r>
              <a:rPr lang="de-CH" b="1" dirty="0">
                <a:solidFill>
                  <a:schemeClr val="accent2"/>
                </a:solidFill>
                <a:latin typeface="Calibri Light" panose="020F0302020204030204" pitchFamily="34" charset="0"/>
                <a:cs typeface="Calibri Light" panose="020F0302020204030204" pitchFamily="34" charset="0"/>
              </a:rPr>
              <a:t/>
            </a:r>
            <a:br>
              <a:rPr lang="de-CH"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Broad and deep, reaching to the elbows; </a:t>
            </a:r>
            <a:r>
              <a:rPr lang="en-US" sz="3100" b="1" dirty="0" err="1">
                <a:solidFill>
                  <a:schemeClr val="accent2"/>
                </a:solidFill>
                <a:latin typeface="Calibri Light" panose="020F0302020204030204" pitchFamily="34" charset="0"/>
                <a:cs typeface="Calibri Light" panose="020F0302020204030204" pitchFamily="34" charset="0"/>
              </a:rPr>
              <a:t>forechest</a:t>
            </a:r>
            <a:r>
              <a:rPr lang="en-US" sz="3100" b="1" dirty="0">
                <a:solidFill>
                  <a:schemeClr val="accent2"/>
                </a:solidFill>
                <a:latin typeface="Calibri Light" panose="020F0302020204030204" pitchFamily="34" charset="0"/>
                <a:cs typeface="Calibri Light" panose="020F0302020204030204" pitchFamily="34" charset="0"/>
              </a:rPr>
              <a:t> distinctly</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developed; ribcage of wide-oval section extending as well back as possible.</a:t>
            </a:r>
            <a:r>
              <a:rPr lang="de-CH" sz="3100" dirty="0">
                <a:solidFill>
                  <a:schemeClr val="accent2"/>
                </a:solidFill>
                <a:latin typeface="Calibri Light" panose="020F0302020204030204" pitchFamily="34" charset="0"/>
                <a:cs typeface="Calibri Light" panose="020F0302020204030204" pitchFamily="34" charset="0"/>
              </a:rPr>
              <a:t/>
            </a:r>
            <a:br>
              <a:rPr lang="de-CH" sz="3100" dirty="0">
                <a:solidFill>
                  <a:schemeClr val="accent2"/>
                </a:solidFill>
                <a:latin typeface="Calibri Light" panose="020F0302020204030204" pitchFamily="34" charset="0"/>
                <a:cs typeface="Calibri Light" panose="020F0302020204030204" pitchFamily="34" charset="0"/>
              </a:rPr>
            </a:br>
            <a:r>
              <a:rPr lang="de-CH" dirty="0"/>
              <a:t/>
            </a:r>
            <a:br>
              <a:rPr lang="de-CH" dirty="0"/>
            </a:br>
            <a:endParaRPr lang="de-CH" dirty="0"/>
          </a:p>
        </p:txBody>
      </p:sp>
      <p:pic>
        <p:nvPicPr>
          <p:cNvPr id="7" name="Inhaltsplatzhalter 6">
            <a:extLst>
              <a:ext uri="{FF2B5EF4-FFF2-40B4-BE49-F238E27FC236}">
                <a16:creationId xmlns="" xmlns:a16="http://schemas.microsoft.com/office/drawing/2014/main" id="{3BE52A8A-138E-4997-AF1A-2F5F6B30AC60}"/>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p:blipFill>
        <p:spPr>
          <a:xfrm>
            <a:off x="935965" y="2341899"/>
            <a:ext cx="3099139" cy="3452189"/>
          </a:xfrm>
        </p:spPr>
      </p:pic>
      <p:pic>
        <p:nvPicPr>
          <p:cNvPr id="9" name="Grafik 8">
            <a:extLst>
              <a:ext uri="{FF2B5EF4-FFF2-40B4-BE49-F238E27FC236}">
                <a16:creationId xmlns="" xmlns:a16="http://schemas.microsoft.com/office/drawing/2014/main" id="{195C7E3B-F81A-47C9-89A6-3C21192A8C8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37155" y="2376838"/>
            <a:ext cx="3013094" cy="3452188"/>
          </a:xfrm>
          <a:prstGeom prst="rect">
            <a:avLst/>
          </a:prstGeom>
        </p:spPr>
      </p:pic>
      <p:sp>
        <p:nvSpPr>
          <p:cNvPr id="4" name="Textfeld 3">
            <a:extLst>
              <a:ext uri="{FF2B5EF4-FFF2-40B4-BE49-F238E27FC236}">
                <a16:creationId xmlns="" xmlns:a16="http://schemas.microsoft.com/office/drawing/2014/main" id="{D75858F1-5B20-4DA3-A6D7-316B6DEC98A3}"/>
              </a:ext>
            </a:extLst>
          </p:cNvPr>
          <p:cNvSpPr txBox="1"/>
          <p:nvPr/>
        </p:nvSpPr>
        <p:spPr>
          <a:xfrm>
            <a:off x="1883922" y="5829026"/>
            <a:ext cx="1673010" cy="523220"/>
          </a:xfrm>
          <a:prstGeom prst="rect">
            <a:avLst/>
          </a:prstGeom>
          <a:noFill/>
        </p:spPr>
        <p:txBody>
          <a:bodyPr wrap="square" rtlCol="0">
            <a:spAutoFit/>
          </a:bodyPr>
          <a:lstStyle/>
          <a:p>
            <a:r>
              <a:rPr lang="de-CH" sz="2800" dirty="0">
                <a:solidFill>
                  <a:schemeClr val="accent2"/>
                </a:solidFill>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Correct</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endParaRPr lang="de-CH" b="1" dirty="0">
              <a:solidFill>
                <a:schemeClr val="accent2"/>
              </a:solidFill>
              <a:latin typeface="Calibri Light" panose="020F0302020204030204" pitchFamily="34" charset="0"/>
              <a:cs typeface="Calibri Light" panose="020F0302020204030204" pitchFamily="34" charset="0"/>
            </a:endParaRPr>
          </a:p>
        </p:txBody>
      </p:sp>
      <p:sp>
        <p:nvSpPr>
          <p:cNvPr id="5" name="Textfeld 4">
            <a:extLst>
              <a:ext uri="{FF2B5EF4-FFF2-40B4-BE49-F238E27FC236}">
                <a16:creationId xmlns="" xmlns:a16="http://schemas.microsoft.com/office/drawing/2014/main" id="{1977D8B5-EC6A-4983-B924-F0E59AB8C376}"/>
              </a:ext>
            </a:extLst>
          </p:cNvPr>
          <p:cNvSpPr txBox="1"/>
          <p:nvPr/>
        </p:nvSpPr>
        <p:spPr>
          <a:xfrm>
            <a:off x="6279925" y="5829026"/>
            <a:ext cx="1538614" cy="523220"/>
          </a:xfrm>
          <a:prstGeom prst="rect">
            <a:avLst/>
          </a:prstGeom>
          <a:noFill/>
        </p:spPr>
        <p:txBody>
          <a:bodyPr wrap="square" rtlCol="0">
            <a:spAutoFit/>
          </a:bodyPr>
          <a:lstStyle/>
          <a:p>
            <a:r>
              <a:rPr lang="de-CH" sz="2800" dirty="0">
                <a:solidFill>
                  <a:schemeClr val="accent2"/>
                </a:solidFill>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Correct</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122746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30816E28-9709-42E2-8983-EF23ECA9ACEA}"/>
              </a:ext>
            </a:extLst>
          </p:cNvPr>
          <p:cNvSpPr>
            <a:spLocks noGrp="1"/>
          </p:cNvSpPr>
          <p:nvPr>
            <p:ph idx="4294967295"/>
          </p:nvPr>
        </p:nvSpPr>
        <p:spPr>
          <a:xfrm>
            <a:off x="276836" y="445495"/>
            <a:ext cx="9924177" cy="1341360"/>
          </a:xfrm>
        </p:spPr>
        <p:txBody>
          <a:bodyPr>
            <a:normAutofit fontScale="92500" lnSpcReduction="20000"/>
          </a:bodyPr>
          <a:lstStyle/>
          <a:p>
            <a:pPr marL="0" indent="0">
              <a:buNone/>
            </a:pPr>
            <a:r>
              <a:rPr lang="de-CH"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dirty="0"/>
              <a:t> </a:t>
            </a:r>
            <a:r>
              <a:rPr lang="de-CH" sz="2600" b="1" dirty="0">
                <a:solidFill>
                  <a:schemeClr val="accent2"/>
                </a:solidFill>
                <a:latin typeface="Calibri Light" panose="020F0302020204030204" pitchFamily="34" charset="0"/>
                <a:cs typeface="Calibri Light" panose="020F0302020204030204" pitchFamily="34" charset="0"/>
              </a:rPr>
              <a:t>For a </a:t>
            </a:r>
            <a:r>
              <a:rPr lang="de-CH" sz="2600" b="1" dirty="0" err="1">
                <a:solidFill>
                  <a:schemeClr val="accent2"/>
                </a:solidFill>
                <a:latin typeface="Calibri Light" panose="020F0302020204030204" pitchFamily="34" charset="0"/>
                <a:cs typeface="Calibri Light" panose="020F0302020204030204" pitchFamily="34" charset="0"/>
              </a:rPr>
              <a:t>long</a:t>
            </a:r>
            <a:r>
              <a:rPr lang="de-CH" sz="2600" b="1" dirty="0">
                <a:solidFill>
                  <a:schemeClr val="accent2"/>
                </a:solidFill>
                <a:latin typeface="Calibri Light" panose="020F0302020204030204" pitchFamily="34" charset="0"/>
                <a:cs typeface="Calibri Light" panose="020F0302020204030204" pitchFamily="34" charset="0"/>
              </a:rPr>
              <a:t> time, </a:t>
            </a:r>
            <a:r>
              <a:rPr lang="de-CH" sz="2600" b="1" dirty="0" err="1">
                <a:solidFill>
                  <a:schemeClr val="accent2"/>
                </a:solidFill>
                <a:latin typeface="Calibri Light" panose="020F0302020204030204" pitchFamily="34" charset="0"/>
                <a:cs typeface="Calibri Light" panose="020F0302020204030204" pitchFamily="34" charset="0"/>
              </a:rPr>
              <a:t>poor</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breast</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shape</a:t>
            </a:r>
            <a:r>
              <a:rPr lang="de-CH" sz="2600" b="1" dirty="0">
                <a:solidFill>
                  <a:schemeClr val="accent2"/>
                </a:solidFill>
                <a:latin typeface="Calibri Light" panose="020F0302020204030204" pitchFamily="34" charset="0"/>
                <a:cs typeface="Calibri Light" panose="020F0302020204030204" pitchFamily="34" charset="0"/>
              </a:rPr>
              <a:t> has </a:t>
            </a:r>
            <a:r>
              <a:rPr lang="de-CH" sz="2600" b="1" dirty="0" err="1">
                <a:solidFill>
                  <a:schemeClr val="accent2"/>
                </a:solidFill>
                <a:latin typeface="Calibri Light" panose="020F0302020204030204" pitchFamily="34" charset="0"/>
                <a:cs typeface="Calibri Light" panose="020F0302020204030204" pitchFamily="34" charset="0"/>
              </a:rPr>
              <a:t>been</a:t>
            </a:r>
            <a:r>
              <a:rPr lang="de-CH" sz="2600" b="1" dirty="0">
                <a:solidFill>
                  <a:schemeClr val="accent2"/>
                </a:solidFill>
                <a:latin typeface="Calibri Light" panose="020F0302020204030204" pitchFamily="34" charset="0"/>
                <a:cs typeface="Calibri Light" panose="020F0302020204030204" pitchFamily="34" charset="0"/>
              </a:rPr>
              <a:t> a </a:t>
            </a:r>
            <a:r>
              <a:rPr lang="de-CH" sz="2600" b="1" dirty="0" err="1">
                <a:solidFill>
                  <a:schemeClr val="accent2"/>
                </a:solidFill>
                <a:latin typeface="Calibri Light" panose="020F0302020204030204" pitchFamily="34" charset="0"/>
                <a:cs typeface="Calibri Light" panose="020F0302020204030204" pitchFamily="34" charset="0"/>
              </a:rPr>
              <a:t>striking</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problem</a:t>
            </a:r>
            <a:r>
              <a:rPr lang="de-CH" sz="2600" b="1" dirty="0">
                <a:solidFill>
                  <a:schemeClr val="accent2"/>
                </a:solidFill>
                <a:latin typeface="Calibri Light" panose="020F0302020204030204" pitchFamily="34" charset="0"/>
                <a:cs typeface="Calibri Light" panose="020F0302020204030204" pitchFamily="34" charset="0"/>
              </a:rPr>
              <a:t> for the</a:t>
            </a:r>
          </a:p>
          <a:p>
            <a:pPr marL="0" indent="0">
              <a:buNone/>
            </a:pP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Bernese</a:t>
            </a:r>
            <a:r>
              <a:rPr lang="de-CH" sz="2600" b="1" dirty="0">
                <a:solidFill>
                  <a:schemeClr val="accent2"/>
                </a:solidFill>
                <a:latin typeface="Calibri Light" panose="020F0302020204030204" pitchFamily="34" charset="0"/>
                <a:cs typeface="Calibri Light" panose="020F0302020204030204" pitchFamily="34" charset="0"/>
              </a:rPr>
              <a:t> Mountain Dog. </a:t>
            </a:r>
            <a:r>
              <a:rPr lang="de-CH" sz="2600" b="1" dirty="0" err="1">
                <a:solidFill>
                  <a:schemeClr val="accent2"/>
                </a:solidFill>
                <a:latin typeface="Calibri Light" panose="020F0302020204030204" pitchFamily="34" charset="0"/>
                <a:cs typeface="Calibri Light" panose="020F0302020204030204" pitchFamily="34" charset="0"/>
              </a:rPr>
              <a:t>Since</a:t>
            </a:r>
            <a:r>
              <a:rPr lang="de-CH" sz="2600" b="1" dirty="0">
                <a:solidFill>
                  <a:schemeClr val="accent2"/>
                </a:solidFill>
                <a:latin typeface="Calibri Light" panose="020F0302020204030204" pitchFamily="34" charset="0"/>
                <a:cs typeface="Calibri Light" panose="020F0302020204030204" pitchFamily="34" charset="0"/>
              </a:rPr>
              <a:t> this </a:t>
            </a:r>
            <a:r>
              <a:rPr lang="de-CH" sz="2600" b="1" dirty="0" err="1">
                <a:solidFill>
                  <a:schemeClr val="accent2"/>
                </a:solidFill>
                <a:latin typeface="Calibri Light" panose="020F0302020204030204" pitchFamily="34" charset="0"/>
                <a:cs typeface="Calibri Light" panose="020F0302020204030204" pitchFamily="34" charset="0"/>
              </a:rPr>
              <a:t>entails</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further</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faulty</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features</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great</a:t>
            </a:r>
            <a:r>
              <a:rPr lang="de-CH" sz="2600" b="1" dirty="0">
                <a:solidFill>
                  <a:schemeClr val="accent2"/>
                </a:solidFill>
                <a:latin typeface="Calibri Light" panose="020F0302020204030204" pitchFamily="34" charset="0"/>
                <a:cs typeface="Calibri Light" panose="020F0302020204030204" pitchFamily="34" charset="0"/>
              </a:rPr>
              <a:t> care</a:t>
            </a:r>
          </a:p>
          <a:p>
            <a:pPr marL="0" indent="0">
              <a:buNone/>
            </a:pP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should</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be</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taken</a:t>
            </a:r>
            <a:r>
              <a:rPr lang="de-CH" sz="2600" b="1" dirty="0">
                <a:solidFill>
                  <a:schemeClr val="accent2"/>
                </a:solidFill>
                <a:latin typeface="Calibri Light" panose="020F0302020204030204" pitchFamily="34" charset="0"/>
                <a:cs typeface="Calibri Light" panose="020F0302020204030204" pitchFamily="34" charset="0"/>
              </a:rPr>
              <a:t>. That </a:t>
            </a:r>
            <a:r>
              <a:rPr lang="de-CH" sz="2600" b="1" dirty="0" err="1">
                <a:solidFill>
                  <a:schemeClr val="accent2"/>
                </a:solidFill>
                <a:latin typeface="Calibri Light" panose="020F0302020204030204" pitchFamily="34" charset="0"/>
                <a:cs typeface="Calibri Light" panose="020F0302020204030204" pitchFamily="34" charset="0"/>
              </a:rPr>
              <a:t>requires</a:t>
            </a:r>
            <a:r>
              <a:rPr lang="de-CH" sz="2600" b="1" dirty="0">
                <a:solidFill>
                  <a:schemeClr val="accent2"/>
                </a:solidFill>
                <a:latin typeface="Calibri Light" panose="020F0302020204030204" pitchFamily="34" charset="0"/>
                <a:cs typeface="Calibri Light" panose="020F0302020204030204" pitchFamily="34" charset="0"/>
              </a:rPr>
              <a:t> an </a:t>
            </a:r>
            <a:r>
              <a:rPr lang="de-CH" sz="2600" b="1" dirty="0" err="1">
                <a:solidFill>
                  <a:schemeClr val="accent2"/>
                </a:solidFill>
                <a:latin typeface="Calibri Light" panose="020F0302020204030204" pitchFamily="34" charset="0"/>
                <a:cs typeface="Calibri Light" panose="020F0302020204030204" pitchFamily="34" charset="0"/>
              </a:rPr>
              <a:t>exact</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palpation</a:t>
            </a:r>
            <a:r>
              <a:rPr lang="de-CH" sz="2600" b="1" dirty="0">
                <a:solidFill>
                  <a:schemeClr val="accent2"/>
                </a:solidFill>
                <a:latin typeface="Calibri Light" panose="020F0302020204030204" pitchFamily="34" charset="0"/>
                <a:cs typeface="Calibri Light" panose="020F0302020204030204" pitchFamily="34" charset="0"/>
              </a:rPr>
              <a:t> with </a:t>
            </a:r>
            <a:r>
              <a:rPr lang="de-CH" sz="2600" b="1" dirty="0" err="1">
                <a:solidFill>
                  <a:schemeClr val="accent2"/>
                </a:solidFill>
                <a:latin typeface="Calibri Light" panose="020F0302020204030204" pitchFamily="34" charset="0"/>
                <a:cs typeface="Calibri Light" panose="020F0302020204030204" pitchFamily="34" charset="0"/>
              </a:rPr>
              <a:t>both</a:t>
            </a:r>
            <a:r>
              <a:rPr lang="de-CH" sz="2600" b="1" dirty="0">
                <a:solidFill>
                  <a:schemeClr val="accent2"/>
                </a:solidFill>
                <a:latin typeface="Calibri Light" panose="020F0302020204030204" pitchFamily="34" charset="0"/>
                <a:cs typeface="Calibri Light" panose="020F0302020204030204" pitchFamily="34" charset="0"/>
              </a:rPr>
              <a:t> </a:t>
            </a:r>
            <a:r>
              <a:rPr lang="de-CH" sz="2600" b="1" dirty="0" err="1">
                <a:solidFill>
                  <a:schemeClr val="accent2"/>
                </a:solidFill>
                <a:latin typeface="Calibri Light" panose="020F0302020204030204" pitchFamily="34" charset="0"/>
                <a:cs typeface="Calibri Light" panose="020F0302020204030204" pitchFamily="34" charset="0"/>
              </a:rPr>
              <a:t>hands</a:t>
            </a:r>
            <a:r>
              <a:rPr lang="de-CH" sz="2600" b="1" dirty="0">
                <a:solidFill>
                  <a:schemeClr val="accent2"/>
                </a:solidFill>
                <a:latin typeface="Calibri Light" panose="020F0302020204030204" pitchFamily="34" charset="0"/>
                <a:cs typeface="Calibri Light" panose="020F0302020204030204" pitchFamily="34" charset="0"/>
              </a:rPr>
              <a:t>!</a:t>
            </a:r>
          </a:p>
          <a:p>
            <a:endParaRPr lang="de-CH" dirty="0"/>
          </a:p>
        </p:txBody>
      </p:sp>
      <p:pic>
        <p:nvPicPr>
          <p:cNvPr id="5" name="Grafik 4">
            <a:extLst>
              <a:ext uri="{FF2B5EF4-FFF2-40B4-BE49-F238E27FC236}">
                <a16:creationId xmlns="" xmlns:a16="http://schemas.microsoft.com/office/drawing/2014/main" id="{AF4189DD-1AC2-4AF9-9976-519E40F51E7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00166" y="2298583"/>
            <a:ext cx="2501782" cy="3221373"/>
          </a:xfrm>
          <a:prstGeom prst="rect">
            <a:avLst/>
          </a:prstGeom>
        </p:spPr>
      </p:pic>
      <p:pic>
        <p:nvPicPr>
          <p:cNvPr id="7" name="Grafik 6">
            <a:extLst>
              <a:ext uri="{FF2B5EF4-FFF2-40B4-BE49-F238E27FC236}">
                <a16:creationId xmlns="" xmlns:a16="http://schemas.microsoft.com/office/drawing/2014/main" id="{D677C364-8DC3-45DE-89B2-7E56928E166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514"/>
          <a:stretch/>
        </p:blipFill>
        <p:spPr>
          <a:xfrm>
            <a:off x="5541547" y="2298584"/>
            <a:ext cx="2583808" cy="3221372"/>
          </a:xfrm>
          <a:prstGeom prst="rect">
            <a:avLst/>
          </a:prstGeom>
        </p:spPr>
      </p:pic>
      <p:sp>
        <p:nvSpPr>
          <p:cNvPr id="8" name="Textfeld 7">
            <a:extLst>
              <a:ext uri="{FF2B5EF4-FFF2-40B4-BE49-F238E27FC236}">
                <a16:creationId xmlns="" xmlns:a16="http://schemas.microsoft.com/office/drawing/2014/main" id="{0B1CEC07-BBC3-4307-B8B1-14FA8DA36072}"/>
              </a:ext>
            </a:extLst>
          </p:cNvPr>
          <p:cNvSpPr txBox="1"/>
          <p:nvPr/>
        </p:nvSpPr>
        <p:spPr>
          <a:xfrm>
            <a:off x="1102697" y="5519953"/>
            <a:ext cx="2583809" cy="892552"/>
          </a:xfrm>
          <a:prstGeom prst="rect">
            <a:avLst/>
          </a:prstGeom>
          <a:noFill/>
        </p:spPr>
        <p:txBody>
          <a:bodyPr wrap="square" rtlCol="0">
            <a:spAutoFit/>
          </a:bodyPr>
          <a:lstStyle/>
          <a:p>
            <a:r>
              <a:rPr lang="de-CH" sz="28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a:t>
            </a:r>
          </a:p>
          <a:p>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narrow</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chest</a:t>
            </a:r>
            <a:endParaRPr lang="de-CH" sz="2400" b="1" dirty="0">
              <a:solidFill>
                <a:schemeClr val="accent2"/>
              </a:solidFill>
              <a:latin typeface="Calibri Light" panose="020F0302020204030204" pitchFamily="34" charset="0"/>
              <a:cs typeface="Calibri Light" panose="020F0302020204030204" pitchFamily="34" charset="0"/>
            </a:endParaRPr>
          </a:p>
        </p:txBody>
      </p:sp>
      <p:sp>
        <p:nvSpPr>
          <p:cNvPr id="9" name="Textfeld 8">
            <a:extLst>
              <a:ext uri="{FF2B5EF4-FFF2-40B4-BE49-F238E27FC236}">
                <a16:creationId xmlns="" xmlns:a16="http://schemas.microsoft.com/office/drawing/2014/main" id="{78D2D985-D5DE-4893-8FF1-9FBA37E3F6CB}"/>
              </a:ext>
            </a:extLst>
          </p:cNvPr>
          <p:cNvSpPr txBox="1"/>
          <p:nvPr/>
        </p:nvSpPr>
        <p:spPr>
          <a:xfrm>
            <a:off x="5541547" y="5519953"/>
            <a:ext cx="3370064" cy="892552"/>
          </a:xfrm>
          <a:prstGeom prst="rect">
            <a:avLst/>
          </a:prstGeom>
          <a:noFill/>
        </p:spPr>
        <p:txBody>
          <a:bodyPr wrap="square" rtlCol="0">
            <a:spAutoFit/>
          </a:bodyPr>
          <a:lstStyle/>
          <a:p>
            <a:r>
              <a:rPr lang="de-CH" sz="2800" dirty="0">
                <a:solidFill>
                  <a:srgbClr val="FF0000"/>
                </a:solidFill>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a:t>
            </a:r>
          </a:p>
          <a:p>
            <a:r>
              <a:rPr lang="de-CH" sz="2400" b="1" dirty="0">
                <a:solidFill>
                  <a:schemeClr val="accent2"/>
                </a:solidFill>
                <a:latin typeface="Calibri Light" panose="020F0302020204030204" pitchFamily="34" charset="0"/>
                <a:cs typeface="Calibri Light" panose="020F0302020204030204" pitchFamily="34" charset="0"/>
              </a:rPr>
              <a:t>   not </a:t>
            </a:r>
            <a:r>
              <a:rPr lang="de-CH" sz="2400" b="1" dirty="0" err="1">
                <a:solidFill>
                  <a:schemeClr val="accent2"/>
                </a:solidFill>
                <a:latin typeface="Calibri Light" panose="020F0302020204030204" pitchFamily="34" charset="0"/>
                <a:cs typeface="Calibri Light" panose="020F0302020204030204" pitchFamily="34" charset="0"/>
              </a:rPr>
              <a:t>enough</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forechest</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189572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A56510C-DC3E-4F9A-9B3E-BB6D30F14DA3}"/>
              </a:ext>
            </a:extLst>
          </p:cNvPr>
          <p:cNvSpPr>
            <a:spLocks noGrp="1"/>
          </p:cNvSpPr>
          <p:nvPr>
            <p:ph type="title"/>
          </p:nvPr>
        </p:nvSpPr>
        <p:spPr>
          <a:xfrm>
            <a:off x="366486" y="484900"/>
            <a:ext cx="9532523" cy="1689615"/>
          </a:xfrm>
        </p:spPr>
        <p:txBody>
          <a:bodyPr>
            <a:normAutofit/>
          </a:bodyPr>
          <a:lstStyle/>
          <a:p>
            <a:r>
              <a:rPr lang="de-CH" sz="2000" dirty="0">
                <a:solidFill>
                  <a:schemeClr val="accent2"/>
                </a:solidFill>
              </a:rPr>
              <a:t>FCI CLASSIFICATION   </a:t>
            </a:r>
            <a:br>
              <a:rPr lang="de-CH" sz="2000" dirty="0">
                <a:solidFill>
                  <a:schemeClr val="accent2"/>
                </a:solidFill>
              </a:rPr>
            </a:br>
            <a:r>
              <a:rPr lang="de-CH" sz="2000" dirty="0">
                <a:solidFill>
                  <a:schemeClr val="accent2"/>
                </a:solidFill>
              </a:rPr>
              <a:t>Group 2:    Pinscher and Schnauzer,  type-</a:t>
            </a:r>
            <a:r>
              <a:rPr lang="de-CH" sz="2000" dirty="0" err="1">
                <a:solidFill>
                  <a:schemeClr val="accent2"/>
                </a:solidFill>
              </a:rPr>
              <a:t>Molossoid</a:t>
            </a:r>
            <a:r>
              <a:rPr lang="de-CH" sz="2000" dirty="0">
                <a:solidFill>
                  <a:schemeClr val="accent2"/>
                </a:solidFill>
              </a:rPr>
              <a:t>,  </a:t>
            </a:r>
            <a:r>
              <a:rPr lang="de-CH" sz="2000" dirty="0" err="1">
                <a:solidFill>
                  <a:schemeClr val="accent2"/>
                </a:solidFill>
              </a:rPr>
              <a:t>breeds</a:t>
            </a:r>
            <a:r>
              <a:rPr lang="de-CH" sz="2000" dirty="0">
                <a:solidFill>
                  <a:schemeClr val="accent2"/>
                </a:solidFill>
              </a:rPr>
              <a:t>-Swiss Mountain</a:t>
            </a:r>
            <a:br>
              <a:rPr lang="de-CH" sz="2000" dirty="0">
                <a:solidFill>
                  <a:schemeClr val="accent2"/>
                </a:solidFill>
              </a:rPr>
            </a:br>
            <a:r>
              <a:rPr lang="de-CH" sz="2000" dirty="0">
                <a:solidFill>
                  <a:schemeClr val="accent2"/>
                </a:solidFill>
              </a:rPr>
              <a:t>                 and </a:t>
            </a:r>
            <a:r>
              <a:rPr lang="de-CH" sz="2000" dirty="0" err="1">
                <a:solidFill>
                  <a:schemeClr val="accent2"/>
                </a:solidFill>
              </a:rPr>
              <a:t>Cattle</a:t>
            </a:r>
            <a:r>
              <a:rPr lang="de-CH" sz="2000" dirty="0">
                <a:solidFill>
                  <a:schemeClr val="accent2"/>
                </a:solidFill>
              </a:rPr>
              <a:t>-Dogs</a:t>
            </a:r>
            <a:br>
              <a:rPr lang="de-CH" sz="2000" dirty="0">
                <a:solidFill>
                  <a:schemeClr val="accent2"/>
                </a:solidFill>
              </a:rPr>
            </a:br>
            <a:r>
              <a:rPr lang="de-CH" sz="2000" dirty="0" err="1">
                <a:solidFill>
                  <a:schemeClr val="accent2"/>
                </a:solidFill>
              </a:rPr>
              <a:t>Section</a:t>
            </a:r>
            <a:r>
              <a:rPr lang="de-CH" sz="2000" dirty="0">
                <a:solidFill>
                  <a:schemeClr val="accent2"/>
                </a:solidFill>
              </a:rPr>
              <a:t> 3:  Swiss </a:t>
            </a:r>
            <a:r>
              <a:rPr lang="de-CH" sz="2000" dirty="0" err="1">
                <a:solidFill>
                  <a:schemeClr val="accent2"/>
                </a:solidFill>
              </a:rPr>
              <a:t>Cattle</a:t>
            </a:r>
            <a:r>
              <a:rPr lang="de-CH" sz="2000" dirty="0">
                <a:solidFill>
                  <a:schemeClr val="accent2"/>
                </a:solidFill>
              </a:rPr>
              <a:t> Dogs </a:t>
            </a:r>
            <a:r>
              <a:rPr lang="de-CH" sz="2000" dirty="0" err="1">
                <a:solidFill>
                  <a:schemeClr val="accent2"/>
                </a:solidFill>
              </a:rPr>
              <a:t>without</a:t>
            </a:r>
            <a:r>
              <a:rPr lang="de-CH" sz="2000" dirty="0">
                <a:solidFill>
                  <a:schemeClr val="accent2"/>
                </a:solidFill>
              </a:rPr>
              <a:t> </a:t>
            </a:r>
            <a:r>
              <a:rPr lang="de-CH" sz="2000" dirty="0" err="1">
                <a:solidFill>
                  <a:schemeClr val="accent2"/>
                </a:solidFill>
              </a:rPr>
              <a:t>working</a:t>
            </a:r>
            <a:r>
              <a:rPr lang="de-CH" sz="2000" dirty="0">
                <a:solidFill>
                  <a:schemeClr val="accent2"/>
                </a:solidFill>
              </a:rPr>
              <a:t> </a:t>
            </a:r>
            <a:r>
              <a:rPr lang="de-CH" sz="2000" dirty="0" err="1">
                <a:solidFill>
                  <a:schemeClr val="accent2"/>
                </a:solidFill>
              </a:rPr>
              <a:t>trial</a:t>
            </a:r>
            <a:r>
              <a:rPr lang="de-CH" sz="2100" dirty="0"/>
              <a:t/>
            </a:r>
            <a:br>
              <a:rPr lang="de-CH" sz="2100" dirty="0"/>
            </a:br>
            <a:endParaRPr lang="de-CH" sz="2100" dirty="0"/>
          </a:p>
        </p:txBody>
      </p:sp>
      <p:sp>
        <p:nvSpPr>
          <p:cNvPr id="3" name="Inhaltsplatzhalter 2">
            <a:extLst>
              <a:ext uri="{FF2B5EF4-FFF2-40B4-BE49-F238E27FC236}">
                <a16:creationId xmlns="" xmlns:a16="http://schemas.microsoft.com/office/drawing/2014/main" id="{81AA72FE-4F37-49B1-8DB3-AB91D05CA4BD}"/>
              </a:ext>
            </a:extLst>
          </p:cNvPr>
          <p:cNvSpPr>
            <a:spLocks noGrp="1"/>
          </p:cNvSpPr>
          <p:nvPr>
            <p:ph idx="1"/>
          </p:nvPr>
        </p:nvSpPr>
        <p:spPr>
          <a:xfrm>
            <a:off x="366486" y="1786854"/>
            <a:ext cx="9381521" cy="4452022"/>
          </a:xfrm>
        </p:spPr>
        <p:txBody>
          <a:bodyPr anchor="ctr">
            <a:normAutofit/>
          </a:bodyPr>
          <a:lstStyle/>
          <a:p>
            <a:pPr marL="0" indent="0">
              <a:buNone/>
            </a:pPr>
            <a:r>
              <a:rPr lang="de-CH" sz="1500" b="1" dirty="0">
                <a:solidFill>
                  <a:schemeClr val="accent2"/>
                </a:solidFill>
              </a:rPr>
              <a:t>BRIEF HISTORICAL SUMMARY</a:t>
            </a:r>
            <a:endParaRPr lang="de-CH" sz="1500" dirty="0">
              <a:solidFill>
                <a:schemeClr val="accent2"/>
              </a:solidFill>
            </a:endParaRPr>
          </a:p>
          <a:p>
            <a:pPr marL="0" indent="0">
              <a:buNone/>
            </a:pPr>
            <a:r>
              <a:rPr lang="en-US" sz="1600" dirty="0">
                <a:solidFill>
                  <a:schemeClr val="accent2"/>
                </a:solidFill>
              </a:rPr>
              <a:t>The Bernese Mountain Dog is a farm dog of ancestral origin which was used as a guard and draught dog and for driving cattle in the </a:t>
            </a:r>
            <a:r>
              <a:rPr lang="en-US" sz="1600" dirty="0" err="1">
                <a:solidFill>
                  <a:schemeClr val="accent2"/>
                </a:solidFill>
              </a:rPr>
              <a:t>prealpine</a:t>
            </a:r>
            <a:r>
              <a:rPr lang="en-US" sz="1600" dirty="0">
                <a:solidFill>
                  <a:schemeClr val="accent2"/>
                </a:solidFill>
              </a:rPr>
              <a:t> regions and in the midland areas around Bern. Originally he was named “Dürrbächler” according to the name of the hamlet and of the inn of Dürrbach, near </a:t>
            </a:r>
            <a:r>
              <a:rPr lang="en-US" sz="1600" dirty="0" err="1">
                <a:solidFill>
                  <a:schemeClr val="accent2"/>
                </a:solidFill>
              </a:rPr>
              <a:t>Riggisberg</a:t>
            </a:r>
            <a:r>
              <a:rPr lang="en-US" sz="1600" dirty="0">
                <a:solidFill>
                  <a:schemeClr val="accent2"/>
                </a:solidFill>
              </a:rPr>
              <a:t> in the Canton Bern where these long-haired </a:t>
            </a:r>
            <a:r>
              <a:rPr lang="en-US" sz="1600" dirty="0" err="1">
                <a:solidFill>
                  <a:schemeClr val="accent2"/>
                </a:solidFill>
              </a:rPr>
              <a:t>tricoloured</a:t>
            </a:r>
            <a:r>
              <a:rPr lang="en-US" sz="1600" dirty="0">
                <a:solidFill>
                  <a:schemeClr val="accent2"/>
                </a:solidFill>
              </a:rPr>
              <a:t> farm dogs were especially numerous. In 1902, 1904 and 1907 specimen of this breed had already been exhibited at dog shows, and in 1907 some breeders of the region of </a:t>
            </a:r>
            <a:r>
              <a:rPr lang="en-US" sz="1600" dirty="0" err="1">
                <a:solidFill>
                  <a:schemeClr val="accent2"/>
                </a:solidFill>
              </a:rPr>
              <a:t>Burgdorf</a:t>
            </a:r>
            <a:r>
              <a:rPr lang="en-US" sz="1600" dirty="0">
                <a:solidFill>
                  <a:schemeClr val="accent2"/>
                </a:solidFill>
              </a:rPr>
              <a:t> decided to promote the pure breeding of these dogs by founding the “</a:t>
            </a:r>
            <a:r>
              <a:rPr lang="en-US" sz="1600" dirty="0" err="1">
                <a:solidFill>
                  <a:schemeClr val="accent2"/>
                </a:solidFill>
              </a:rPr>
              <a:t>Schweizerischer</a:t>
            </a:r>
            <a:r>
              <a:rPr lang="en-US" sz="1600" dirty="0">
                <a:solidFill>
                  <a:schemeClr val="accent2"/>
                </a:solidFill>
              </a:rPr>
              <a:t> Dürrbach-Klub”, and fixing the characteristic traits of the breed. In 1910, at a show in </a:t>
            </a:r>
            <a:r>
              <a:rPr lang="en-US" sz="1600" dirty="0" err="1">
                <a:solidFill>
                  <a:schemeClr val="accent2"/>
                </a:solidFill>
              </a:rPr>
              <a:t>Burgdorf</a:t>
            </a:r>
            <a:r>
              <a:rPr lang="en-US" sz="1600" dirty="0">
                <a:solidFill>
                  <a:schemeClr val="accent2"/>
                </a:solidFill>
              </a:rPr>
              <a:t> where many farmers of that region brought their Dürrbächler dogs to, already 107 specimen were shown.</a:t>
            </a:r>
            <a:endParaRPr lang="de-CH" sz="1600" dirty="0">
              <a:solidFill>
                <a:schemeClr val="accent2"/>
              </a:solidFill>
            </a:endParaRPr>
          </a:p>
          <a:p>
            <a:pPr marL="0" indent="0">
              <a:buNone/>
            </a:pPr>
            <a:r>
              <a:rPr lang="en-US" sz="1600" dirty="0">
                <a:solidFill>
                  <a:schemeClr val="accent2"/>
                </a:solidFill>
              </a:rPr>
              <a:t>From that day onward this dog, renamed “Bernese Mountain Dog” following the example of the other breeds of Swiss Mountain Dogs became rapidly appreciated all over Switzerland and in the </a:t>
            </a:r>
            <a:r>
              <a:rPr lang="en-US" sz="1600" dirty="0" err="1">
                <a:solidFill>
                  <a:schemeClr val="accent2"/>
                </a:solidFill>
              </a:rPr>
              <a:t>neighbouring</a:t>
            </a:r>
            <a:r>
              <a:rPr lang="en-US" sz="1600" dirty="0">
                <a:solidFill>
                  <a:schemeClr val="accent2"/>
                </a:solidFill>
              </a:rPr>
              <a:t> parts of Germany. Today the Bernese Mountain Dog is well known and appreciated all over the world as a family dog thanks to its striking </a:t>
            </a:r>
            <a:r>
              <a:rPr lang="en-US" sz="1600" dirty="0" err="1">
                <a:solidFill>
                  <a:schemeClr val="accent2"/>
                </a:solidFill>
              </a:rPr>
              <a:t>tricoloured</a:t>
            </a:r>
            <a:r>
              <a:rPr lang="en-US" sz="1600" dirty="0">
                <a:solidFill>
                  <a:schemeClr val="accent2"/>
                </a:solidFill>
              </a:rPr>
              <a:t> coat and its great adaptability</a:t>
            </a:r>
            <a:endParaRPr lang="de-CH" sz="1600" dirty="0">
              <a:solidFill>
                <a:srgbClr val="000000"/>
              </a:solidFill>
            </a:endParaRPr>
          </a:p>
        </p:txBody>
      </p:sp>
    </p:spTree>
    <p:extLst>
      <p:ext uri="{BB962C8B-B14F-4D97-AF65-F5344CB8AC3E}">
        <p14:creationId xmlns="" xmlns:p14="http://schemas.microsoft.com/office/powerpoint/2010/main" val="8828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6648393-7E32-465B-8D1F-9EE569285238}"/>
              </a:ext>
            </a:extLst>
          </p:cNvPr>
          <p:cNvSpPr>
            <a:spLocks noGrp="1"/>
          </p:cNvSpPr>
          <p:nvPr>
            <p:ph type="title"/>
          </p:nvPr>
        </p:nvSpPr>
        <p:spPr>
          <a:xfrm>
            <a:off x="1282904" y="753245"/>
            <a:ext cx="3600666" cy="1446551"/>
          </a:xfrm>
        </p:spPr>
        <p:txBody>
          <a:bodyPr vert="horz" lIns="91440" tIns="45720" rIns="91440" bIns="45720" rtlCol="0" anchor="b">
            <a:normAutofit fontScale="90000"/>
          </a:bodyPr>
          <a:lstStyle/>
          <a:p>
            <a:r>
              <a:rPr lang="en-US" kern="1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100" b="1" kern="1200" dirty="0">
                <a:solidFill>
                  <a:schemeClr val="accent2"/>
                </a:solidFill>
                <a:latin typeface="Calibri Light" panose="020F0302020204030204" pitchFamily="34" charset="0"/>
                <a:cs typeface="Calibri Light" panose="020F0302020204030204" pitchFamily="34" charset="0"/>
              </a:rPr>
              <a:t>Correct</a:t>
            </a:r>
            <a:br>
              <a:rPr lang="en-US" sz="3100" b="1" kern="1200" dirty="0">
                <a:solidFill>
                  <a:schemeClr val="accent2"/>
                </a:solidFill>
                <a:latin typeface="Calibri Light" panose="020F0302020204030204" pitchFamily="34" charset="0"/>
                <a:cs typeface="Calibri Light" panose="020F0302020204030204" pitchFamily="34" charset="0"/>
              </a:rPr>
            </a:br>
            <a:r>
              <a:rPr lang="en-US" sz="3100" b="1" kern="1200" dirty="0">
                <a:solidFill>
                  <a:schemeClr val="accent2"/>
                </a:solidFill>
                <a:latin typeface="Calibri Light" panose="020F0302020204030204" pitchFamily="34" charset="0"/>
                <a:cs typeface="Calibri Light" panose="020F0302020204030204" pitchFamily="34" charset="0"/>
              </a:rPr>
              <a:t>  long ribcage</a:t>
            </a:r>
            <a:br>
              <a:rPr lang="en-US" sz="3100" b="1" kern="1200" dirty="0">
                <a:solidFill>
                  <a:schemeClr val="accent2"/>
                </a:solidFill>
                <a:latin typeface="Calibri Light" panose="020F0302020204030204" pitchFamily="34" charset="0"/>
                <a:cs typeface="Calibri Light" panose="020F0302020204030204" pitchFamily="34" charset="0"/>
              </a:rPr>
            </a:br>
            <a:r>
              <a:rPr lang="en-US" sz="3100" b="1" kern="1200" dirty="0">
                <a:solidFill>
                  <a:schemeClr val="accent2"/>
                </a:solidFill>
                <a:latin typeface="Calibri Light" panose="020F0302020204030204" pitchFamily="34" charset="0"/>
                <a:cs typeface="Calibri Light" panose="020F0302020204030204" pitchFamily="34" charset="0"/>
              </a:rPr>
              <a:t>  short in the loin</a:t>
            </a:r>
          </a:p>
        </p:txBody>
      </p:sp>
      <p:pic>
        <p:nvPicPr>
          <p:cNvPr id="4" name="Grafik 3">
            <a:extLst>
              <a:ext uri="{FF2B5EF4-FFF2-40B4-BE49-F238E27FC236}">
                <a16:creationId xmlns="" xmlns:a16="http://schemas.microsoft.com/office/drawing/2014/main" id="{475B35A1-32B0-40D2-B493-22783185C46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09784" y="576310"/>
            <a:ext cx="3600666" cy="5705380"/>
          </a:xfrm>
          <a:prstGeom prst="rect">
            <a:avLst/>
          </a:prstGeom>
        </p:spPr>
      </p:pic>
      <p:sp>
        <p:nvSpPr>
          <p:cNvPr id="6" name="Textfeld 5">
            <a:extLst>
              <a:ext uri="{FF2B5EF4-FFF2-40B4-BE49-F238E27FC236}">
                <a16:creationId xmlns="" xmlns:a16="http://schemas.microsoft.com/office/drawing/2014/main" id="{F332058E-2A6F-4A3F-873A-F7ACC34C6352}"/>
              </a:ext>
            </a:extLst>
          </p:cNvPr>
          <p:cNvSpPr txBox="1"/>
          <p:nvPr/>
        </p:nvSpPr>
        <p:spPr>
          <a:xfrm>
            <a:off x="1282904" y="4207042"/>
            <a:ext cx="3173835" cy="1446550"/>
          </a:xfrm>
          <a:prstGeom prst="rect">
            <a:avLst/>
          </a:prstGeom>
          <a:noFill/>
        </p:spPr>
        <p:txBody>
          <a:bodyPr wrap="square" rtlCol="0">
            <a:spAutoFit/>
          </a:bodyPr>
          <a:lstStyle/>
          <a:p>
            <a:r>
              <a:rPr lang="de-CH"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3200" b="1" dirty="0" err="1">
                <a:solidFill>
                  <a:schemeClr val="accent2"/>
                </a:solidFill>
                <a:latin typeface="Calibri Light" panose="020F0302020204030204" pitchFamily="34" charset="0"/>
                <a:cs typeface="Calibri Light" panose="020F0302020204030204" pitchFamily="34" charset="0"/>
              </a:rPr>
              <a:t>Incorrect</a:t>
            </a:r>
            <a:endParaRPr lang="de-CH" sz="3200" b="1" dirty="0">
              <a:solidFill>
                <a:schemeClr val="accent2"/>
              </a:solidFill>
              <a:latin typeface="Calibri Light" panose="020F0302020204030204" pitchFamily="34" charset="0"/>
              <a:cs typeface="Calibri Light" panose="020F0302020204030204" pitchFamily="34" charset="0"/>
            </a:endParaRPr>
          </a:p>
          <a:p>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short</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ribcage</a:t>
            </a:r>
            <a:endParaRPr lang="de-CH" sz="2800" b="1" dirty="0">
              <a:solidFill>
                <a:schemeClr val="accent2"/>
              </a:solidFill>
              <a:latin typeface="Calibri Light" panose="020F0302020204030204" pitchFamily="34" charset="0"/>
              <a:cs typeface="Calibri Light" panose="020F0302020204030204" pitchFamily="34" charset="0"/>
            </a:endParaRPr>
          </a:p>
          <a:p>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long</a:t>
            </a:r>
            <a:r>
              <a:rPr lang="de-CH" sz="2800" b="1" dirty="0">
                <a:solidFill>
                  <a:schemeClr val="accent2"/>
                </a:solidFill>
                <a:latin typeface="Calibri Light" panose="020F0302020204030204" pitchFamily="34" charset="0"/>
                <a:cs typeface="Calibri Light" panose="020F0302020204030204" pitchFamily="34" charset="0"/>
              </a:rPr>
              <a:t> in the </a:t>
            </a:r>
            <a:r>
              <a:rPr lang="de-CH" sz="2800" b="1" dirty="0" err="1">
                <a:solidFill>
                  <a:schemeClr val="accent2"/>
                </a:solidFill>
                <a:latin typeface="Calibri Light" panose="020F0302020204030204" pitchFamily="34" charset="0"/>
                <a:cs typeface="Calibri Light" panose="020F0302020204030204" pitchFamily="34" charset="0"/>
              </a:rPr>
              <a:t>loin</a:t>
            </a:r>
            <a:endParaRPr lang="de-CH" sz="28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466211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BC436AB-F2B9-445D-BE9C-1762B987BB28}"/>
              </a:ext>
            </a:extLst>
          </p:cNvPr>
          <p:cNvSpPr>
            <a:spLocks noGrp="1"/>
          </p:cNvSpPr>
          <p:nvPr>
            <p:ph type="title"/>
          </p:nvPr>
        </p:nvSpPr>
        <p:spPr>
          <a:xfrm>
            <a:off x="-65374" y="324115"/>
            <a:ext cx="10630526" cy="833822"/>
          </a:xfrm>
        </p:spPr>
        <p:txBody>
          <a:bodyPr vert="horz" lIns="91440" tIns="45720" rIns="91440" bIns="45720" rtlCol="0" anchor="b">
            <a:normAutofit/>
          </a:bodyPr>
          <a:lstStyle/>
          <a:p>
            <a:pPr algn="ctr"/>
            <a:r>
              <a:rPr lang="en-US" b="1" kern="1200" dirty="0">
                <a:solidFill>
                  <a:schemeClr val="accent2"/>
                </a:solidFill>
                <a:latin typeface="Calibri Light" panose="020F0302020204030204" pitchFamily="34" charset="0"/>
                <a:cs typeface="Calibri Light" panose="020F0302020204030204" pitchFamily="34" charset="0"/>
              </a:rPr>
              <a:t>Underline / belly</a:t>
            </a:r>
          </a:p>
        </p:txBody>
      </p:sp>
      <p:sp>
        <p:nvSpPr>
          <p:cNvPr id="3" name="Inhaltsplatzhalter 2">
            <a:extLst>
              <a:ext uri="{FF2B5EF4-FFF2-40B4-BE49-F238E27FC236}">
                <a16:creationId xmlns="" xmlns:a16="http://schemas.microsoft.com/office/drawing/2014/main" id="{A3D46BC9-3B26-439E-8C92-C68237835A4F}"/>
              </a:ext>
            </a:extLst>
          </p:cNvPr>
          <p:cNvSpPr>
            <a:spLocks noGrp="1"/>
          </p:cNvSpPr>
          <p:nvPr>
            <p:ph idx="1"/>
          </p:nvPr>
        </p:nvSpPr>
        <p:spPr>
          <a:xfrm>
            <a:off x="2381850" y="1479774"/>
            <a:ext cx="6105194" cy="682079"/>
          </a:xfrm>
        </p:spPr>
        <p:txBody>
          <a:bodyPr vert="horz" lIns="91440" tIns="45720" rIns="91440" bIns="45720" rtlCol="0">
            <a:normAutofit/>
          </a:bodyPr>
          <a:lstStyle/>
          <a:p>
            <a:pPr marL="0" indent="0" algn="ctr">
              <a:buNone/>
            </a:pPr>
            <a:r>
              <a:rPr lang="en-US" sz="2200" b="1" dirty="0">
                <a:solidFill>
                  <a:schemeClr val="accent2"/>
                </a:solidFill>
                <a:latin typeface="Calibri Light" panose="020F0302020204030204" pitchFamily="34" charset="0"/>
                <a:cs typeface="Calibri Light" panose="020F0302020204030204" pitchFamily="34" charset="0"/>
              </a:rPr>
              <a:t>Slightly rising from chest to hindquarters</a:t>
            </a:r>
            <a:endParaRPr lang="en-US" sz="2200" b="1" kern="1200" dirty="0">
              <a:solidFill>
                <a:schemeClr val="accent2"/>
              </a:solidFill>
              <a:latin typeface="Calibri Light" panose="020F03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266575B4-2254-4414-8E39-C011E14DEC7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04393" y="2483690"/>
            <a:ext cx="5210909" cy="3733459"/>
          </a:xfrm>
          <a:prstGeom prst="rect">
            <a:avLst/>
          </a:prstGeom>
        </p:spPr>
      </p:pic>
    </p:spTree>
    <p:extLst>
      <p:ext uri="{BB962C8B-B14F-4D97-AF65-F5344CB8AC3E}">
        <p14:creationId xmlns="" xmlns:p14="http://schemas.microsoft.com/office/powerpoint/2010/main" val="1257415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834AF2E-5904-4392-B200-DC9B4C526775}"/>
              </a:ext>
            </a:extLst>
          </p:cNvPr>
          <p:cNvSpPr>
            <a:spLocks noGrp="1"/>
          </p:cNvSpPr>
          <p:nvPr>
            <p:ph type="title"/>
          </p:nvPr>
        </p:nvSpPr>
        <p:spPr>
          <a:xfrm>
            <a:off x="1083702" y="5321787"/>
            <a:ext cx="3469346" cy="1132514"/>
          </a:xfrm>
        </p:spPr>
        <p:txBody>
          <a:bodyPr>
            <a:normAutofit/>
          </a:bodyPr>
          <a:lstStyle/>
          <a:p>
            <a:r>
              <a:rPr lang="de-CH"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Correct</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r>
            <a:b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b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hanging</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when at </a:t>
            </a: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rest</a:t>
            </a:r>
            <a:endParaRPr lang="de-CH" sz="2400" b="1" dirty="0">
              <a:solidFill>
                <a:schemeClr val="accent2"/>
              </a:solidFill>
              <a:latin typeface="Calibri Light" panose="020F0302020204030204" pitchFamily="34" charset="0"/>
              <a:cs typeface="Calibri Light" panose="020F0302020204030204" pitchFamily="34" charset="0"/>
            </a:endParaRPr>
          </a:p>
        </p:txBody>
      </p:sp>
      <p:sp>
        <p:nvSpPr>
          <p:cNvPr id="5" name="Textfeld 4">
            <a:extLst>
              <a:ext uri="{FF2B5EF4-FFF2-40B4-BE49-F238E27FC236}">
                <a16:creationId xmlns="" xmlns:a16="http://schemas.microsoft.com/office/drawing/2014/main" id="{D0ADA8D3-BDE7-42DC-AE50-C1AF2F93BFA3}"/>
              </a:ext>
            </a:extLst>
          </p:cNvPr>
          <p:cNvSpPr txBox="1"/>
          <p:nvPr/>
        </p:nvSpPr>
        <p:spPr>
          <a:xfrm>
            <a:off x="872454" y="402482"/>
            <a:ext cx="8347046" cy="1200329"/>
          </a:xfrm>
          <a:prstGeom prst="rect">
            <a:avLst/>
          </a:prstGeom>
          <a:noFill/>
        </p:spPr>
        <p:txBody>
          <a:bodyPr wrap="square" rtlCol="0">
            <a:spAutoFit/>
          </a:bodyPr>
          <a:lstStyle/>
          <a:p>
            <a:r>
              <a:rPr lang="de-CH" sz="2400" b="1" dirty="0">
                <a:solidFill>
                  <a:schemeClr val="accent2"/>
                </a:solidFill>
                <a:latin typeface="Calibri Light" panose="020F0302020204030204" pitchFamily="34" charset="0"/>
                <a:cs typeface="Calibri Light" panose="020F0302020204030204" pitchFamily="34" charset="0"/>
              </a:rPr>
              <a:t>TAIL</a:t>
            </a:r>
          </a:p>
          <a:p>
            <a:r>
              <a:rPr lang="en-US" sz="2400" b="1" dirty="0">
                <a:solidFill>
                  <a:schemeClr val="accent2"/>
                </a:solidFill>
                <a:latin typeface="Calibri Light" panose="020F0302020204030204" pitchFamily="34" charset="0"/>
                <a:cs typeface="Calibri Light" panose="020F0302020204030204" pitchFamily="34" charset="0"/>
              </a:rPr>
              <a:t>Bushy, reaching at least to the hocks, hanging straight down when at rest, carried level with back or slightly above when moving.</a:t>
            </a:r>
            <a:endParaRPr lang="de-CH" sz="2400" b="1" dirty="0">
              <a:solidFill>
                <a:schemeClr val="accent2"/>
              </a:solidFill>
              <a:latin typeface="Calibri Light" panose="020F0302020204030204" pitchFamily="34" charset="0"/>
              <a:cs typeface="Calibri Light" panose="020F0302020204030204" pitchFamily="34" charset="0"/>
            </a:endParaRPr>
          </a:p>
        </p:txBody>
      </p:sp>
      <p:sp>
        <p:nvSpPr>
          <p:cNvPr id="7" name="Textfeld 6">
            <a:extLst>
              <a:ext uri="{FF2B5EF4-FFF2-40B4-BE49-F238E27FC236}">
                <a16:creationId xmlns="" xmlns:a16="http://schemas.microsoft.com/office/drawing/2014/main" id="{B1CFD755-4174-4E56-B496-B2FF040EFCF0}"/>
              </a:ext>
            </a:extLst>
          </p:cNvPr>
          <p:cNvSpPr txBox="1"/>
          <p:nvPr/>
        </p:nvSpPr>
        <p:spPr>
          <a:xfrm>
            <a:off x="5662569" y="5321787"/>
            <a:ext cx="3372374" cy="1015663"/>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Incorrect</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tail</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between</a:t>
            </a:r>
            <a:r>
              <a:rPr lang="de-CH" sz="2400" b="1" dirty="0">
                <a:solidFill>
                  <a:schemeClr val="accent2"/>
                </a:solidFill>
                <a:latin typeface="Calibri Light" panose="020F0302020204030204" pitchFamily="34" charset="0"/>
                <a:cs typeface="Calibri Light" panose="020F0302020204030204" pitchFamily="34" charset="0"/>
              </a:rPr>
              <a:t> the </a:t>
            </a:r>
            <a:r>
              <a:rPr lang="de-CH" sz="2400" b="1" dirty="0" err="1">
                <a:solidFill>
                  <a:schemeClr val="accent2"/>
                </a:solidFill>
                <a:latin typeface="Calibri Light" panose="020F0302020204030204" pitchFamily="34" charset="0"/>
                <a:cs typeface="Calibri Light" panose="020F0302020204030204" pitchFamily="34" charset="0"/>
              </a:rPr>
              <a:t>legs</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8" name="Grafik 7">
            <a:extLst>
              <a:ext uri="{FF2B5EF4-FFF2-40B4-BE49-F238E27FC236}">
                <a16:creationId xmlns="" xmlns:a16="http://schemas.microsoft.com/office/drawing/2014/main" id="{89353804-665B-4FFD-B0B0-14212AC1828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26246" y="1949362"/>
            <a:ext cx="2842347" cy="3267371"/>
          </a:xfrm>
          <a:prstGeom prst="rect">
            <a:avLst/>
          </a:prstGeom>
        </p:spPr>
      </p:pic>
      <p:pic>
        <p:nvPicPr>
          <p:cNvPr id="10" name="Grafik 9">
            <a:extLst>
              <a:ext uri="{FF2B5EF4-FFF2-40B4-BE49-F238E27FC236}">
                <a16:creationId xmlns="" xmlns:a16="http://schemas.microsoft.com/office/drawing/2014/main" id="{5AC10161-60FB-49F8-82EB-4D7FCD57515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17925" y="1949362"/>
            <a:ext cx="2842347" cy="3295587"/>
          </a:xfrm>
          <a:prstGeom prst="rect">
            <a:avLst/>
          </a:prstGeom>
        </p:spPr>
      </p:pic>
    </p:spTree>
    <p:extLst>
      <p:ext uri="{BB962C8B-B14F-4D97-AF65-F5344CB8AC3E}">
        <p14:creationId xmlns="" xmlns:p14="http://schemas.microsoft.com/office/powerpoint/2010/main" val="8230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2D2029D-17C8-4295-B002-C58A9CB39E28}"/>
              </a:ext>
            </a:extLst>
          </p:cNvPr>
          <p:cNvSpPr>
            <a:spLocks noGrp="1"/>
          </p:cNvSpPr>
          <p:nvPr>
            <p:ph type="title"/>
          </p:nvPr>
        </p:nvSpPr>
        <p:spPr>
          <a:xfrm>
            <a:off x="291824" y="369328"/>
            <a:ext cx="4278730" cy="1542083"/>
          </a:xfrm>
        </p:spPr>
        <p:txBody>
          <a:bodyPr>
            <a:normAutofit/>
          </a:bodyPr>
          <a:lstStyle/>
          <a:p>
            <a:r>
              <a:rPr lang="de-CH" sz="4000" dirty="0">
                <a:solidFill>
                  <a:schemeClr val="accent2"/>
                </a:solidFill>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Correct</a:t>
            </a:r>
            <a:r>
              <a:rPr lang="de-CH" sz="2400" b="1" dirty="0">
                <a:solidFill>
                  <a:schemeClr val="accent2"/>
                </a:solidFill>
                <a:latin typeface="Calibri Light" panose="020F0302020204030204" pitchFamily="34" charset="0"/>
                <a:cs typeface="Calibri Light" panose="020F0302020204030204" pitchFamily="34" charset="0"/>
              </a:rPr>
              <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Slightly</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above</a:t>
            </a:r>
            <a:r>
              <a:rPr lang="de-CH" sz="2400" b="1" dirty="0">
                <a:solidFill>
                  <a:schemeClr val="accent2"/>
                </a:solidFill>
                <a:latin typeface="Calibri Light" panose="020F0302020204030204" pitchFamily="34" charset="0"/>
                <a:cs typeface="Calibri Light" panose="020F0302020204030204" pitchFamily="34" charset="0"/>
              </a:rPr>
              <a:t> the back when</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moving</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 xmlns:a16="http://schemas.microsoft.com/office/drawing/2014/main" id="{E13FC7D2-189F-43A6-83FD-DE4A725294A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43384" y="2214418"/>
            <a:ext cx="3375611" cy="4231776"/>
          </a:xfrm>
          <a:prstGeom prst="rect">
            <a:avLst/>
          </a:prstGeom>
        </p:spPr>
      </p:pic>
      <p:sp>
        <p:nvSpPr>
          <p:cNvPr id="7" name="Textfeld 6">
            <a:extLst>
              <a:ext uri="{FF2B5EF4-FFF2-40B4-BE49-F238E27FC236}">
                <a16:creationId xmlns="" xmlns:a16="http://schemas.microsoft.com/office/drawing/2014/main" id="{E958E7D8-70E2-443F-A2E2-138EF35B64EA}"/>
              </a:ext>
            </a:extLst>
          </p:cNvPr>
          <p:cNvSpPr txBox="1"/>
          <p:nvPr/>
        </p:nvSpPr>
        <p:spPr>
          <a:xfrm>
            <a:off x="4832058" y="421793"/>
            <a:ext cx="4152551" cy="1323439"/>
          </a:xfrm>
          <a:prstGeom prst="rect">
            <a:avLst/>
          </a:prstGeom>
          <a:noFill/>
        </p:spPr>
        <p:txBody>
          <a:bodyPr wrap="square" rtlCol="0">
            <a:spAutoFit/>
          </a:bodyPr>
          <a:lstStyle/>
          <a:p>
            <a:r>
              <a:rPr lang="de-CH"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Correct</a:t>
            </a:r>
            <a:endParaRPr lang="de-CH" sz="2400" b="1"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Carried</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level</a:t>
            </a:r>
            <a:r>
              <a:rPr lang="de-CH" sz="2400" b="1" dirty="0">
                <a:solidFill>
                  <a:schemeClr val="accent2"/>
                </a:solidFill>
                <a:latin typeface="Calibri Light" panose="020F0302020204030204" pitchFamily="34" charset="0"/>
                <a:cs typeface="Calibri Light" panose="020F0302020204030204" pitchFamily="34" charset="0"/>
              </a:rPr>
              <a:t> with back when</a:t>
            </a:r>
          </a:p>
          <a:p>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moving</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9" name="Grafik 8">
            <a:extLst>
              <a:ext uri="{FF2B5EF4-FFF2-40B4-BE49-F238E27FC236}">
                <a16:creationId xmlns="" xmlns:a16="http://schemas.microsoft.com/office/drawing/2014/main" id="{D1147A64-835F-48A3-A6DE-4B655CDE474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61834" y="2214418"/>
            <a:ext cx="3722775" cy="4221789"/>
          </a:xfrm>
          <a:prstGeom prst="rect">
            <a:avLst/>
          </a:prstGeom>
        </p:spPr>
      </p:pic>
    </p:spTree>
    <p:extLst>
      <p:ext uri="{BB962C8B-B14F-4D97-AF65-F5344CB8AC3E}">
        <p14:creationId xmlns="" xmlns:p14="http://schemas.microsoft.com/office/powerpoint/2010/main" val="738508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E7A4C47-50F1-45DE-9D24-03F8F2C67A48}"/>
              </a:ext>
            </a:extLst>
          </p:cNvPr>
          <p:cNvSpPr>
            <a:spLocks noGrp="1"/>
          </p:cNvSpPr>
          <p:nvPr>
            <p:ph type="title"/>
          </p:nvPr>
        </p:nvSpPr>
        <p:spPr>
          <a:xfrm>
            <a:off x="167780" y="1259840"/>
            <a:ext cx="5066950" cy="2053812"/>
          </a:xfrm>
        </p:spPr>
        <p:txBody>
          <a:bodyPr>
            <a:normAutofit/>
          </a:bodyPr>
          <a:lstStyle/>
          <a:p>
            <a:r>
              <a:rPr lang="de-CH" sz="40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err="1">
                <a:solidFill>
                  <a:schemeClr val="accent2"/>
                </a:solidFill>
                <a:latin typeface="Calibri Light" panose="020F0302020204030204" pitchFamily="34" charset="0"/>
                <a:cs typeface="Calibri Light" panose="020F0302020204030204" pitchFamily="34" charset="0"/>
              </a:rPr>
              <a:t>Incorrect</a:t>
            </a:r>
            <a:r>
              <a:rPr lang="de-CH" sz="2800" b="1" dirty="0">
                <a:solidFill>
                  <a:schemeClr val="accent2"/>
                </a:solidFill>
                <a:latin typeface="Calibri Light" panose="020F0302020204030204" pitchFamily="34" charset="0"/>
                <a:cs typeface="Calibri Light" panose="020F0302020204030204" pitchFamily="34" charset="0"/>
              </a:rPr>
              <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    high </a:t>
            </a:r>
            <a:r>
              <a:rPr lang="de-CH" sz="2800" b="1" dirty="0" err="1">
                <a:solidFill>
                  <a:schemeClr val="accent2"/>
                </a:solidFill>
                <a:latin typeface="Calibri Light" panose="020F0302020204030204" pitchFamily="34" charset="0"/>
                <a:cs typeface="Calibri Light" panose="020F0302020204030204" pitchFamily="34" charset="0"/>
              </a:rPr>
              <a:t>tail</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set</a:t>
            </a:r>
            <a:r>
              <a:rPr lang="de-CH" sz="2800" b="1" dirty="0">
                <a:solidFill>
                  <a:schemeClr val="accent2"/>
                </a:solidFill>
                <a:latin typeface="Calibri Light" panose="020F0302020204030204" pitchFamily="34" charset="0"/>
                <a:cs typeface="Calibri Light" panose="020F0302020204030204" pitchFamily="34" charset="0"/>
              </a:rPr>
              <a:t>, but not </a:t>
            </a:r>
            <a:r>
              <a:rPr lang="de-CH" sz="2800" b="1" dirty="0" err="1">
                <a:solidFill>
                  <a:schemeClr val="accent2"/>
                </a:solidFill>
                <a:latin typeface="Calibri Light" panose="020F0302020204030204" pitchFamily="34" charset="0"/>
                <a:cs typeface="Calibri Light" panose="020F0302020204030204" pitchFamily="34" charset="0"/>
              </a:rPr>
              <a:t>touching</a:t>
            </a:r>
            <a:r>
              <a:rPr lang="de-CH" sz="2800" b="1" dirty="0">
                <a:solidFill>
                  <a:schemeClr val="accent2"/>
                </a:solidFill>
                <a:latin typeface="Calibri Light" panose="020F0302020204030204" pitchFamily="34" charset="0"/>
                <a:cs typeface="Calibri Light" panose="020F0302020204030204" pitchFamily="34" charset="0"/>
              </a:rPr>
              <a:t> </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    the back</a:t>
            </a:r>
          </a:p>
        </p:txBody>
      </p:sp>
      <p:pic>
        <p:nvPicPr>
          <p:cNvPr id="5" name="Grafik 4">
            <a:extLst>
              <a:ext uri="{FF2B5EF4-FFF2-40B4-BE49-F238E27FC236}">
                <a16:creationId xmlns="" xmlns:a16="http://schemas.microsoft.com/office/drawing/2014/main" id="{5472D718-68A9-4127-A3B7-29A5B2BE3E6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09715" y="427840"/>
            <a:ext cx="3593186" cy="4060270"/>
          </a:xfrm>
          <a:prstGeom prst="rect">
            <a:avLst/>
          </a:prstGeom>
        </p:spPr>
      </p:pic>
      <p:sp>
        <p:nvSpPr>
          <p:cNvPr id="6" name="Textfeld 5">
            <a:extLst>
              <a:ext uri="{FF2B5EF4-FFF2-40B4-BE49-F238E27FC236}">
                <a16:creationId xmlns="" xmlns:a16="http://schemas.microsoft.com/office/drawing/2014/main" id="{98521EDB-ADBF-4CC9-A156-F0B2616F2C7C}"/>
              </a:ext>
            </a:extLst>
          </p:cNvPr>
          <p:cNvSpPr txBox="1"/>
          <p:nvPr/>
        </p:nvSpPr>
        <p:spPr>
          <a:xfrm>
            <a:off x="1086374" y="4861052"/>
            <a:ext cx="8565160" cy="646331"/>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Kinky </a:t>
            </a:r>
            <a:r>
              <a:rPr lang="de-CH" sz="2800" b="1" dirty="0" err="1">
                <a:solidFill>
                  <a:schemeClr val="accent2"/>
                </a:solidFill>
                <a:latin typeface="Calibri Light" panose="020F0302020204030204" pitchFamily="34" charset="0"/>
                <a:cs typeface="Calibri Light" panose="020F0302020204030204" pitchFamily="34" charset="0"/>
              </a:rPr>
              <a:t>tail</a:t>
            </a:r>
            <a:r>
              <a:rPr lang="de-CH" sz="2800" b="1" dirty="0">
                <a:solidFill>
                  <a:schemeClr val="accent2"/>
                </a:solidFill>
                <a:latin typeface="Calibri Light" panose="020F0302020204030204" pitchFamily="34" charset="0"/>
                <a:cs typeface="Calibri Light" panose="020F0302020204030204" pitchFamily="34" charset="0"/>
              </a:rPr>
              <a:t> and ring </a:t>
            </a:r>
            <a:r>
              <a:rPr lang="de-CH" sz="2800" b="1" dirty="0" err="1">
                <a:solidFill>
                  <a:schemeClr val="accent2"/>
                </a:solidFill>
                <a:latin typeface="Calibri Light" panose="020F0302020204030204" pitchFamily="34" charset="0"/>
                <a:cs typeface="Calibri Light" panose="020F0302020204030204" pitchFamily="34" charset="0"/>
              </a:rPr>
              <a:t>tail</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are</a:t>
            </a:r>
            <a:r>
              <a:rPr lang="de-CH" sz="2800" b="1" dirty="0">
                <a:solidFill>
                  <a:schemeClr val="accent2"/>
                </a:solidFill>
                <a:latin typeface="Calibri Light" panose="020F0302020204030204" pitchFamily="34" charset="0"/>
                <a:cs typeface="Calibri Light" panose="020F0302020204030204" pitchFamily="34" charset="0"/>
              </a:rPr>
              <a:t> </a:t>
            </a:r>
            <a:r>
              <a:rPr lang="de-CH" sz="2800" b="1" dirty="0" err="1">
                <a:solidFill>
                  <a:schemeClr val="accent2"/>
                </a:solidFill>
                <a:latin typeface="Calibri Light" panose="020F0302020204030204" pitchFamily="34" charset="0"/>
                <a:cs typeface="Calibri Light" panose="020F0302020204030204" pitchFamily="34" charset="0"/>
              </a:rPr>
              <a:t>disqualifying</a:t>
            </a:r>
            <a:r>
              <a:rPr lang="de-CH" sz="2800" b="1" dirty="0">
                <a:solidFill>
                  <a:schemeClr val="accent2"/>
                </a:solidFill>
                <a:latin typeface="Calibri Light" panose="020F0302020204030204" pitchFamily="34" charset="0"/>
                <a:cs typeface="Calibri Light" panose="020F0302020204030204" pitchFamily="34" charset="0"/>
              </a:rPr>
              <a:t> faults!</a:t>
            </a:r>
          </a:p>
        </p:txBody>
      </p:sp>
    </p:spTree>
    <p:extLst>
      <p:ext uri="{BB962C8B-B14F-4D97-AF65-F5344CB8AC3E}">
        <p14:creationId xmlns="" xmlns:p14="http://schemas.microsoft.com/office/powerpoint/2010/main" val="1784645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0B2A7B1-084A-42BF-936A-03C6875692CA}"/>
              </a:ext>
            </a:extLst>
          </p:cNvPr>
          <p:cNvSpPr>
            <a:spLocks noGrp="1"/>
          </p:cNvSpPr>
          <p:nvPr>
            <p:ph type="title"/>
          </p:nvPr>
        </p:nvSpPr>
        <p:spPr>
          <a:xfrm>
            <a:off x="421965" y="476511"/>
            <a:ext cx="3669161" cy="781838"/>
          </a:xfrm>
        </p:spPr>
        <p:txBody>
          <a:bodyPr>
            <a:normAutofit/>
          </a:bodyPr>
          <a:lstStyle/>
          <a:p>
            <a:r>
              <a:rPr lang="de-CH" sz="3200" b="1" dirty="0">
                <a:solidFill>
                  <a:schemeClr val="accent2"/>
                </a:solidFill>
                <a:latin typeface="Calibri Light" panose="020F0302020204030204" pitchFamily="34" charset="0"/>
                <a:cs typeface="Calibri Light" panose="020F0302020204030204" pitchFamily="34" charset="0"/>
              </a:rPr>
              <a:t>LIMBS</a:t>
            </a:r>
          </a:p>
        </p:txBody>
      </p:sp>
      <p:sp>
        <p:nvSpPr>
          <p:cNvPr id="3" name="Inhaltsplatzhalter 2">
            <a:extLst>
              <a:ext uri="{FF2B5EF4-FFF2-40B4-BE49-F238E27FC236}">
                <a16:creationId xmlns="" xmlns:a16="http://schemas.microsoft.com/office/drawing/2014/main" id="{18D12484-3252-47F5-B98F-335E59720776}"/>
              </a:ext>
            </a:extLst>
          </p:cNvPr>
          <p:cNvSpPr>
            <a:spLocks noGrp="1"/>
          </p:cNvSpPr>
          <p:nvPr>
            <p:ph idx="1"/>
          </p:nvPr>
        </p:nvSpPr>
        <p:spPr>
          <a:xfrm>
            <a:off x="421964" y="1022687"/>
            <a:ext cx="9620393" cy="1242341"/>
          </a:xfrm>
        </p:spPr>
        <p:txBody>
          <a:bodyPr anchor="ctr">
            <a:normAutofit fontScale="92500" lnSpcReduction="20000"/>
          </a:bodyPr>
          <a:lstStyle/>
          <a:p>
            <a:pPr marL="0" indent="0">
              <a:buNone/>
            </a:pPr>
            <a:r>
              <a:rPr lang="de-CH" sz="2400" b="1" dirty="0">
                <a:solidFill>
                  <a:schemeClr val="accent2"/>
                </a:solidFill>
                <a:latin typeface="Calibri Light" panose="020F0302020204030204" pitchFamily="34" charset="0"/>
                <a:cs typeface="Calibri Light" panose="020F0302020204030204" pitchFamily="34" charset="0"/>
              </a:rPr>
              <a:t>Generally:        </a:t>
            </a:r>
            <a:r>
              <a:rPr lang="de-CH" sz="2400" dirty="0">
                <a:solidFill>
                  <a:schemeClr val="accent2"/>
                </a:solidFill>
                <a:latin typeface="Calibri Light" panose="020F0302020204030204" pitchFamily="34" charset="0"/>
                <a:cs typeface="Calibri Light" panose="020F0302020204030204" pitchFamily="34" charset="0"/>
              </a:rPr>
              <a:t>Strong </a:t>
            </a:r>
            <a:r>
              <a:rPr lang="de-CH" sz="2400" dirty="0" err="1">
                <a:solidFill>
                  <a:schemeClr val="accent2"/>
                </a:solidFill>
                <a:latin typeface="Calibri Light" panose="020F0302020204030204" pitchFamily="34" charset="0"/>
                <a:cs typeface="Calibri Light" panose="020F0302020204030204" pitchFamily="34" charset="0"/>
              </a:rPr>
              <a:t>bones</a:t>
            </a:r>
            <a:endParaRPr lang="de-CH" sz="2400" dirty="0">
              <a:solidFill>
                <a:schemeClr val="accent2"/>
              </a:solidFill>
              <a:latin typeface="Calibri Light" panose="020F0302020204030204" pitchFamily="34" charset="0"/>
              <a:cs typeface="Calibri Light" panose="020F0302020204030204" pitchFamily="34" charset="0"/>
            </a:endParaRPr>
          </a:p>
          <a:p>
            <a:pPr marL="0" indent="0">
              <a:buNone/>
            </a:pPr>
            <a:r>
              <a:rPr lang="de-CH" sz="2400" b="1" dirty="0" err="1">
                <a:solidFill>
                  <a:schemeClr val="accent2"/>
                </a:solidFill>
                <a:latin typeface="Calibri Light" panose="020F0302020204030204" pitchFamily="34" charset="0"/>
                <a:cs typeface="Calibri Light" panose="020F0302020204030204" pitchFamily="34" charset="0"/>
              </a:rPr>
              <a:t>Forequarters</a:t>
            </a:r>
            <a:r>
              <a:rPr lang="de-CH" sz="2400" b="1" dirty="0">
                <a:solidFill>
                  <a:schemeClr val="accent2"/>
                </a:solidFill>
                <a:latin typeface="Calibri Light" panose="020F0302020204030204" pitchFamily="34" charset="0"/>
                <a:cs typeface="Calibri Light" panose="020F0302020204030204" pitchFamily="34" charset="0"/>
              </a:rPr>
              <a:t>:</a:t>
            </a:r>
            <a:r>
              <a:rPr lang="de-CH" sz="2400" dirty="0">
                <a:solidFill>
                  <a:schemeClr val="accent2"/>
                </a:solidFill>
                <a:latin typeface="Calibri Light" panose="020F0302020204030204" pitchFamily="34" charset="0"/>
                <a:cs typeface="Calibri Light" panose="020F0302020204030204" pitchFamily="34" charset="0"/>
              </a:rPr>
              <a:t>  </a:t>
            </a:r>
            <a:r>
              <a:rPr lang="en-US" sz="2400" dirty="0">
                <a:solidFill>
                  <a:schemeClr val="accent2"/>
                </a:solidFill>
                <a:latin typeface="Calibri Light" panose="020F0302020204030204" pitchFamily="34" charset="0"/>
                <a:cs typeface="Calibri Light" panose="020F0302020204030204" pitchFamily="34" charset="0"/>
              </a:rPr>
              <a:t>Forelegs seen from the front straight and parallel,</a:t>
            </a:r>
          </a:p>
          <a:p>
            <a:pPr marL="0" indent="0">
              <a:buNone/>
            </a:pPr>
            <a:r>
              <a:rPr lang="en-US" sz="2400" dirty="0">
                <a:solidFill>
                  <a:schemeClr val="accent2"/>
                </a:solidFill>
                <a:latin typeface="Calibri Light" panose="020F0302020204030204" pitchFamily="34" charset="0"/>
                <a:cs typeface="Calibri Light" panose="020F0302020204030204" pitchFamily="34" charset="0"/>
              </a:rPr>
              <a:t>                          standing rather wide apart</a:t>
            </a:r>
            <a:endParaRPr lang="de-CH" sz="2400" dirty="0">
              <a:solidFill>
                <a:schemeClr val="accent2"/>
              </a:solidFill>
              <a:latin typeface="Calibri Light" panose="020F0302020204030204" pitchFamily="34" charset="0"/>
              <a:cs typeface="Calibri Light" panose="020F0302020204030204" pitchFamily="34" charset="0"/>
            </a:endParaRPr>
          </a:p>
        </p:txBody>
      </p:sp>
      <p:sp>
        <p:nvSpPr>
          <p:cNvPr id="4" name="Titel 1">
            <a:extLst>
              <a:ext uri="{FF2B5EF4-FFF2-40B4-BE49-F238E27FC236}">
                <a16:creationId xmlns="" xmlns:a16="http://schemas.microsoft.com/office/drawing/2014/main" id="{F9F93204-D7BB-486C-84F5-ECEC08CF0300}"/>
              </a:ext>
            </a:extLst>
          </p:cNvPr>
          <p:cNvSpPr txBox="1">
            <a:spLocks/>
          </p:cNvSpPr>
          <p:nvPr/>
        </p:nvSpPr>
        <p:spPr>
          <a:xfrm>
            <a:off x="2163769" y="5763061"/>
            <a:ext cx="5495379" cy="84099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2800" b="1" dirty="0">
                <a:solidFill>
                  <a:schemeClr val="accent2"/>
                </a:solidFill>
                <a:latin typeface="Calibri Light" panose="020F0302020204030204" pitchFamily="34" charset="0"/>
                <a:cs typeface="Calibri Light" panose="020F0302020204030204" pitchFamily="34" charset="0"/>
              </a:rPr>
              <a:t>Correct</a:t>
            </a:r>
          </a:p>
          <a:p>
            <a:r>
              <a:rPr lang="en-US" sz="2800" b="1" dirty="0">
                <a:solidFill>
                  <a:schemeClr val="accent2"/>
                </a:solidFill>
                <a:latin typeface="Calibri Light" panose="020F0302020204030204" pitchFamily="34" charset="0"/>
                <a:cs typeface="Calibri Light" panose="020F0302020204030204" pitchFamily="34" charset="0"/>
              </a:rPr>
              <a:t>    parallel and rather wide apart</a:t>
            </a:r>
          </a:p>
        </p:txBody>
      </p:sp>
      <p:pic>
        <p:nvPicPr>
          <p:cNvPr id="7" name="Grafik 6">
            <a:extLst>
              <a:ext uri="{FF2B5EF4-FFF2-40B4-BE49-F238E27FC236}">
                <a16:creationId xmlns="" xmlns:a16="http://schemas.microsoft.com/office/drawing/2014/main" id="{127DDC30-E839-41E0-B0BE-74D34FEBBE7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24611"/>
          <a:stretch/>
        </p:blipFill>
        <p:spPr>
          <a:xfrm>
            <a:off x="3361188" y="2556407"/>
            <a:ext cx="2567032" cy="2965667"/>
          </a:xfrm>
          <a:prstGeom prst="rect">
            <a:avLst/>
          </a:prstGeom>
        </p:spPr>
      </p:pic>
    </p:spTree>
    <p:extLst>
      <p:ext uri="{BB962C8B-B14F-4D97-AF65-F5344CB8AC3E}">
        <p14:creationId xmlns="" xmlns:p14="http://schemas.microsoft.com/office/powerpoint/2010/main" val="730571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703D9848-DC2D-4549-A522-A75DCAEBEFC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8506" y="290548"/>
            <a:ext cx="8665828" cy="3138452"/>
          </a:xfrm>
          <a:prstGeom prst="rect">
            <a:avLst/>
          </a:prstGeom>
        </p:spPr>
      </p:pic>
      <p:sp>
        <p:nvSpPr>
          <p:cNvPr id="4" name="Textfeld 3">
            <a:extLst>
              <a:ext uri="{FF2B5EF4-FFF2-40B4-BE49-F238E27FC236}">
                <a16:creationId xmlns="" xmlns:a16="http://schemas.microsoft.com/office/drawing/2014/main" id="{7C5FBD95-ED9F-48A8-9669-3AEDE494AA91}"/>
              </a:ext>
            </a:extLst>
          </p:cNvPr>
          <p:cNvSpPr txBox="1"/>
          <p:nvPr/>
        </p:nvSpPr>
        <p:spPr>
          <a:xfrm>
            <a:off x="528506" y="3569936"/>
            <a:ext cx="9026555" cy="461665"/>
          </a:xfrm>
          <a:prstGeom prst="rect">
            <a:avLst/>
          </a:prstGeom>
          <a:noFill/>
        </p:spPr>
        <p:txBody>
          <a:bodyPr wrap="square" rtlCol="0">
            <a:spAutoFit/>
          </a:bodyPr>
          <a:lstStyle/>
          <a:p>
            <a:r>
              <a:rPr lang="de-CH" sz="2400" b="1" dirty="0">
                <a:solidFill>
                  <a:schemeClr val="accent2"/>
                </a:solidFill>
                <a:latin typeface="Calibri Light" panose="020F0302020204030204" pitchFamily="34" charset="0"/>
                <a:cs typeface="Calibri Light" panose="020F0302020204030204" pitchFamily="34" charset="0"/>
              </a:rPr>
              <a:t>        1                       </a:t>
            </a:r>
            <a:r>
              <a:rPr lang="de-CH" sz="2400" b="1" dirty="0">
                <a:solidFill>
                  <a:srgbClr val="FF0000"/>
                </a:solidFill>
                <a:latin typeface="Calibri Light" panose="020F0302020204030204" pitchFamily="34" charset="0"/>
                <a:cs typeface="Calibri Light" panose="020F0302020204030204" pitchFamily="34" charset="0"/>
              </a:rPr>
              <a:t>2                         3                          4                         5          </a:t>
            </a:r>
          </a:p>
        </p:txBody>
      </p:sp>
      <p:sp>
        <p:nvSpPr>
          <p:cNvPr id="5" name="Textfeld 4">
            <a:extLst>
              <a:ext uri="{FF2B5EF4-FFF2-40B4-BE49-F238E27FC236}">
                <a16:creationId xmlns="" xmlns:a16="http://schemas.microsoft.com/office/drawing/2014/main" id="{5C7B0DED-1C57-460B-BF3D-6DDEDA346978}"/>
              </a:ext>
            </a:extLst>
          </p:cNvPr>
          <p:cNvSpPr txBox="1"/>
          <p:nvPr/>
        </p:nvSpPr>
        <p:spPr>
          <a:xfrm>
            <a:off x="998290" y="4172537"/>
            <a:ext cx="8196044" cy="2492990"/>
          </a:xfrm>
          <a:prstGeom prst="rect">
            <a:avLst/>
          </a:prstGeom>
          <a:noFill/>
        </p:spPr>
        <p:txBody>
          <a:bodyPr wrap="square" rtlCol="0">
            <a:spAutoFit/>
          </a:bodyPr>
          <a:lstStyle/>
          <a:p>
            <a:pPr marL="457200" indent="-457200">
              <a:buAutoNum type="arabicPeriod"/>
            </a:pP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rPr>
              <a:t>Correct</a:t>
            </a:r>
            <a:r>
              <a:rPr lang="de-CH" sz="2400" b="1" dirty="0">
                <a:solidFill>
                  <a:schemeClr val="accent2"/>
                </a:solidFill>
                <a:latin typeface="Calibri Light" panose="020F0302020204030204" pitchFamily="34" charset="0"/>
                <a:cs typeface="Calibri Light" panose="020F0302020204030204" pitchFamily="34" charset="0"/>
              </a:rPr>
              <a:t> -&gt; parallel and </a:t>
            </a:r>
            <a:r>
              <a:rPr lang="de-CH" sz="2400" b="1" dirty="0" err="1">
                <a:solidFill>
                  <a:schemeClr val="accent2"/>
                </a:solidFill>
                <a:latin typeface="Calibri Light" panose="020F0302020204030204" pitchFamily="34" charset="0"/>
                <a:cs typeface="Calibri Light" panose="020F0302020204030204" pitchFamily="34" charset="0"/>
              </a:rPr>
              <a:t>straight</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standing</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rather</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wide</a:t>
            </a:r>
            <a:r>
              <a:rPr lang="de-CH" sz="2400" b="1" dirty="0">
                <a:solidFill>
                  <a:schemeClr val="accent2"/>
                </a:solidFill>
                <a:latin typeface="Calibri Light" panose="020F0302020204030204" pitchFamily="34" charset="0"/>
                <a:cs typeface="Calibri Light" panose="020F0302020204030204" pitchFamily="34" charset="0"/>
              </a:rPr>
              <a:t> apart</a:t>
            </a:r>
          </a:p>
          <a:p>
            <a:pPr marL="457200" indent="-457200">
              <a:buAutoNum type="arabicPeriod"/>
            </a:pPr>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-&gt; parallel and </a:t>
            </a:r>
            <a:r>
              <a:rPr lang="de-CH" sz="2400" b="1" dirty="0" err="1">
                <a:solidFill>
                  <a:schemeClr val="accent2"/>
                </a:solidFill>
                <a:latin typeface="Calibri Light" panose="020F0302020204030204" pitchFamily="34" charset="0"/>
                <a:cs typeface="Calibri Light" panose="020F0302020204030204" pitchFamily="34" charset="0"/>
              </a:rPr>
              <a:t>straight</a:t>
            </a:r>
            <a:r>
              <a:rPr lang="de-CH" sz="2400" b="1" dirty="0">
                <a:solidFill>
                  <a:schemeClr val="accent2"/>
                </a:solidFill>
                <a:latin typeface="Calibri Light" panose="020F0302020204030204" pitchFamily="34" charset="0"/>
                <a:cs typeface="Calibri Light" panose="020F0302020204030204" pitchFamily="34" charset="0"/>
              </a:rPr>
              <a:t>, but </a:t>
            </a:r>
            <a:r>
              <a:rPr lang="de-CH" sz="2400" b="1" dirty="0" err="1">
                <a:solidFill>
                  <a:schemeClr val="accent2"/>
                </a:solidFill>
                <a:latin typeface="Calibri Light" panose="020F0302020204030204" pitchFamily="34" charset="0"/>
                <a:cs typeface="Calibri Light" panose="020F0302020204030204" pitchFamily="34" charset="0"/>
              </a:rPr>
              <a:t>narrow</a:t>
            </a:r>
            <a:endParaRPr lang="de-CH" sz="2400" b="1" dirty="0">
              <a:solidFill>
                <a:schemeClr val="accent2"/>
              </a:solidFill>
              <a:latin typeface="Calibri Light" panose="020F0302020204030204" pitchFamily="34" charset="0"/>
              <a:cs typeface="Calibri Light" panose="020F0302020204030204" pitchFamily="34" charset="0"/>
            </a:endParaRPr>
          </a:p>
          <a:p>
            <a:pPr marL="457200" indent="-457200">
              <a:buAutoNum type="arabicPeriod"/>
            </a:pPr>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-&gt; </a:t>
            </a:r>
            <a:r>
              <a:rPr lang="de-CH" sz="2400" b="1" dirty="0" err="1">
                <a:solidFill>
                  <a:schemeClr val="accent2"/>
                </a:solidFill>
                <a:latin typeface="Calibri Light" panose="020F0302020204030204" pitchFamily="34" charset="0"/>
                <a:cs typeface="Calibri Light" panose="020F0302020204030204" pitchFamily="34" charset="0"/>
              </a:rPr>
              <a:t>standing</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rather</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wide</a:t>
            </a:r>
            <a:r>
              <a:rPr lang="de-CH" sz="2400" b="1" dirty="0">
                <a:solidFill>
                  <a:schemeClr val="accent2"/>
                </a:solidFill>
                <a:latin typeface="Calibri Light" panose="020F0302020204030204" pitchFamily="34" charset="0"/>
                <a:cs typeface="Calibri Light" panose="020F0302020204030204" pitchFamily="34" charset="0"/>
              </a:rPr>
              <a:t> apart, but </a:t>
            </a:r>
            <a:r>
              <a:rPr lang="de-CH" sz="2400" b="1" dirty="0" err="1">
                <a:solidFill>
                  <a:schemeClr val="accent2"/>
                </a:solidFill>
                <a:latin typeface="Calibri Light" panose="020F0302020204030204" pitchFamily="34" charset="0"/>
                <a:cs typeface="Calibri Light" panose="020F0302020204030204" pitchFamily="34" charset="0"/>
              </a:rPr>
              <a:t>toes</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turned</a:t>
            </a:r>
            <a:r>
              <a:rPr lang="de-CH" sz="2400" b="1" dirty="0">
                <a:solidFill>
                  <a:schemeClr val="accent2"/>
                </a:solidFill>
                <a:latin typeface="Calibri Light" panose="020F0302020204030204" pitchFamily="34" charset="0"/>
                <a:cs typeface="Calibri Light" panose="020F0302020204030204" pitchFamily="34" charset="0"/>
              </a:rPr>
              <a:t> out</a:t>
            </a:r>
          </a:p>
          <a:p>
            <a:pPr marL="457200" indent="-457200">
              <a:buAutoNum type="arabicPeriod"/>
            </a:pP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-&gt; </a:t>
            </a:r>
            <a:r>
              <a:rPr lang="de-CH" sz="2400" b="1" dirty="0" err="1">
                <a:solidFill>
                  <a:schemeClr val="accent2"/>
                </a:solidFill>
                <a:latin typeface="Calibri Light" panose="020F0302020204030204" pitchFamily="34" charset="0"/>
                <a:cs typeface="Calibri Light" panose="020F0302020204030204" pitchFamily="34" charset="0"/>
              </a:rPr>
              <a:t>Elbows</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turned</a:t>
            </a:r>
            <a:r>
              <a:rPr lang="de-CH" sz="2400" b="1" dirty="0">
                <a:solidFill>
                  <a:schemeClr val="accent2"/>
                </a:solidFill>
                <a:latin typeface="Calibri Light" panose="020F0302020204030204" pitchFamily="34" charset="0"/>
                <a:cs typeface="Calibri Light" panose="020F0302020204030204" pitchFamily="34" charset="0"/>
              </a:rPr>
              <a:t> in, </a:t>
            </a:r>
            <a:r>
              <a:rPr lang="de-CH" sz="2400" b="1" dirty="0" err="1">
                <a:solidFill>
                  <a:schemeClr val="accent2"/>
                </a:solidFill>
                <a:latin typeface="Calibri Light" panose="020F0302020204030204" pitchFamily="34" charset="0"/>
                <a:cs typeface="Calibri Light" panose="020F0302020204030204" pitchFamily="34" charset="0"/>
              </a:rPr>
              <a:t>forefeet</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strongly</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turned</a:t>
            </a:r>
            <a:r>
              <a:rPr lang="de-CH" sz="2400" b="1" dirty="0">
                <a:solidFill>
                  <a:schemeClr val="accent2"/>
                </a:solidFill>
                <a:latin typeface="Calibri Light" panose="020F0302020204030204" pitchFamily="34" charset="0"/>
                <a:cs typeface="Calibri Light" panose="020F0302020204030204" pitchFamily="34" charset="0"/>
              </a:rPr>
              <a:t> out</a:t>
            </a:r>
          </a:p>
          <a:p>
            <a:pPr marL="457200" indent="-457200">
              <a:buAutoNum type="arabicPeriod"/>
            </a:pP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err="1">
                <a:solidFill>
                  <a:schemeClr val="accent2"/>
                </a:solidFill>
                <a:latin typeface="Calibri Light" panose="020F0302020204030204" pitchFamily="34" charset="0"/>
                <a:cs typeface="Calibri Light" panose="020F0302020204030204" pitchFamily="34" charset="0"/>
              </a:rPr>
              <a:t>Incorrect</a:t>
            </a:r>
            <a:r>
              <a:rPr lang="de-CH" sz="2400" b="1" dirty="0">
                <a:solidFill>
                  <a:schemeClr val="accent2"/>
                </a:solidFill>
                <a:latin typeface="Calibri Light" panose="020F0302020204030204" pitchFamily="34" charset="0"/>
                <a:cs typeface="Calibri Light" panose="020F0302020204030204" pitchFamily="34" charset="0"/>
              </a:rPr>
              <a:t> -&gt; </a:t>
            </a:r>
            <a:r>
              <a:rPr lang="de-CH" sz="2400" b="1" dirty="0" err="1">
                <a:solidFill>
                  <a:schemeClr val="accent2"/>
                </a:solidFill>
                <a:latin typeface="Calibri Light" panose="020F0302020204030204" pitchFamily="34" charset="0"/>
                <a:cs typeface="Calibri Light" panose="020F0302020204030204" pitchFamily="34" charset="0"/>
              </a:rPr>
              <a:t>Elbows</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turned</a:t>
            </a:r>
            <a:r>
              <a:rPr lang="de-CH" sz="2400" b="1" dirty="0">
                <a:solidFill>
                  <a:schemeClr val="accent2"/>
                </a:solidFill>
                <a:latin typeface="Calibri Light" panose="020F0302020204030204" pitchFamily="34" charset="0"/>
                <a:cs typeface="Calibri Light" panose="020F0302020204030204" pitchFamily="34" charset="0"/>
              </a:rPr>
              <a:t> out, </a:t>
            </a:r>
            <a:r>
              <a:rPr lang="de-CH" sz="2400" b="1" dirty="0" err="1">
                <a:solidFill>
                  <a:schemeClr val="accent2"/>
                </a:solidFill>
                <a:latin typeface="Calibri Light" panose="020F0302020204030204" pitchFamily="34" charset="0"/>
                <a:cs typeface="Calibri Light" panose="020F0302020204030204" pitchFamily="34" charset="0"/>
              </a:rPr>
              <a:t>forefeet</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turned</a:t>
            </a:r>
            <a:r>
              <a:rPr lang="de-CH" sz="2400" b="1" dirty="0">
                <a:solidFill>
                  <a:schemeClr val="accent2"/>
                </a:solidFill>
                <a:latin typeface="Calibri Light" panose="020F0302020204030204" pitchFamily="34" charset="0"/>
                <a:cs typeface="Calibri Light" panose="020F0302020204030204" pitchFamily="34" charset="0"/>
              </a:rPr>
              <a:t> in</a:t>
            </a:r>
          </a:p>
          <a:p>
            <a:pPr marL="457200" indent="-457200">
              <a:buAutoNum type="arabicPeriod"/>
            </a:pPr>
            <a:endParaRPr lang="de-CH" sz="2400" dirty="0">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3965723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121917E-9144-42E8-8BC5-C14EF453AEF8}"/>
              </a:ext>
            </a:extLst>
          </p:cNvPr>
          <p:cNvSpPr>
            <a:spLocks noGrp="1"/>
          </p:cNvSpPr>
          <p:nvPr>
            <p:ph type="title"/>
          </p:nvPr>
        </p:nvSpPr>
        <p:spPr>
          <a:xfrm>
            <a:off x="466398" y="160171"/>
            <a:ext cx="8613433" cy="1844087"/>
          </a:xfrm>
        </p:spPr>
        <p:txBody>
          <a:bodyPr>
            <a:normAutofit/>
          </a:bodyPr>
          <a:lstStyle/>
          <a:p>
            <a:r>
              <a:rPr lang="de-CH" sz="44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3200" b="1" dirty="0" err="1">
                <a:solidFill>
                  <a:schemeClr val="accent2"/>
                </a:solidFill>
                <a:latin typeface="Calibri Light" panose="020F0302020204030204" pitchFamily="34" charset="0"/>
                <a:cs typeface="Calibri Light" panose="020F0302020204030204" pitchFamily="34" charset="0"/>
              </a:rPr>
              <a:t>Incorrect</a:t>
            </a:r>
            <a:r>
              <a:rPr lang="de-CH" sz="3200" b="1" dirty="0">
                <a:solidFill>
                  <a:schemeClr val="accent2"/>
                </a:solidFill>
                <a:latin typeface="Calibri Light" panose="020F0302020204030204" pitchFamily="34" charset="0"/>
                <a:cs typeface="Calibri Light" panose="020F0302020204030204" pitchFamily="34" charset="0"/>
              </a:rPr>
              <a:t> </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Elbows</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turned</a:t>
            </a:r>
            <a:r>
              <a:rPr lang="de-CH" sz="3200" b="1" dirty="0">
                <a:solidFill>
                  <a:schemeClr val="accent2"/>
                </a:solidFill>
                <a:latin typeface="Calibri Light" panose="020F0302020204030204" pitchFamily="34" charset="0"/>
                <a:cs typeface="Calibri Light" panose="020F0302020204030204" pitchFamily="34" charset="0"/>
              </a:rPr>
              <a:t> in and </a:t>
            </a:r>
            <a:r>
              <a:rPr lang="de-CH" sz="3200" b="1" dirty="0" err="1">
                <a:solidFill>
                  <a:schemeClr val="accent2"/>
                </a:solidFill>
                <a:latin typeface="Calibri Light" panose="020F0302020204030204" pitchFamily="34" charset="0"/>
                <a:cs typeface="Calibri Light" panose="020F0302020204030204" pitchFamily="34" charset="0"/>
              </a:rPr>
              <a:t>narrow</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standing</a:t>
            </a:r>
            <a:endParaRPr lang="de-CH" sz="3200" b="1" dirty="0">
              <a:solidFill>
                <a:schemeClr val="accent2"/>
              </a:solidFill>
              <a:latin typeface="Calibri Light" panose="020F03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D407DAED-C570-42A0-8620-BA2EE081FCB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77018" y="1970414"/>
            <a:ext cx="3440501" cy="4430098"/>
          </a:xfrm>
          <a:prstGeom prst="rect">
            <a:avLst/>
          </a:prstGeom>
        </p:spPr>
      </p:pic>
    </p:spTree>
    <p:extLst>
      <p:ext uri="{BB962C8B-B14F-4D97-AF65-F5344CB8AC3E}">
        <p14:creationId xmlns="" xmlns:p14="http://schemas.microsoft.com/office/powerpoint/2010/main" val="340546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90E161CA-1699-4AC6-82CE-82CF67586DC8}"/>
              </a:ext>
            </a:extLst>
          </p:cNvPr>
          <p:cNvSpPr>
            <a:spLocks noGrp="1"/>
          </p:cNvSpPr>
          <p:nvPr>
            <p:ph idx="1"/>
          </p:nvPr>
        </p:nvSpPr>
        <p:spPr>
          <a:xfrm>
            <a:off x="166718" y="382417"/>
            <a:ext cx="9405121" cy="1412827"/>
          </a:xfrm>
        </p:spPr>
        <p:txBody>
          <a:bodyPr anchor="ctr">
            <a:normAutofit fontScale="85000" lnSpcReduction="10000"/>
          </a:bodyPr>
          <a:lstStyle/>
          <a:p>
            <a:pPr marL="0" indent="0">
              <a:buNone/>
            </a:pPr>
            <a:r>
              <a:rPr lang="en-US" sz="2400" b="1" dirty="0">
                <a:solidFill>
                  <a:schemeClr val="accent2"/>
                </a:solidFill>
                <a:latin typeface="Calibri Light" panose="020F0302020204030204" pitchFamily="34" charset="0"/>
                <a:cs typeface="Calibri Light" panose="020F0302020204030204" pitchFamily="34" charset="0"/>
              </a:rPr>
              <a:t>Shoulders:   Shoulder blade long, strong and well laid back, forming a not too obtuse</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angle with the upper arm, well attached to the chest, well muscled. </a:t>
            </a:r>
          </a:p>
          <a:p>
            <a:pPr marL="0" indent="0">
              <a:buNone/>
            </a:pPr>
            <a:r>
              <a:rPr lang="de-CH" sz="2400" b="1" dirty="0">
                <a:solidFill>
                  <a:schemeClr val="accent2"/>
                </a:solidFill>
                <a:latin typeface="Calibri Light" panose="020F0302020204030204" pitchFamily="34" charset="0"/>
                <a:cs typeface="Calibri Light" panose="020F0302020204030204" pitchFamily="34" charset="0"/>
              </a:rPr>
              <a:t>Upper arm:  Long, </a:t>
            </a:r>
            <a:r>
              <a:rPr lang="de-CH" sz="2400" b="1" dirty="0" err="1">
                <a:solidFill>
                  <a:schemeClr val="accent2"/>
                </a:solidFill>
                <a:latin typeface="Calibri Light" panose="020F0302020204030204" pitchFamily="34" charset="0"/>
                <a:cs typeface="Calibri Light" panose="020F0302020204030204" pitchFamily="34" charset="0"/>
              </a:rPr>
              <a:t>set</a:t>
            </a:r>
            <a:r>
              <a:rPr lang="de-CH" sz="2400" b="1" dirty="0">
                <a:solidFill>
                  <a:schemeClr val="accent2"/>
                </a:solidFill>
                <a:latin typeface="Calibri Light" panose="020F0302020204030204" pitchFamily="34" charset="0"/>
                <a:cs typeface="Calibri Light" panose="020F0302020204030204" pitchFamily="34" charset="0"/>
              </a:rPr>
              <a:t> oblique</a:t>
            </a:r>
          </a:p>
        </p:txBody>
      </p:sp>
      <p:pic>
        <p:nvPicPr>
          <p:cNvPr id="4" name="Grafik 3">
            <a:extLst>
              <a:ext uri="{FF2B5EF4-FFF2-40B4-BE49-F238E27FC236}">
                <a16:creationId xmlns="" xmlns:a16="http://schemas.microsoft.com/office/drawing/2014/main" id="{2B2E7FA3-CF24-4A6A-B28E-62AF823636EF}"/>
              </a:ext>
            </a:extLst>
          </p:cNvPr>
          <p:cNvPicPr/>
          <p:nvPr/>
        </p:nvPicPr>
        <p:blipFill>
          <a:blip r:embed="rId2" cstate="print">
            <a:extLst>
              <a:ext uri="{28A0092B-C50C-407E-A947-70E740481C1C}">
                <a14:useLocalDpi xmlns="" xmlns:a14="http://schemas.microsoft.com/office/drawing/2010/main" val="0"/>
              </a:ext>
            </a:extLst>
          </a:blip>
          <a:srcRect/>
          <a:stretch/>
        </p:blipFill>
        <p:spPr>
          <a:xfrm>
            <a:off x="2390862" y="2082566"/>
            <a:ext cx="4723001" cy="2692867"/>
          </a:xfrm>
          <a:prstGeom prst="rect">
            <a:avLst/>
          </a:prstGeom>
        </p:spPr>
      </p:pic>
      <p:sp>
        <p:nvSpPr>
          <p:cNvPr id="5" name="Inhaltsplatzhalter 2">
            <a:extLst>
              <a:ext uri="{FF2B5EF4-FFF2-40B4-BE49-F238E27FC236}">
                <a16:creationId xmlns="" xmlns:a16="http://schemas.microsoft.com/office/drawing/2014/main" id="{D955EFB3-DA69-49F9-89B1-27BBF9B6BFE2}"/>
              </a:ext>
            </a:extLst>
          </p:cNvPr>
          <p:cNvSpPr txBox="1">
            <a:spLocks/>
          </p:cNvSpPr>
          <p:nvPr/>
        </p:nvSpPr>
        <p:spPr>
          <a:xfrm>
            <a:off x="981511" y="5249052"/>
            <a:ext cx="8808441" cy="1412828"/>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Shoulder </a:t>
            </a:r>
            <a:r>
              <a:rPr lang="de-CH" sz="20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well</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0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laid</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back                                 </a:t>
            </a:r>
            <a:r>
              <a:rPr lang="de-CH"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Shoulder not </a:t>
            </a:r>
            <a:r>
              <a:rPr lang="de-CH" sz="20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enough</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0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laid</a:t>
            </a:r>
            <a:r>
              <a:rPr lang="de-CH" sz="20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back</a:t>
            </a:r>
            <a:endParaRPr lang="de-CH" sz="2000" b="1" dirty="0">
              <a:solidFill>
                <a:schemeClr val="accent2"/>
              </a:solidFill>
              <a:latin typeface="Calibri Light" panose="020F0302020204030204" pitchFamily="34" charset="0"/>
              <a:cs typeface="Calibri Light" panose="020F0302020204030204" pitchFamily="34" charset="0"/>
            </a:endParaRPr>
          </a:p>
          <a:p>
            <a:pPr marL="0" indent="0">
              <a:buNone/>
            </a:pPr>
            <a:r>
              <a:rPr lang="de-CH" sz="2000" b="1" dirty="0">
                <a:solidFill>
                  <a:schemeClr val="accent2"/>
                </a:solidFill>
                <a:latin typeface="Calibri Light" panose="020F0302020204030204" pitchFamily="34" charset="0"/>
                <a:cs typeface="Calibri Light" panose="020F0302020204030204" pitchFamily="34" charset="0"/>
              </a:rPr>
              <a:t>     = </a:t>
            </a:r>
            <a:r>
              <a:rPr lang="de-CH" sz="2000" b="1" dirty="0" err="1">
                <a:solidFill>
                  <a:schemeClr val="accent2"/>
                </a:solidFill>
                <a:latin typeface="Calibri Light" panose="020F0302020204030204" pitchFamily="34" charset="0"/>
                <a:cs typeface="Calibri Light" panose="020F0302020204030204" pitchFamily="34" charset="0"/>
              </a:rPr>
              <a:t>clear</a:t>
            </a:r>
            <a:r>
              <a:rPr lang="de-CH" sz="2000" b="1" dirty="0">
                <a:solidFill>
                  <a:schemeClr val="accent2"/>
                </a:solidFill>
                <a:latin typeface="Calibri Light" panose="020F03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cs typeface="Calibri Light" panose="020F0302020204030204" pitchFamily="34" charset="0"/>
              </a:rPr>
              <a:t>angulation</a:t>
            </a:r>
            <a:r>
              <a:rPr lang="de-CH" sz="2000" b="1" dirty="0">
                <a:solidFill>
                  <a:schemeClr val="accent2"/>
                </a:solidFill>
                <a:latin typeface="Calibri Light" panose="020F0302020204030204" pitchFamily="34" charset="0"/>
                <a:cs typeface="Calibri Light" panose="020F0302020204030204" pitchFamily="34" charset="0"/>
              </a:rPr>
              <a:t>                                               = not </a:t>
            </a:r>
            <a:r>
              <a:rPr lang="de-CH" sz="2000" b="1" dirty="0" err="1">
                <a:solidFill>
                  <a:schemeClr val="accent2"/>
                </a:solidFill>
                <a:latin typeface="Calibri Light" panose="020F0302020204030204" pitchFamily="34" charset="0"/>
                <a:cs typeface="Calibri Light" panose="020F0302020204030204" pitchFamily="34" charset="0"/>
              </a:rPr>
              <a:t>enough</a:t>
            </a:r>
            <a:r>
              <a:rPr lang="de-CH" sz="2000" b="1" dirty="0">
                <a:solidFill>
                  <a:schemeClr val="accent2"/>
                </a:solidFill>
                <a:latin typeface="Calibri Light" panose="020F03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cs typeface="Calibri Light" panose="020F0302020204030204" pitchFamily="34" charset="0"/>
              </a:rPr>
              <a:t>angulation</a:t>
            </a:r>
            <a:endParaRPr lang="de-CH" sz="2000" b="1" dirty="0">
              <a:solidFill>
                <a:schemeClr val="accent2"/>
              </a:solidFill>
              <a:latin typeface="Calibri Light" panose="020F0302020204030204" pitchFamily="34" charset="0"/>
              <a:cs typeface="Calibri Light" panose="020F0302020204030204" pitchFamily="34" charset="0"/>
            </a:endParaRPr>
          </a:p>
          <a:p>
            <a:pPr marL="0" indent="0">
              <a:buNone/>
            </a:pPr>
            <a:r>
              <a:rPr lang="de-CH" sz="2000" b="1" dirty="0">
                <a:solidFill>
                  <a:schemeClr val="accent2"/>
                </a:solidFill>
                <a:latin typeface="Calibri Light" panose="020F0302020204030204" pitchFamily="34" charset="0"/>
                <a:cs typeface="Calibri Light" panose="020F0302020204030204" pitchFamily="34" charset="0"/>
              </a:rPr>
              <a:t>     Shoulder and </a:t>
            </a:r>
            <a:r>
              <a:rPr lang="de-CH" sz="2000" b="1" dirty="0" err="1">
                <a:solidFill>
                  <a:schemeClr val="accent2"/>
                </a:solidFill>
                <a:latin typeface="Calibri Light" panose="020F0302020204030204" pitchFamily="34" charset="0"/>
                <a:cs typeface="Calibri Light" panose="020F0302020204030204" pitchFamily="34" charset="0"/>
              </a:rPr>
              <a:t>upper</a:t>
            </a:r>
            <a:r>
              <a:rPr lang="de-CH" sz="2000" b="1" dirty="0">
                <a:solidFill>
                  <a:schemeClr val="accent2"/>
                </a:solidFill>
                <a:latin typeface="Calibri Light" panose="020F0302020204030204" pitchFamily="34" charset="0"/>
                <a:cs typeface="Calibri Light" panose="020F0302020204030204" pitchFamily="34" charset="0"/>
              </a:rPr>
              <a:t> arm </a:t>
            </a:r>
            <a:r>
              <a:rPr lang="de-CH" sz="2000" b="1" dirty="0" err="1">
                <a:solidFill>
                  <a:schemeClr val="accent2"/>
                </a:solidFill>
                <a:latin typeface="Calibri Light" panose="020F0302020204030204" pitchFamily="34" charset="0"/>
                <a:cs typeface="Calibri Light" panose="020F0302020204030204" pitchFamily="34" charset="0"/>
              </a:rPr>
              <a:t>both</a:t>
            </a:r>
            <a:r>
              <a:rPr lang="de-CH" sz="2000" b="1" dirty="0">
                <a:solidFill>
                  <a:schemeClr val="accent2"/>
                </a:solidFill>
                <a:latin typeface="Calibri Light" panose="020F03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cs typeface="Calibri Light" panose="020F0302020204030204" pitchFamily="34" charset="0"/>
              </a:rPr>
              <a:t>long</a:t>
            </a:r>
            <a:r>
              <a:rPr lang="de-CH" sz="2000" b="1" dirty="0">
                <a:solidFill>
                  <a:schemeClr val="accent2"/>
                </a:solidFill>
                <a:latin typeface="Calibri Light" panose="020F0302020204030204" pitchFamily="34" charset="0"/>
                <a:cs typeface="Calibri Light" panose="020F0302020204030204" pitchFamily="34" charset="0"/>
              </a:rPr>
              <a:t>                  Shoulder </a:t>
            </a:r>
            <a:r>
              <a:rPr lang="de-CH" sz="2000" b="1" dirty="0" err="1">
                <a:solidFill>
                  <a:schemeClr val="accent2"/>
                </a:solidFill>
                <a:latin typeface="Calibri Light" panose="020F0302020204030204" pitchFamily="34" charset="0"/>
                <a:cs typeface="Calibri Light" panose="020F0302020204030204" pitchFamily="34" charset="0"/>
              </a:rPr>
              <a:t>long</a:t>
            </a:r>
            <a:r>
              <a:rPr lang="de-CH" sz="2000" b="1" dirty="0">
                <a:solidFill>
                  <a:schemeClr val="accent2"/>
                </a:solidFill>
                <a:latin typeface="Calibri Light" panose="020F0302020204030204" pitchFamily="34" charset="0"/>
                <a:cs typeface="Calibri Light" panose="020F0302020204030204" pitchFamily="34" charset="0"/>
              </a:rPr>
              <a:t> and </a:t>
            </a:r>
            <a:r>
              <a:rPr lang="de-CH" sz="2000" b="1" dirty="0" err="1">
                <a:solidFill>
                  <a:schemeClr val="accent2"/>
                </a:solidFill>
                <a:latin typeface="Calibri Light" panose="020F0302020204030204" pitchFamily="34" charset="0"/>
                <a:cs typeface="Calibri Light" panose="020F0302020204030204" pitchFamily="34" charset="0"/>
              </a:rPr>
              <a:t>upper</a:t>
            </a:r>
            <a:r>
              <a:rPr lang="de-CH" sz="2000" b="1" dirty="0">
                <a:solidFill>
                  <a:schemeClr val="accent2"/>
                </a:solidFill>
                <a:latin typeface="Calibri Light" panose="020F0302020204030204" pitchFamily="34" charset="0"/>
                <a:cs typeface="Calibri Light" panose="020F0302020204030204" pitchFamily="34" charset="0"/>
              </a:rPr>
              <a:t> arm </a:t>
            </a:r>
            <a:r>
              <a:rPr lang="de-CH" sz="2000" b="1" dirty="0" err="1">
                <a:solidFill>
                  <a:schemeClr val="accent2"/>
                </a:solidFill>
                <a:latin typeface="Calibri Light" panose="020F0302020204030204" pitchFamily="34" charset="0"/>
                <a:cs typeface="Calibri Light" panose="020F0302020204030204" pitchFamily="34" charset="0"/>
              </a:rPr>
              <a:t>short</a:t>
            </a:r>
            <a:endParaRPr lang="de-CH" sz="2000" dirty="0">
              <a:solidFill>
                <a:schemeClr val="accent2"/>
              </a:solidFill>
            </a:endParaRPr>
          </a:p>
          <a:p>
            <a:endParaRPr lang="de-CH" sz="2100" dirty="0"/>
          </a:p>
        </p:txBody>
      </p:sp>
    </p:spTree>
    <p:extLst>
      <p:ext uri="{BB962C8B-B14F-4D97-AF65-F5344CB8AC3E}">
        <p14:creationId xmlns="" xmlns:p14="http://schemas.microsoft.com/office/powerpoint/2010/main" val="2318304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0208979-5C96-4C57-BB77-B4209ACE3EAB}"/>
              </a:ext>
            </a:extLst>
          </p:cNvPr>
          <p:cNvSpPr>
            <a:spLocks noGrp="1"/>
          </p:cNvSpPr>
          <p:nvPr>
            <p:ph type="title"/>
          </p:nvPr>
        </p:nvSpPr>
        <p:spPr>
          <a:xfrm>
            <a:off x="276491" y="790056"/>
            <a:ext cx="5092463" cy="1399470"/>
          </a:xfrm>
        </p:spPr>
        <p:txBody>
          <a:bodyPr vert="horz" lIns="91440" tIns="45720" rIns="91440" bIns="45720" rtlCol="0">
            <a:normAutofit fontScale="90000"/>
          </a:bodyPr>
          <a:lstStyle/>
          <a:p>
            <a:r>
              <a:rPr lang="en-US" sz="4000" dirty="0">
                <a:solidFill>
                  <a:schemeClr val="accent2"/>
                </a:solidFill>
                <a:sym typeface="Wingdings" panose="05000000000000000000" pitchFamily="2" charset="2"/>
              </a:rPr>
              <a:t></a:t>
            </a:r>
            <a:r>
              <a:rPr lang="en-US" sz="3200" b="1" dirty="0">
                <a:solidFill>
                  <a:schemeClr val="accent2"/>
                </a:solidFill>
                <a:latin typeface="Calibri Light" panose="020F0302020204030204" pitchFamily="34" charset="0"/>
                <a:cs typeface="Calibri Light" panose="020F0302020204030204" pitchFamily="34" charset="0"/>
              </a:rPr>
              <a:t>Correct</a:t>
            </a:r>
            <a:br>
              <a:rPr lang="en-US" sz="3200" b="1" dirty="0">
                <a:solidFill>
                  <a:schemeClr val="accent2"/>
                </a:solidFill>
                <a:latin typeface="Calibri Light" panose="020F0302020204030204" pitchFamily="34" charset="0"/>
                <a:cs typeface="Calibri Light" panose="020F0302020204030204" pitchFamily="34" charset="0"/>
              </a:rPr>
            </a:br>
            <a:r>
              <a:rPr lang="en-US" sz="3200" b="1" dirty="0">
                <a:solidFill>
                  <a:schemeClr val="accent2"/>
                </a:solidFill>
                <a:latin typeface="Calibri Light" panose="020F0302020204030204" pitchFamily="34" charset="0"/>
                <a:cs typeface="Calibri Light" panose="020F0302020204030204" pitchFamily="34" charset="0"/>
              </a:rPr>
              <a:t>    clear </a:t>
            </a:r>
            <a:r>
              <a:rPr lang="en-US" sz="3200" b="1" dirty="0" err="1">
                <a:solidFill>
                  <a:schemeClr val="accent2"/>
                </a:solidFill>
                <a:latin typeface="Calibri Light" panose="020F0302020204030204" pitchFamily="34" charset="0"/>
                <a:cs typeface="Calibri Light" panose="020F0302020204030204" pitchFamily="34" charset="0"/>
              </a:rPr>
              <a:t>forechest</a:t>
            </a:r>
            <a:r>
              <a:rPr lang="en-US" sz="3200" b="1" dirty="0">
                <a:solidFill>
                  <a:schemeClr val="accent2"/>
                </a:solidFill>
                <a:latin typeface="Calibri Light" panose="020F0302020204030204" pitchFamily="34" charset="0"/>
                <a:cs typeface="Calibri Light" panose="020F0302020204030204" pitchFamily="34" charset="0"/>
              </a:rPr>
              <a:t>, shoulder and</a:t>
            </a:r>
            <a:br>
              <a:rPr lang="en-US" sz="3200" b="1" dirty="0">
                <a:solidFill>
                  <a:schemeClr val="accent2"/>
                </a:solidFill>
                <a:latin typeface="Calibri Light" panose="020F0302020204030204" pitchFamily="34" charset="0"/>
                <a:cs typeface="Calibri Light" panose="020F0302020204030204" pitchFamily="34" charset="0"/>
              </a:rPr>
            </a:br>
            <a:r>
              <a:rPr lang="en-US" sz="3200" b="1" dirty="0">
                <a:solidFill>
                  <a:schemeClr val="accent2"/>
                </a:solidFill>
                <a:latin typeface="Calibri Light" panose="020F0302020204030204" pitchFamily="34" charset="0"/>
                <a:cs typeface="Calibri Light" panose="020F0302020204030204" pitchFamily="34" charset="0"/>
              </a:rPr>
              <a:t>    upper arm same length</a:t>
            </a:r>
          </a:p>
        </p:txBody>
      </p:sp>
      <p:pic>
        <p:nvPicPr>
          <p:cNvPr id="5" name="Grafik 4">
            <a:extLst>
              <a:ext uri="{FF2B5EF4-FFF2-40B4-BE49-F238E27FC236}">
                <a16:creationId xmlns="" xmlns:a16="http://schemas.microsoft.com/office/drawing/2014/main" id="{57F1C79D-9B7A-47B1-906F-7A90D735A9B9}"/>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5739946" y="303495"/>
            <a:ext cx="2682601" cy="3347534"/>
          </a:xfrm>
          <a:prstGeom prst="rect">
            <a:avLst/>
          </a:prstGeom>
        </p:spPr>
      </p:pic>
      <p:sp>
        <p:nvSpPr>
          <p:cNvPr id="7" name="Titel 1">
            <a:extLst>
              <a:ext uri="{FF2B5EF4-FFF2-40B4-BE49-F238E27FC236}">
                <a16:creationId xmlns="" xmlns:a16="http://schemas.microsoft.com/office/drawing/2014/main" id="{E68E2663-FDDE-4E0D-B712-5EF6CD977436}"/>
              </a:ext>
            </a:extLst>
          </p:cNvPr>
          <p:cNvSpPr txBox="1">
            <a:spLocks/>
          </p:cNvSpPr>
          <p:nvPr/>
        </p:nvSpPr>
        <p:spPr>
          <a:xfrm>
            <a:off x="4111658" y="4286685"/>
            <a:ext cx="5485348" cy="1501719"/>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4400" dirty="0">
                <a:solidFill>
                  <a:srgbClr val="FF0000"/>
                </a:solidFill>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32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Incorrect</a:t>
            </a:r>
            <a:endParaRPr lang="de-CH" sz="3200" b="1" dirty="0">
              <a:solidFill>
                <a:schemeClr val="accent2"/>
              </a:solidFill>
              <a:latin typeface="Calibri Light" panose="020F0302020204030204" pitchFamily="34" charset="0"/>
              <a:cs typeface="Calibri Light" panose="020F0302020204030204" pitchFamily="34" charset="0"/>
            </a:endParaRPr>
          </a:p>
          <a:p>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Upright</a:t>
            </a:r>
            <a:r>
              <a:rPr lang="de-CH" sz="3200" b="1" dirty="0">
                <a:solidFill>
                  <a:schemeClr val="accent2"/>
                </a:solidFill>
                <a:latin typeface="Calibri Light" panose="020F0302020204030204" pitchFamily="34" charset="0"/>
                <a:cs typeface="Calibri Light" panose="020F0302020204030204" pitchFamily="34" charset="0"/>
              </a:rPr>
              <a:t> shoulder, not </a:t>
            </a:r>
            <a:r>
              <a:rPr lang="de-CH" sz="3200" b="1" dirty="0" err="1">
                <a:solidFill>
                  <a:schemeClr val="accent2"/>
                </a:solidFill>
                <a:latin typeface="Calibri Light" panose="020F0302020204030204" pitchFamily="34" charset="0"/>
                <a:cs typeface="Calibri Light" panose="020F0302020204030204" pitchFamily="34" charset="0"/>
              </a:rPr>
              <a:t>enough</a:t>
            </a:r>
            <a:endParaRPr lang="de-CH" sz="3200" b="1" dirty="0">
              <a:solidFill>
                <a:schemeClr val="accent2"/>
              </a:solidFill>
              <a:latin typeface="Calibri Light" panose="020F0302020204030204" pitchFamily="34" charset="0"/>
              <a:cs typeface="Calibri Light" panose="020F0302020204030204" pitchFamily="34" charset="0"/>
            </a:endParaRPr>
          </a:p>
          <a:p>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forechest</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upper</a:t>
            </a:r>
            <a:r>
              <a:rPr lang="de-CH" sz="3200" b="1" dirty="0">
                <a:solidFill>
                  <a:schemeClr val="accent2"/>
                </a:solidFill>
                <a:latin typeface="Calibri Light" panose="020F0302020204030204" pitchFamily="34" charset="0"/>
                <a:cs typeface="Calibri Light" panose="020F0302020204030204" pitchFamily="34" charset="0"/>
              </a:rPr>
              <a:t> arm </a:t>
            </a:r>
            <a:r>
              <a:rPr lang="de-CH" sz="3200" b="1" dirty="0" err="1">
                <a:solidFill>
                  <a:schemeClr val="accent2"/>
                </a:solidFill>
                <a:latin typeface="Calibri Light" panose="020F0302020204030204" pitchFamily="34" charset="0"/>
                <a:cs typeface="Calibri Light" panose="020F0302020204030204" pitchFamily="34" charset="0"/>
              </a:rPr>
              <a:t>short</a:t>
            </a:r>
            <a:endParaRPr lang="de-CH" sz="3200" b="1" dirty="0">
              <a:solidFill>
                <a:schemeClr val="accent2"/>
              </a:solidFill>
              <a:latin typeface="Calibri Light" panose="020F0302020204030204" pitchFamily="34" charset="0"/>
              <a:cs typeface="Calibri Light" panose="020F0302020204030204" pitchFamily="34" charset="0"/>
            </a:endParaRPr>
          </a:p>
          <a:p>
            <a:endParaRPr lang="de-CH" sz="3200" dirty="0">
              <a:solidFill>
                <a:schemeClr val="accent2"/>
              </a:solidFill>
              <a:latin typeface="Calibri Light" panose="020F0302020204030204" pitchFamily="34" charset="0"/>
              <a:cs typeface="Calibri Light" panose="020F0302020204030204" pitchFamily="34" charset="0"/>
            </a:endParaRPr>
          </a:p>
        </p:txBody>
      </p:sp>
      <p:pic>
        <p:nvPicPr>
          <p:cNvPr id="8" name="Grafik 7">
            <a:extLst>
              <a:ext uri="{FF2B5EF4-FFF2-40B4-BE49-F238E27FC236}">
                <a16:creationId xmlns="" xmlns:a16="http://schemas.microsoft.com/office/drawing/2014/main" id="{AC322847-7D67-4AFD-8813-B355B1E07BC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13296" y="3059622"/>
            <a:ext cx="2536320" cy="3494883"/>
          </a:xfrm>
          <a:prstGeom prst="rect">
            <a:avLst/>
          </a:prstGeom>
        </p:spPr>
      </p:pic>
    </p:spTree>
    <p:extLst>
      <p:ext uri="{BB962C8B-B14F-4D97-AF65-F5344CB8AC3E}">
        <p14:creationId xmlns="" xmlns:p14="http://schemas.microsoft.com/office/powerpoint/2010/main" val="115076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982C990B-BE73-4187-85EF-7B7A3191132A}"/>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l="42769" t="8769" r="2769"/>
          <a:stretch/>
        </p:blipFill>
        <p:spPr bwMode="auto">
          <a:xfrm rot="5400000">
            <a:off x="1149291" y="184557"/>
            <a:ext cx="2986483" cy="3842161"/>
          </a:xfrm>
          <a:prstGeom prst="rect">
            <a:avLst/>
          </a:prstGeom>
          <a:noFill/>
        </p:spPr>
      </p:pic>
      <p:pic>
        <p:nvPicPr>
          <p:cNvPr id="3" name="Inhaltsplatzhalter 3">
            <a:extLst>
              <a:ext uri="{FF2B5EF4-FFF2-40B4-BE49-F238E27FC236}">
                <a16:creationId xmlns="" xmlns:a16="http://schemas.microsoft.com/office/drawing/2014/main" id="{625BEF54-A9AF-454C-B904-A3B8C59AEE1E}"/>
              </a:ext>
            </a:extLst>
          </p:cNvPr>
          <p:cNvPicPr>
            <a:picLocks/>
          </p:cNvPicPr>
          <p:nvPr/>
        </p:nvPicPr>
        <p:blipFill rotWithShape="1">
          <a:blip r:embed="rId3" cstate="print">
            <a:extLst>
              <a:ext uri="{28A0092B-C50C-407E-A947-70E740481C1C}">
                <a14:useLocalDpi xmlns="" xmlns:a14="http://schemas.microsoft.com/office/drawing/2010/main" val="0"/>
              </a:ext>
            </a:extLst>
          </a:blip>
          <a:srcRect t="24497"/>
          <a:stretch/>
        </p:blipFill>
        <p:spPr>
          <a:xfrm>
            <a:off x="4899171" y="3087145"/>
            <a:ext cx="4311941" cy="3347207"/>
          </a:xfrm>
          <a:prstGeom prst="rect">
            <a:avLst/>
          </a:prstGeom>
        </p:spPr>
      </p:pic>
    </p:spTree>
    <p:extLst>
      <p:ext uri="{BB962C8B-B14F-4D97-AF65-F5344CB8AC3E}">
        <p14:creationId xmlns="" xmlns:p14="http://schemas.microsoft.com/office/powerpoint/2010/main" val="1807487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95E6536-EC25-4F7E-95AD-C62AD2C62381}"/>
              </a:ext>
            </a:extLst>
          </p:cNvPr>
          <p:cNvSpPr>
            <a:spLocks noGrp="1"/>
          </p:cNvSpPr>
          <p:nvPr>
            <p:ph type="title"/>
          </p:nvPr>
        </p:nvSpPr>
        <p:spPr>
          <a:xfrm>
            <a:off x="1679057" y="878899"/>
            <a:ext cx="7028589" cy="844786"/>
          </a:xfrm>
        </p:spPr>
        <p:txBody>
          <a:bodyPr>
            <a:noAutofit/>
          </a:bodyPr>
          <a:lstStyle/>
          <a:p>
            <a:r>
              <a:rPr lang="de-CH" sz="2800" b="1" dirty="0" err="1">
                <a:solidFill>
                  <a:schemeClr val="accent2"/>
                </a:solidFill>
                <a:latin typeface="Calibri Light" panose="020F0302020204030204" pitchFamily="34" charset="0"/>
                <a:cs typeface="Calibri Light" panose="020F0302020204030204" pitchFamily="34" charset="0"/>
              </a:rPr>
              <a:t>Elbows</a:t>
            </a:r>
            <a:r>
              <a:rPr lang="de-CH" sz="2800" b="1" dirty="0">
                <a:solidFill>
                  <a:schemeClr val="accent2"/>
                </a:solidFill>
                <a:latin typeface="Calibri Light" panose="020F0302020204030204" pitchFamily="34" charset="0"/>
                <a:cs typeface="Calibri Light" panose="020F0302020204030204" pitchFamily="34" charset="0"/>
              </a:rPr>
              <a:t>: </a:t>
            </a:r>
            <a:r>
              <a:rPr lang="en-US" sz="2800" b="1" dirty="0">
                <a:solidFill>
                  <a:schemeClr val="accent2"/>
                </a:solidFill>
                <a:latin typeface="Calibri Light" panose="020F0302020204030204" pitchFamily="34" charset="0"/>
                <a:cs typeface="Calibri Light" panose="020F0302020204030204" pitchFamily="34" charset="0"/>
              </a:rPr>
              <a:t>Close fitting; neither turned in nor out.</a:t>
            </a:r>
            <a:r>
              <a:rPr lang="de-CH" sz="2800" b="1" dirty="0">
                <a:solidFill>
                  <a:schemeClr val="accent2"/>
                </a:solidFill>
                <a:latin typeface="Calibri Light" panose="020F0302020204030204" pitchFamily="34" charset="0"/>
                <a:cs typeface="Calibri Light" panose="020F0302020204030204" pitchFamily="34" charset="0"/>
              </a:rPr>
              <a:t/>
            </a:r>
            <a:br>
              <a:rPr lang="de-CH" sz="2800" b="1" dirty="0">
                <a:solidFill>
                  <a:schemeClr val="accent2"/>
                </a:solidFill>
                <a:latin typeface="Calibri Light" panose="020F0302020204030204" pitchFamily="34" charset="0"/>
                <a:cs typeface="Calibri Light" panose="020F0302020204030204" pitchFamily="34" charset="0"/>
              </a:rPr>
            </a:br>
            <a:endParaRPr lang="de-CH" sz="2800" b="1" dirty="0">
              <a:solidFill>
                <a:schemeClr val="accent2"/>
              </a:solidFill>
              <a:latin typeface="Calibri Light" panose="020F0302020204030204" pitchFamily="34" charset="0"/>
              <a:cs typeface="Calibri Light" panose="020F0302020204030204" pitchFamily="34" charset="0"/>
            </a:endParaRPr>
          </a:p>
        </p:txBody>
      </p:sp>
      <p:sp>
        <p:nvSpPr>
          <p:cNvPr id="3" name="Inhaltsplatzhalter 2">
            <a:extLst>
              <a:ext uri="{FF2B5EF4-FFF2-40B4-BE49-F238E27FC236}">
                <a16:creationId xmlns="" xmlns:a16="http://schemas.microsoft.com/office/drawing/2014/main" id="{211B479F-37F7-4D73-9406-C89839EA2612}"/>
              </a:ext>
            </a:extLst>
          </p:cNvPr>
          <p:cNvSpPr>
            <a:spLocks noGrp="1"/>
          </p:cNvSpPr>
          <p:nvPr>
            <p:ph idx="1"/>
          </p:nvPr>
        </p:nvSpPr>
        <p:spPr>
          <a:xfrm>
            <a:off x="5770775" y="3769160"/>
            <a:ext cx="2475604" cy="844785"/>
          </a:xfrm>
        </p:spPr>
        <p:txBody>
          <a:bodyPr>
            <a:normAutofit/>
          </a:bodyPr>
          <a:lstStyle/>
          <a:p>
            <a:pPr marL="0" indent="0">
              <a:buNone/>
            </a:pPr>
            <a:r>
              <a:rPr lang="de-CH"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Correct</a:t>
            </a:r>
            <a:r>
              <a:rPr lang="de-CH" sz="2400" b="1" dirty="0">
                <a:solidFill>
                  <a:schemeClr val="accent2"/>
                </a:solidFill>
                <a:latin typeface="Calibri Light" panose="020F0302020204030204" pitchFamily="34" charset="0"/>
                <a:cs typeface="Calibri Light" panose="020F0302020204030204" pitchFamily="34" charset="0"/>
              </a:rPr>
              <a:t> </a:t>
            </a:r>
          </a:p>
        </p:txBody>
      </p:sp>
      <p:pic>
        <p:nvPicPr>
          <p:cNvPr id="6" name="Grafik 5">
            <a:extLst>
              <a:ext uri="{FF2B5EF4-FFF2-40B4-BE49-F238E27FC236}">
                <a16:creationId xmlns="" xmlns:a16="http://schemas.microsoft.com/office/drawing/2014/main" id="{48A765BE-8806-4A28-BB29-1E3650E1F90C}"/>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24611"/>
          <a:stretch/>
        </p:blipFill>
        <p:spPr>
          <a:xfrm>
            <a:off x="1887746" y="2447639"/>
            <a:ext cx="3305606" cy="3818935"/>
          </a:xfrm>
          <a:prstGeom prst="rect">
            <a:avLst/>
          </a:prstGeom>
        </p:spPr>
      </p:pic>
    </p:spTree>
    <p:extLst>
      <p:ext uri="{BB962C8B-B14F-4D97-AF65-F5344CB8AC3E}">
        <p14:creationId xmlns="" xmlns:p14="http://schemas.microsoft.com/office/powerpoint/2010/main" val="1010064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3AF21BC-C28D-4270-AD73-EA155A3DBF9A}"/>
              </a:ext>
            </a:extLst>
          </p:cNvPr>
          <p:cNvSpPr>
            <a:spLocks noGrp="1"/>
          </p:cNvSpPr>
          <p:nvPr>
            <p:ph type="title"/>
          </p:nvPr>
        </p:nvSpPr>
        <p:spPr>
          <a:xfrm>
            <a:off x="297886" y="0"/>
            <a:ext cx="8946782" cy="1511233"/>
          </a:xfrm>
          <a:noFill/>
        </p:spPr>
        <p:txBody>
          <a:bodyPr vert="horz" lIns="91440" tIns="45720" rIns="91440" bIns="45720" rtlCol="0" anchor="b">
            <a:normAutofit fontScale="90000"/>
          </a:bodyPr>
          <a:lstStyle/>
          <a:p>
            <a:r>
              <a:rPr lang="en-US" sz="48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sz="3100" b="1" dirty="0">
                <a:solidFill>
                  <a:schemeClr val="accent2"/>
                </a:solidFill>
                <a:latin typeface="Calibri Light" panose="020F0302020204030204" pitchFamily="34" charset="0"/>
                <a:cs typeface="Calibri Light" panose="020F0302020204030204" pitchFamily="34" charset="0"/>
              </a:rPr>
              <a:t>Incorrect</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    Elbows turned in, narrow standing, weak in the pastern</a:t>
            </a:r>
          </a:p>
        </p:txBody>
      </p:sp>
      <p:pic>
        <p:nvPicPr>
          <p:cNvPr id="4" name="Grafik 3">
            <a:extLst>
              <a:ext uri="{FF2B5EF4-FFF2-40B4-BE49-F238E27FC236}">
                <a16:creationId xmlns="" xmlns:a16="http://schemas.microsoft.com/office/drawing/2014/main" id="{77BAFD18-94AC-4BC5-B858-152A4ED0491A}"/>
              </a:ext>
            </a:extLst>
          </p:cNvPr>
          <p:cNvPicPr/>
          <p:nvPr/>
        </p:nvPicPr>
        <p:blipFill rotWithShape="1">
          <a:blip r:embed="rId2" cstate="print">
            <a:extLst>
              <a:ext uri="{28A0092B-C50C-407E-A947-70E740481C1C}">
                <a14:useLocalDpi xmlns="" xmlns:a14="http://schemas.microsoft.com/office/drawing/2010/main" val="0"/>
              </a:ext>
            </a:extLst>
          </a:blip>
          <a:srcRect l="5756" t="38532" r="9479"/>
          <a:stretch/>
        </p:blipFill>
        <p:spPr bwMode="auto">
          <a:xfrm>
            <a:off x="2706847" y="2063693"/>
            <a:ext cx="4639056" cy="4215468"/>
          </a:xfrm>
          <a:prstGeom prst="rect">
            <a:avLst/>
          </a:prstGeom>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292052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1068C85-B1D9-4272-8288-D02BEB12A24B}"/>
              </a:ext>
            </a:extLst>
          </p:cNvPr>
          <p:cNvSpPr>
            <a:spLocks noGrp="1"/>
          </p:cNvSpPr>
          <p:nvPr>
            <p:ph type="title"/>
          </p:nvPr>
        </p:nvSpPr>
        <p:spPr>
          <a:xfrm>
            <a:off x="490409" y="113344"/>
            <a:ext cx="8972374" cy="1413451"/>
          </a:xfrm>
        </p:spPr>
        <p:txBody>
          <a:bodyPr>
            <a:normAutofit fontScale="90000"/>
          </a:bodyPr>
          <a:lstStyle/>
          <a:p>
            <a:r>
              <a:rPr lang="de-CH" sz="1500" dirty="0"/>
              <a:t/>
            </a:r>
            <a:br>
              <a:rPr lang="de-CH" sz="1500" dirty="0"/>
            </a:br>
            <a:r>
              <a:rPr lang="de-CH" sz="2700" b="1" dirty="0" err="1">
                <a:solidFill>
                  <a:schemeClr val="accent2"/>
                </a:solidFill>
                <a:latin typeface="Calibri Light" panose="020F0302020204030204" pitchFamily="34" charset="0"/>
                <a:cs typeface="Calibri Light" panose="020F0302020204030204" pitchFamily="34" charset="0"/>
              </a:rPr>
              <a:t>Forearm</a:t>
            </a:r>
            <a:r>
              <a:rPr lang="de-CH" sz="2700" b="1" dirty="0">
                <a:solidFill>
                  <a:schemeClr val="accent2"/>
                </a:solidFill>
                <a:latin typeface="Calibri Light" panose="020F0302020204030204" pitchFamily="34" charset="0"/>
                <a:cs typeface="Calibri Light" panose="020F0302020204030204" pitchFamily="34" charset="0"/>
              </a:rPr>
              <a:t>:  strong, </a:t>
            </a:r>
            <a:r>
              <a:rPr lang="de-CH" sz="2700" b="1" dirty="0" err="1">
                <a:solidFill>
                  <a:schemeClr val="accent2"/>
                </a:solidFill>
                <a:latin typeface="Calibri Light" panose="020F0302020204030204" pitchFamily="34" charset="0"/>
                <a:cs typeface="Calibri Light" panose="020F0302020204030204" pitchFamily="34" charset="0"/>
              </a:rPr>
              <a:t>straight</a:t>
            </a:r>
            <a:r>
              <a:rPr lang="de-CH" sz="2700" b="1" dirty="0">
                <a:solidFill>
                  <a:schemeClr val="accent2"/>
                </a:solidFill>
                <a:latin typeface="Calibri Light" panose="020F0302020204030204" pitchFamily="34" charset="0"/>
                <a:cs typeface="Calibri Light" panose="020F0302020204030204" pitchFamily="34" charset="0"/>
              </a:rPr>
              <a:t/>
            </a:r>
            <a:br>
              <a:rPr lang="de-CH" sz="2700" b="1" dirty="0">
                <a:solidFill>
                  <a:schemeClr val="accent2"/>
                </a:solidFill>
                <a:latin typeface="Calibri Light" panose="020F0302020204030204" pitchFamily="34" charset="0"/>
                <a:cs typeface="Calibri Light" panose="020F0302020204030204" pitchFamily="34" charset="0"/>
              </a:rPr>
            </a:br>
            <a:r>
              <a:rPr lang="de-CH" sz="2700" b="1" dirty="0" err="1">
                <a:solidFill>
                  <a:schemeClr val="accent2"/>
                </a:solidFill>
                <a:latin typeface="Calibri Light" panose="020F0302020204030204" pitchFamily="34" charset="0"/>
                <a:cs typeface="Calibri Light" panose="020F0302020204030204" pitchFamily="34" charset="0"/>
              </a:rPr>
              <a:t>Pastern</a:t>
            </a:r>
            <a:r>
              <a:rPr lang="de-CH" sz="2700" b="1" dirty="0">
                <a:solidFill>
                  <a:schemeClr val="accent2"/>
                </a:solidFill>
                <a:latin typeface="Calibri Light" panose="020F0302020204030204" pitchFamily="34" charset="0"/>
                <a:cs typeface="Calibri Light" panose="020F0302020204030204" pitchFamily="34" charset="0"/>
              </a:rPr>
              <a:t>:    </a:t>
            </a:r>
            <a:r>
              <a:rPr lang="en-US" sz="2700" b="1" dirty="0">
                <a:solidFill>
                  <a:schemeClr val="accent2"/>
                </a:solidFill>
                <a:latin typeface="Calibri Light" panose="020F0302020204030204" pitchFamily="34" charset="0"/>
                <a:cs typeface="Calibri Light" panose="020F0302020204030204" pitchFamily="34" charset="0"/>
              </a:rPr>
              <a:t>Seen from the side almost upright, firm; seen from the front </a:t>
            </a:r>
            <a:br>
              <a:rPr lang="en-US" sz="2700" b="1"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                  in straight line with the forearm.</a:t>
            </a:r>
            <a:endParaRPr lang="de-CH" sz="2700" b="1" dirty="0">
              <a:solidFill>
                <a:schemeClr val="accent2"/>
              </a:solidFill>
            </a:endParaRPr>
          </a:p>
        </p:txBody>
      </p:sp>
      <p:sp>
        <p:nvSpPr>
          <p:cNvPr id="3" name="Inhaltsplatzhalter 2">
            <a:extLst>
              <a:ext uri="{FF2B5EF4-FFF2-40B4-BE49-F238E27FC236}">
                <a16:creationId xmlns="" xmlns:a16="http://schemas.microsoft.com/office/drawing/2014/main" id="{796009FD-2D44-453F-A970-B62CF69BAB12}"/>
              </a:ext>
            </a:extLst>
          </p:cNvPr>
          <p:cNvSpPr>
            <a:spLocks noGrp="1"/>
          </p:cNvSpPr>
          <p:nvPr>
            <p:ph idx="1"/>
          </p:nvPr>
        </p:nvSpPr>
        <p:spPr>
          <a:xfrm>
            <a:off x="736353" y="4506410"/>
            <a:ext cx="9661012" cy="837377"/>
          </a:xfrm>
        </p:spPr>
        <p:txBody>
          <a:bodyPr anchor="ctr">
            <a:normAutofit/>
          </a:bodyPr>
          <a:lstStyle/>
          <a:p>
            <a:pPr marL="0" indent="0">
              <a:buNone/>
            </a:pPr>
            <a:r>
              <a:rPr lang="de-CH" dirty="0">
                <a:solidFill>
                  <a:schemeClr val="accent2"/>
                </a:solidFill>
              </a:rPr>
              <a:t>     </a:t>
            </a:r>
            <a:r>
              <a:rPr lang="de-CH" sz="2400" dirty="0">
                <a:solidFill>
                  <a:srgbClr val="FF0000"/>
                </a:solidFill>
                <a:sym typeface="Wingdings" panose="05000000000000000000" pitchFamily="2" charset="2"/>
              </a:rPr>
              <a:t> </a:t>
            </a:r>
            <a:r>
              <a:rPr lang="de-CH" b="1" dirty="0">
                <a:solidFill>
                  <a:schemeClr val="accent2"/>
                </a:solidFill>
              </a:rPr>
              <a:t>too </a:t>
            </a:r>
            <a:r>
              <a:rPr lang="de-CH" b="1" dirty="0" err="1">
                <a:solidFill>
                  <a:schemeClr val="accent2"/>
                </a:solidFill>
              </a:rPr>
              <a:t>upright</a:t>
            </a:r>
            <a:r>
              <a:rPr lang="de-CH" b="1" dirty="0">
                <a:solidFill>
                  <a:schemeClr val="accent2"/>
                </a:solidFill>
              </a:rPr>
              <a:t>                   </a:t>
            </a:r>
            <a:r>
              <a:rPr lang="de-CH" sz="2400" dirty="0">
                <a:solidFill>
                  <a:schemeClr val="accent2"/>
                </a:solidFill>
                <a:sym typeface="Wingdings" panose="05000000000000000000" pitchFamily="2" charset="2"/>
              </a:rPr>
              <a:t></a:t>
            </a:r>
            <a:r>
              <a:rPr lang="de-CH" b="1" dirty="0" err="1">
                <a:solidFill>
                  <a:schemeClr val="accent2"/>
                </a:solidFill>
              </a:rPr>
              <a:t>correct</a:t>
            </a:r>
            <a:r>
              <a:rPr lang="de-CH" dirty="0">
                <a:solidFill>
                  <a:schemeClr val="accent2"/>
                </a:solidFill>
              </a:rPr>
              <a:t>                  </a:t>
            </a:r>
            <a:r>
              <a:rPr lang="de-CH" sz="2400" dirty="0">
                <a:solidFill>
                  <a:srgbClr val="FF0000"/>
                </a:solidFill>
                <a:sym typeface="Wingdings" panose="05000000000000000000" pitchFamily="2" charset="2"/>
              </a:rPr>
              <a:t></a:t>
            </a:r>
            <a:r>
              <a:rPr lang="de-CH" dirty="0">
                <a:solidFill>
                  <a:schemeClr val="accent2"/>
                </a:solidFill>
              </a:rPr>
              <a:t> </a:t>
            </a:r>
            <a:r>
              <a:rPr lang="de-CH" b="1" dirty="0">
                <a:solidFill>
                  <a:schemeClr val="accent2"/>
                </a:solidFill>
              </a:rPr>
              <a:t>not strong </a:t>
            </a:r>
            <a:r>
              <a:rPr lang="de-CH" b="1" dirty="0" err="1">
                <a:solidFill>
                  <a:schemeClr val="accent2"/>
                </a:solidFill>
              </a:rPr>
              <a:t>enough</a:t>
            </a:r>
            <a:r>
              <a:rPr lang="de-CH" b="1" dirty="0">
                <a:solidFill>
                  <a:schemeClr val="accent2"/>
                </a:solidFill>
              </a:rPr>
              <a:t> </a:t>
            </a:r>
            <a:r>
              <a:rPr lang="de-CH" b="1" dirty="0" err="1">
                <a:solidFill>
                  <a:schemeClr val="accent2"/>
                </a:solidFill>
              </a:rPr>
              <a:t>firmed</a:t>
            </a:r>
            <a:endParaRPr lang="de-CH" sz="1800" b="1" dirty="0">
              <a:solidFill>
                <a:schemeClr val="accent2"/>
              </a:solidFill>
            </a:endParaRPr>
          </a:p>
        </p:txBody>
      </p:sp>
      <p:pic>
        <p:nvPicPr>
          <p:cNvPr id="4" name="Grafik 3">
            <a:extLst>
              <a:ext uri="{FF2B5EF4-FFF2-40B4-BE49-F238E27FC236}">
                <a16:creationId xmlns="" xmlns:a16="http://schemas.microsoft.com/office/drawing/2014/main" id="{00AC490C-31B7-4050-BBC0-404CF1FC7D01}"/>
              </a:ext>
            </a:extLst>
          </p:cNvPr>
          <p:cNvPicPr>
            <a:picLocks/>
          </p:cNvPicPr>
          <p:nvPr/>
        </p:nvPicPr>
        <p:blipFill rotWithShape="1">
          <a:blip r:embed="rId2" cstate="print">
            <a:extLst>
              <a:ext uri="{28A0092B-C50C-407E-A947-70E740481C1C}">
                <a14:useLocalDpi xmlns="" xmlns:a14="http://schemas.microsoft.com/office/drawing/2010/main" val="0"/>
              </a:ext>
            </a:extLst>
          </a:blip>
          <a:srcRect r="1" b="4714"/>
          <a:stretch/>
        </p:blipFill>
        <p:spPr>
          <a:xfrm>
            <a:off x="490409" y="1954070"/>
            <a:ext cx="8787816" cy="2726987"/>
          </a:xfrm>
          <a:prstGeom prst="rect">
            <a:avLst/>
          </a:prstGeom>
        </p:spPr>
      </p:pic>
      <p:sp>
        <p:nvSpPr>
          <p:cNvPr id="5" name="Titel 1">
            <a:extLst>
              <a:ext uri="{FF2B5EF4-FFF2-40B4-BE49-F238E27FC236}">
                <a16:creationId xmlns="" xmlns:a16="http://schemas.microsoft.com/office/drawing/2014/main" id="{D1041339-4E7A-4C01-947C-BC4C0FCDEDFA}"/>
              </a:ext>
            </a:extLst>
          </p:cNvPr>
          <p:cNvSpPr txBox="1">
            <a:spLocks/>
          </p:cNvSpPr>
          <p:nvPr/>
        </p:nvSpPr>
        <p:spPr>
          <a:xfrm>
            <a:off x="490408" y="5477448"/>
            <a:ext cx="8596668" cy="83737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err="1">
                <a:solidFill>
                  <a:schemeClr val="accent2"/>
                </a:solidFill>
                <a:latin typeface="Calibri Light" panose="020F0302020204030204" pitchFamily="34" charset="0"/>
                <a:cs typeface="Calibri Light" panose="020F0302020204030204" pitchFamily="34" charset="0"/>
              </a:rPr>
              <a:t>Forefeet</a:t>
            </a:r>
            <a:r>
              <a:rPr lang="de-CH" sz="2400" b="1" dirty="0">
                <a:solidFill>
                  <a:schemeClr val="accent2"/>
                </a:solidFill>
                <a:latin typeface="Calibri Light" panose="020F0302020204030204" pitchFamily="34" charset="0"/>
                <a:cs typeface="Calibri Light" panose="020F0302020204030204" pitchFamily="34" charset="0"/>
              </a:rPr>
              <a:t>:</a:t>
            </a:r>
            <a:r>
              <a:rPr lang="de-CH" sz="2400" dirty="0">
                <a:solidFill>
                  <a:schemeClr val="accent2"/>
                </a:solidFill>
                <a:latin typeface="Calibri Light" panose="020F0302020204030204" pitchFamily="34" charset="0"/>
                <a:cs typeface="Calibri Light" panose="020F0302020204030204" pitchFamily="34" charset="0"/>
              </a:rPr>
              <a:t> </a:t>
            </a:r>
            <a:r>
              <a:rPr lang="en-US" sz="2400" b="1" dirty="0">
                <a:solidFill>
                  <a:schemeClr val="accent2"/>
                </a:solidFill>
                <a:latin typeface="Calibri Light" panose="020F0302020204030204" pitchFamily="34" charset="0"/>
                <a:cs typeface="Calibri Light" panose="020F0302020204030204" pitchFamily="34" charset="0"/>
              </a:rPr>
              <a:t>Short, roundish; with well-knit, well-arched toes. </a:t>
            </a:r>
          </a:p>
          <a:p>
            <a:r>
              <a:rPr lang="en-US" sz="2400" b="1" dirty="0">
                <a:solidFill>
                  <a:schemeClr val="accent2"/>
                </a:solidFill>
                <a:latin typeface="Calibri Light" panose="020F0302020204030204" pitchFamily="34" charset="0"/>
                <a:cs typeface="Calibri Light" panose="020F0302020204030204" pitchFamily="34" charset="0"/>
              </a:rPr>
              <a:t>                 Turned neither in nor out.</a:t>
            </a:r>
            <a:r>
              <a:rPr lang="de-CH" sz="2400" b="1" dirty="0">
                <a:latin typeface="Calibri Light" panose="020F0302020204030204" pitchFamily="34" charset="0"/>
                <a:cs typeface="Calibri Light" panose="020F0302020204030204" pitchFamily="34" charset="0"/>
              </a:rPr>
              <a:t/>
            </a:r>
            <a:br>
              <a:rPr lang="de-CH" sz="2400" b="1" dirty="0">
                <a:latin typeface="Calibri Light" panose="020F0302020204030204" pitchFamily="34" charset="0"/>
                <a:cs typeface="Calibri Light" panose="020F0302020204030204" pitchFamily="34" charset="0"/>
              </a:rPr>
            </a:br>
            <a:r>
              <a:rPr lang="de-CH" sz="1800" b="1" dirty="0"/>
              <a:t> </a:t>
            </a:r>
            <a:r>
              <a:rPr lang="de-CH" sz="1800" dirty="0"/>
              <a:t/>
            </a:r>
            <a:br>
              <a:rPr lang="de-CH" sz="1800" dirty="0"/>
            </a:br>
            <a:endParaRPr lang="de-CH" sz="1800" dirty="0"/>
          </a:p>
        </p:txBody>
      </p:sp>
    </p:spTree>
    <p:extLst>
      <p:ext uri="{BB962C8B-B14F-4D97-AF65-F5344CB8AC3E}">
        <p14:creationId xmlns="" xmlns:p14="http://schemas.microsoft.com/office/powerpoint/2010/main" val="1175152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0BB38B3C-15F7-4829-8534-475D0DA070E1}"/>
              </a:ext>
            </a:extLst>
          </p:cNvPr>
          <p:cNvPicPr>
            <a:picLocks noGrp="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03308" y="2243649"/>
            <a:ext cx="8699383" cy="2655522"/>
          </a:xfrm>
          <a:prstGeom prst="rect">
            <a:avLst/>
          </a:prstGeom>
        </p:spPr>
      </p:pic>
      <p:sp>
        <p:nvSpPr>
          <p:cNvPr id="5" name="Rechteck 4">
            <a:extLst>
              <a:ext uri="{FF2B5EF4-FFF2-40B4-BE49-F238E27FC236}">
                <a16:creationId xmlns="" xmlns:a16="http://schemas.microsoft.com/office/drawing/2014/main" id="{F21D8705-F2BF-4BDD-BF1A-F31D27ADB186}"/>
              </a:ext>
            </a:extLst>
          </p:cNvPr>
          <p:cNvSpPr/>
          <p:nvPr/>
        </p:nvSpPr>
        <p:spPr>
          <a:xfrm>
            <a:off x="536196" y="5028794"/>
            <a:ext cx="11456170" cy="584775"/>
          </a:xfrm>
          <a:prstGeom prst="rect">
            <a:avLst/>
          </a:prstGeom>
        </p:spPr>
        <p:txBody>
          <a:bodyPr wrap="square">
            <a:spAutoFit/>
          </a:bodyPr>
          <a:lstStyle/>
          <a:p>
            <a:pPr>
              <a:spcAft>
                <a:spcPts val="0"/>
              </a:spcAft>
            </a:pP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Correct</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turned</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in               </a:t>
            </a:r>
            <a:r>
              <a:rPr lang="de-CH"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turned</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out and         </a:t>
            </a:r>
            <a:r>
              <a:rPr lang="de-CH"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Close </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hocks</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bandy</a:t>
            </a:r>
            <a:r>
              <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16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legged</a:t>
            </a:r>
            <a:endParaRPr lang="de-CH"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with </a:t>
            </a:r>
            <a:r>
              <a:rPr lang="de-CH" sz="1600" b="1"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cow</a:t>
            </a:r>
            <a:r>
              <a:rPr lang="de-CH"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r>
              <a:rPr lang="de-CH" sz="1600" b="1"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hocks</a:t>
            </a:r>
            <a:endParaRPr lang="de-CH"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el 5">
            <a:extLst>
              <a:ext uri="{FF2B5EF4-FFF2-40B4-BE49-F238E27FC236}">
                <a16:creationId xmlns="" xmlns:a16="http://schemas.microsoft.com/office/drawing/2014/main" id="{AA52C150-EFB1-471A-B3D4-1F9A43844EB3}"/>
              </a:ext>
            </a:extLst>
          </p:cNvPr>
          <p:cNvSpPr>
            <a:spLocks noGrp="1"/>
          </p:cNvSpPr>
          <p:nvPr>
            <p:ph type="title"/>
          </p:nvPr>
        </p:nvSpPr>
        <p:spPr>
          <a:xfrm>
            <a:off x="536196" y="693960"/>
            <a:ext cx="9044032" cy="1135246"/>
          </a:xfrm>
        </p:spPr>
        <p:txBody>
          <a:bodyPr>
            <a:normAutofit/>
          </a:bodyPr>
          <a:lstStyle/>
          <a:p>
            <a:r>
              <a:rPr lang="de-CH" sz="2800" b="1" dirty="0">
                <a:solidFill>
                  <a:schemeClr val="accent2"/>
                </a:solidFill>
                <a:latin typeface="Calibri Light" panose="020F0302020204030204" pitchFamily="34" charset="0"/>
                <a:cs typeface="Calibri Light" panose="020F0302020204030204" pitchFamily="34" charset="0"/>
              </a:rPr>
              <a:t>HINDQUARTERS</a:t>
            </a:r>
            <a:br>
              <a:rPr lang="de-CH" sz="28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Generally: </a:t>
            </a:r>
            <a:r>
              <a:rPr lang="en-US" sz="2400" b="1" dirty="0">
                <a:solidFill>
                  <a:schemeClr val="accent2"/>
                </a:solidFill>
                <a:latin typeface="Calibri Light" panose="020F0302020204030204" pitchFamily="34" charset="0"/>
                <a:cs typeface="Calibri Light" panose="020F0302020204030204" pitchFamily="34" charset="0"/>
              </a:rPr>
              <a:t>Seen from the rear straight and parallel, not too close.</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4041101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AF585019-E42E-4C0A-B397-601FA7ADC3E4}"/>
              </a:ext>
            </a:extLst>
          </p:cNvPr>
          <p:cNvSpPr/>
          <p:nvPr/>
        </p:nvSpPr>
        <p:spPr>
          <a:xfrm>
            <a:off x="327171" y="906011"/>
            <a:ext cx="9352401" cy="3970318"/>
          </a:xfrm>
          <a:prstGeom prst="rect">
            <a:avLst/>
          </a:prstGeom>
        </p:spPr>
        <p:txBody>
          <a:bodyPr wrap="square">
            <a:spAutoFit/>
          </a:bodyPr>
          <a:lstStyle/>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Upper thigh : Long, broad, strong and well muscled.</a:t>
            </a:r>
          </a:p>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Stifle : Distinctly well bent.</a:t>
            </a:r>
          </a:p>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Lower thigh : Long and oblique.</a:t>
            </a:r>
          </a:p>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Hock joint : Strong, well angulated.</a:t>
            </a:r>
          </a:p>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Metatarsus : Set almost vertically. Dewclaws to be removed (except in those countries where it is prohibited by law).</a:t>
            </a:r>
          </a:p>
          <a:p>
            <a:pPr marL="457200" indent="-457200">
              <a:spcAft>
                <a:spcPts val="0"/>
              </a:spcAft>
              <a:buFont typeface="Arial" panose="020B0604020202020204" pitchFamily="34" charset="0"/>
              <a:buChar char="•"/>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Hind feet : Slightly less arched than forefeet, turned neither in nor out.</a:t>
            </a:r>
            <a:endParaRPr lang="de-CH" sz="2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343479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D4F6245-F325-495A-906F-BF04BB52516B}"/>
              </a:ext>
            </a:extLst>
          </p:cNvPr>
          <p:cNvSpPr>
            <a:spLocks noGrp="1"/>
          </p:cNvSpPr>
          <p:nvPr>
            <p:ph type="title"/>
          </p:nvPr>
        </p:nvSpPr>
        <p:spPr>
          <a:xfrm>
            <a:off x="3955803" y="1104486"/>
            <a:ext cx="5291663" cy="1154856"/>
          </a:xfrm>
        </p:spPr>
        <p:txBody>
          <a:bodyPr anchor="b">
            <a:normAutofit fontScale="90000"/>
          </a:bodyPr>
          <a:lstStyle/>
          <a:p>
            <a:r>
              <a:rPr lang="de-CH" sz="44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b="1" dirty="0" err="1">
                <a:solidFill>
                  <a:schemeClr val="accent2"/>
                </a:solidFill>
                <a:latin typeface="Calibri Light" panose="020F0302020204030204" pitchFamily="34" charset="0"/>
                <a:cs typeface="Calibri Light" panose="020F0302020204030204" pitchFamily="34" charset="0"/>
              </a:rPr>
              <a:t>Correct</a:t>
            </a:r>
            <a:r>
              <a:rPr lang="de-CH" b="1" dirty="0">
                <a:solidFill>
                  <a:schemeClr val="accent2"/>
                </a:solidFill>
                <a:latin typeface="Calibri Light" panose="020F0302020204030204" pitchFamily="34" charset="0"/>
                <a:cs typeface="Calibri Light" panose="020F0302020204030204" pitchFamily="34" charset="0"/>
              </a:rPr>
              <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well</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angulated</a:t>
            </a:r>
            <a:endParaRPr lang="de-CH" b="1" dirty="0">
              <a:solidFill>
                <a:schemeClr val="accent2"/>
              </a:solidFill>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 xmlns:a16="http://schemas.microsoft.com/office/drawing/2014/main" id="{F37603D6-7979-41CD-9065-B4F2B8EE307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29819" y="666872"/>
            <a:ext cx="2490424" cy="2887546"/>
          </a:xfrm>
          <a:prstGeom prst="rect">
            <a:avLst/>
          </a:prstGeom>
        </p:spPr>
      </p:pic>
      <p:sp>
        <p:nvSpPr>
          <p:cNvPr id="7" name="Titel 1">
            <a:extLst>
              <a:ext uri="{FF2B5EF4-FFF2-40B4-BE49-F238E27FC236}">
                <a16:creationId xmlns="" xmlns:a16="http://schemas.microsoft.com/office/drawing/2014/main" id="{FEC7B90D-6B52-40C6-BCDA-8AD32C98D3C5}"/>
              </a:ext>
            </a:extLst>
          </p:cNvPr>
          <p:cNvSpPr txBox="1">
            <a:spLocks/>
          </p:cNvSpPr>
          <p:nvPr/>
        </p:nvSpPr>
        <p:spPr>
          <a:xfrm>
            <a:off x="1291559" y="4625318"/>
            <a:ext cx="3423053" cy="13116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FF0000"/>
                </a:solidFill>
                <a:latin typeface="Candara Light" panose="020E0502030303020204" pitchFamily="34" charset="0"/>
                <a:sym typeface="Wingdings" panose="05000000000000000000" pitchFamily="2" charset="2"/>
              </a:rPr>
              <a:t></a:t>
            </a:r>
            <a:r>
              <a:rPr lang="en-US" sz="3200" b="1" dirty="0">
                <a:solidFill>
                  <a:schemeClr val="accent2"/>
                </a:solidFill>
                <a:latin typeface="Candara Light" panose="020E0502030303020204" pitchFamily="34" charset="0"/>
              </a:rPr>
              <a:t>Incorrect</a:t>
            </a:r>
          </a:p>
          <a:p>
            <a:r>
              <a:rPr lang="en-US" sz="3200" b="1" dirty="0">
                <a:solidFill>
                  <a:schemeClr val="accent2"/>
                </a:solidFill>
                <a:latin typeface="Candara Light" panose="020E0502030303020204" pitchFamily="34" charset="0"/>
              </a:rPr>
              <a:t>   </a:t>
            </a:r>
            <a:r>
              <a:rPr lang="en-US" sz="3200" b="1" dirty="0" err="1">
                <a:solidFill>
                  <a:schemeClr val="accent2"/>
                </a:solidFill>
                <a:latin typeface="Candara Light" panose="020E0502030303020204" pitchFamily="34" charset="0"/>
              </a:rPr>
              <a:t>overangulated</a:t>
            </a:r>
            <a:endParaRPr lang="en-US" sz="3200" b="1" dirty="0">
              <a:solidFill>
                <a:schemeClr val="accent2"/>
              </a:solidFill>
              <a:latin typeface="Candara Light" panose="020E0502030303020204" pitchFamily="34" charset="0"/>
            </a:endParaRPr>
          </a:p>
        </p:txBody>
      </p:sp>
      <p:pic>
        <p:nvPicPr>
          <p:cNvPr id="9" name="Grafik 8">
            <a:extLst>
              <a:ext uri="{FF2B5EF4-FFF2-40B4-BE49-F238E27FC236}">
                <a16:creationId xmlns="" xmlns:a16="http://schemas.microsoft.com/office/drawing/2014/main" id="{66977AE6-0757-49E5-9616-D8159F2E2EA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34382" y="3720751"/>
            <a:ext cx="2381582" cy="3067478"/>
          </a:xfrm>
          <a:prstGeom prst="rect">
            <a:avLst/>
          </a:prstGeom>
        </p:spPr>
      </p:pic>
    </p:spTree>
    <p:extLst>
      <p:ext uri="{BB962C8B-B14F-4D97-AF65-F5344CB8AC3E}">
        <p14:creationId xmlns="" xmlns:p14="http://schemas.microsoft.com/office/powerpoint/2010/main" val="3466402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5711472-0F2C-420F-A0B8-FFC47241E594}"/>
              </a:ext>
            </a:extLst>
          </p:cNvPr>
          <p:cNvSpPr>
            <a:spLocks noGrp="1"/>
          </p:cNvSpPr>
          <p:nvPr>
            <p:ph type="title"/>
          </p:nvPr>
        </p:nvSpPr>
        <p:spPr>
          <a:xfrm>
            <a:off x="4442830" y="1044429"/>
            <a:ext cx="4803636" cy="1693085"/>
          </a:xfrm>
        </p:spPr>
        <p:txBody>
          <a:bodyPr>
            <a:normAutofit fontScale="90000"/>
          </a:bodyPr>
          <a:lstStyle/>
          <a:p>
            <a:r>
              <a:rPr lang="de-CH" sz="4400" dirty="0">
                <a:solidFill>
                  <a:srgbClr val="FF0000"/>
                </a:solidFill>
                <a:sym typeface="Wingdings" panose="05000000000000000000" pitchFamily="2" charset="2"/>
              </a:rPr>
              <a:t></a:t>
            </a:r>
            <a:r>
              <a:rPr lang="de-CH" b="1" dirty="0" err="1">
                <a:solidFill>
                  <a:schemeClr val="accent2"/>
                </a:solidFill>
                <a:latin typeface="Calibri Light" panose="020F0302020204030204" pitchFamily="34" charset="0"/>
                <a:cs typeface="Calibri Light" panose="020F0302020204030204" pitchFamily="34" charset="0"/>
              </a:rPr>
              <a:t>Incorrect</a:t>
            </a:r>
            <a:r>
              <a:rPr lang="de-CH" b="1" dirty="0">
                <a:solidFill>
                  <a:schemeClr val="accent2"/>
                </a:solidFill>
                <a:latin typeface="Calibri Light" panose="020F0302020204030204" pitchFamily="34" charset="0"/>
                <a:cs typeface="Calibri Light" panose="020F0302020204030204" pitchFamily="34" charset="0"/>
              </a:rPr>
              <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straight</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long</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upper</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thigh</a:t>
            </a:r>
            <a:r>
              <a:rPr lang="de-CH" b="1" dirty="0">
                <a:solidFill>
                  <a:schemeClr val="accent2"/>
                </a:solidFill>
                <a:latin typeface="Calibri Light" panose="020F0302020204030204" pitchFamily="34" charset="0"/>
                <a:cs typeface="Calibri Light" panose="020F0302020204030204" pitchFamily="34" charset="0"/>
              </a:rPr>
              <a:t>,</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short</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lower</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thigh</a:t>
            </a:r>
            <a:endParaRPr lang="de-CH" b="1" dirty="0">
              <a:solidFill>
                <a:schemeClr val="accent2"/>
              </a:solidFill>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 xmlns:a16="http://schemas.microsoft.com/office/drawing/2014/main" id="{64E2100F-802B-4196-9E97-1C594178CB8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02608" y="523093"/>
            <a:ext cx="2314066" cy="2971771"/>
          </a:xfrm>
          <a:prstGeom prst="rect">
            <a:avLst/>
          </a:prstGeom>
        </p:spPr>
      </p:pic>
      <p:sp>
        <p:nvSpPr>
          <p:cNvPr id="7" name="Titel 1">
            <a:extLst>
              <a:ext uri="{FF2B5EF4-FFF2-40B4-BE49-F238E27FC236}">
                <a16:creationId xmlns="" xmlns:a16="http://schemas.microsoft.com/office/drawing/2014/main" id="{BC4CA152-9DFF-4800-8167-07BC079F90AD}"/>
              </a:ext>
            </a:extLst>
          </p:cNvPr>
          <p:cNvSpPr txBox="1">
            <a:spLocks/>
          </p:cNvSpPr>
          <p:nvPr/>
        </p:nvSpPr>
        <p:spPr>
          <a:xfrm>
            <a:off x="4521454" y="4285376"/>
            <a:ext cx="4646387" cy="13436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44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3200" b="1" dirty="0" err="1">
                <a:solidFill>
                  <a:schemeClr val="accent2"/>
                </a:solidFill>
                <a:latin typeface="Calibri Light" panose="020F0302020204030204" pitchFamily="34" charset="0"/>
                <a:cs typeface="Calibri Light" panose="020F0302020204030204" pitchFamily="34" charset="0"/>
              </a:rPr>
              <a:t>Incorrect</a:t>
            </a:r>
            <a:endParaRPr lang="de-CH" sz="3200" b="1" dirty="0">
              <a:solidFill>
                <a:schemeClr val="accent2"/>
              </a:solidFill>
              <a:latin typeface="Calibri Light" panose="020F0302020204030204" pitchFamily="34" charset="0"/>
              <a:cs typeface="Calibri Light" panose="020F0302020204030204" pitchFamily="34" charset="0"/>
            </a:endParaRPr>
          </a:p>
          <a:p>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sufficent</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angulated</a:t>
            </a:r>
            <a:endParaRPr lang="de-CH" sz="3200" b="1" dirty="0">
              <a:solidFill>
                <a:schemeClr val="accent2"/>
              </a:solidFill>
              <a:latin typeface="Calibri Light" panose="020F0302020204030204" pitchFamily="34" charset="0"/>
              <a:cs typeface="Calibri Light" panose="020F0302020204030204" pitchFamily="34" charset="0"/>
            </a:endParaRPr>
          </a:p>
        </p:txBody>
      </p:sp>
      <p:pic>
        <p:nvPicPr>
          <p:cNvPr id="8" name="Grafik 7">
            <a:extLst>
              <a:ext uri="{FF2B5EF4-FFF2-40B4-BE49-F238E27FC236}">
                <a16:creationId xmlns="" xmlns:a16="http://schemas.microsoft.com/office/drawing/2014/main" id="{40C082B2-9AF9-4E1E-BC28-13C46EE12E3C}"/>
              </a:ext>
            </a:extLst>
          </p:cNvPr>
          <p:cNvPicPr/>
          <p:nvPr/>
        </p:nvPicPr>
        <p:blipFill rotWithShape="1">
          <a:blip r:embed="rId3" cstate="print">
            <a:extLst>
              <a:ext uri="{28A0092B-C50C-407E-A947-70E740481C1C}">
                <a14:useLocalDpi xmlns="" xmlns:a14="http://schemas.microsoft.com/office/drawing/2010/main" val="0"/>
              </a:ext>
            </a:extLst>
          </a:blip>
          <a:srcRect l="1875" r="4056" b="2"/>
          <a:stretch/>
        </p:blipFill>
        <p:spPr>
          <a:xfrm>
            <a:off x="1471569" y="3671760"/>
            <a:ext cx="2176144" cy="2939984"/>
          </a:xfrm>
          <a:prstGeom prst="rect">
            <a:avLst/>
          </a:prstGeom>
        </p:spPr>
      </p:pic>
    </p:spTree>
    <p:extLst>
      <p:ext uri="{BB962C8B-B14F-4D97-AF65-F5344CB8AC3E}">
        <p14:creationId xmlns="" xmlns:p14="http://schemas.microsoft.com/office/powerpoint/2010/main" val="2325921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F4F7759-1C01-4490-8E14-74B6AEC067AA}"/>
              </a:ext>
            </a:extLst>
          </p:cNvPr>
          <p:cNvSpPr>
            <a:spLocks noGrp="1"/>
          </p:cNvSpPr>
          <p:nvPr>
            <p:ph type="title"/>
          </p:nvPr>
        </p:nvSpPr>
        <p:spPr>
          <a:xfrm>
            <a:off x="381527" y="4334993"/>
            <a:ext cx="5586136" cy="1822526"/>
          </a:xfrm>
        </p:spPr>
        <p:txBody>
          <a:bodyPr>
            <a:normAutofit/>
          </a:bodyPr>
          <a:lstStyle/>
          <a:p>
            <a:r>
              <a:rPr lang="de-CH" sz="4000" dirty="0">
                <a:solidFill>
                  <a:srgbClr val="FF0000"/>
                </a:solidFill>
              </a:rPr>
              <a:t> </a:t>
            </a:r>
            <a:r>
              <a:rPr lang="de-CH" sz="4000" dirty="0">
                <a:solidFill>
                  <a:srgbClr val="FF0000"/>
                </a:solidFill>
                <a:sym typeface="Wingdings" panose="05000000000000000000" pitchFamily="2" charset="2"/>
              </a:rPr>
              <a:t></a:t>
            </a:r>
            <a:r>
              <a:rPr lang="de-CH" sz="3200" b="1" dirty="0" err="1">
                <a:solidFill>
                  <a:schemeClr val="accent2"/>
                </a:solidFill>
                <a:latin typeface="Calibri Light" panose="020F0302020204030204" pitchFamily="34" charset="0"/>
                <a:cs typeface="Calibri Light" panose="020F0302020204030204" pitchFamily="34" charset="0"/>
              </a:rPr>
              <a:t>Incorrect</a:t>
            </a:r>
            <a:r>
              <a:rPr lang="de-CH" sz="3200" b="1" dirty="0">
                <a:solidFill>
                  <a:schemeClr val="accent2"/>
                </a:solidFill>
                <a:latin typeface="Calibri Light" panose="020F0302020204030204" pitchFamily="34" charset="0"/>
                <a:cs typeface="Calibri Light" panose="020F0302020204030204" pitchFamily="34" charset="0"/>
              </a:rPr>
              <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rear</a:t>
            </a:r>
            <a:r>
              <a:rPr lang="de-CH" sz="3200" b="1" dirty="0">
                <a:solidFill>
                  <a:schemeClr val="accent2"/>
                </a:solidFill>
                <a:latin typeface="Calibri Light" panose="020F0302020204030204" pitchFamily="34" charset="0"/>
                <a:cs typeface="Calibri Light" panose="020F0302020204030204" pitchFamily="34" charset="0"/>
              </a:rPr>
              <a:t> to </a:t>
            </a:r>
            <a:r>
              <a:rPr lang="de-CH" sz="3200" b="1" dirty="0" err="1">
                <a:solidFill>
                  <a:schemeClr val="accent2"/>
                </a:solidFill>
                <a:latin typeface="Calibri Light" panose="020F0302020204030204" pitchFamily="34" charset="0"/>
                <a:cs typeface="Calibri Light" panose="020F0302020204030204" pitchFamily="34" charset="0"/>
              </a:rPr>
              <a:t>far</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extended</a:t>
            </a: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err="1">
                <a:solidFill>
                  <a:schemeClr val="accent2"/>
                </a:solidFill>
                <a:latin typeface="Calibri Light" panose="020F0302020204030204" pitchFamily="34" charset="0"/>
                <a:cs typeface="Calibri Light" panose="020F0302020204030204" pitchFamily="34" charset="0"/>
              </a:rPr>
              <a:t>behind</a:t>
            </a:r>
            <a:r>
              <a:rPr lang="de-CH" sz="3200" b="1" dirty="0">
                <a:solidFill>
                  <a:schemeClr val="accent2"/>
                </a:solidFill>
                <a:latin typeface="Calibri Light" panose="020F0302020204030204" pitchFamily="34" charset="0"/>
                <a:cs typeface="Calibri Light" panose="020F0302020204030204" pitchFamily="34" charset="0"/>
              </a:rPr>
              <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32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atypically</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endParaRPr lang="de-CH" sz="3200" b="1" dirty="0">
              <a:solidFill>
                <a:schemeClr val="accent2"/>
              </a:solidFill>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 xmlns:a16="http://schemas.microsoft.com/office/drawing/2014/main" id="{1873C66B-71B8-4C5E-BEC8-D36B129223A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00338" y="837732"/>
            <a:ext cx="3370055" cy="3088315"/>
          </a:xfrm>
          <a:prstGeom prst="rect">
            <a:avLst/>
          </a:prstGeom>
        </p:spPr>
      </p:pic>
      <p:pic>
        <p:nvPicPr>
          <p:cNvPr id="7" name="Grafik 6">
            <a:extLst>
              <a:ext uri="{FF2B5EF4-FFF2-40B4-BE49-F238E27FC236}">
                <a16:creationId xmlns="" xmlns:a16="http://schemas.microsoft.com/office/drawing/2014/main" id="{A42064D6-955F-4CDB-B5F0-E4406AB3A004}"/>
              </a:ext>
            </a:extLst>
          </p:cNvPr>
          <p:cNvPicPr/>
          <p:nvPr/>
        </p:nvPicPr>
        <p:blipFill>
          <a:blip r:embed="rId3" cstate="print">
            <a:extLst>
              <a:ext uri="{28A0092B-C50C-407E-A947-70E740481C1C}">
                <a14:useLocalDpi xmlns="" xmlns:a14="http://schemas.microsoft.com/office/drawing/2010/main" val="0"/>
              </a:ext>
            </a:extLst>
          </a:blip>
          <a:srcRect/>
          <a:stretch/>
        </p:blipFill>
        <p:spPr>
          <a:xfrm>
            <a:off x="6096153" y="882962"/>
            <a:ext cx="3215213" cy="4734057"/>
          </a:xfrm>
          <a:prstGeom prst="rect">
            <a:avLst/>
          </a:prstGeom>
        </p:spPr>
      </p:pic>
    </p:spTree>
    <p:extLst>
      <p:ext uri="{BB962C8B-B14F-4D97-AF65-F5344CB8AC3E}">
        <p14:creationId xmlns="" xmlns:p14="http://schemas.microsoft.com/office/powerpoint/2010/main" val="1411633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F36739-E534-44CC-BD4C-D25AEA94D118}"/>
              </a:ext>
            </a:extLst>
          </p:cNvPr>
          <p:cNvSpPr>
            <a:spLocks noGrp="1"/>
          </p:cNvSpPr>
          <p:nvPr>
            <p:ph type="title"/>
          </p:nvPr>
        </p:nvSpPr>
        <p:spPr>
          <a:xfrm>
            <a:off x="327170" y="494598"/>
            <a:ext cx="9630561" cy="1866847"/>
          </a:xfrm>
        </p:spPr>
        <p:txBody>
          <a:bodyPr>
            <a:noAutofit/>
          </a:bodyPr>
          <a:lstStyle/>
          <a:p>
            <a:r>
              <a:rPr lang="de-CH" sz="2400" dirty="0">
                <a:latin typeface="Calibri Light" panose="020F0302020204030204" pitchFamily="34" charset="0"/>
                <a:cs typeface="Calibri Light" panose="020F0302020204030204" pitchFamily="34" charset="0"/>
              </a:rPr>
              <a:t>GAIT / MOVEMENT</a:t>
            </a:r>
            <a:br>
              <a:rPr lang="de-CH"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Sound and balanced movement in all gaits covering a lot of ground, free stride reaching well out in front, with good drive from behind, at the trot, coming and going, legs moving forward in a straight line.</a:t>
            </a:r>
            <a:r>
              <a:rPr lang="de-CH" sz="2000" dirty="0">
                <a:latin typeface="Calibri Light" panose="020F0302020204030204" pitchFamily="34" charset="0"/>
                <a:cs typeface="Calibri Light" panose="020F0302020204030204" pitchFamily="34" charset="0"/>
              </a:rPr>
              <a:t/>
            </a:r>
            <a:br>
              <a:rPr lang="de-CH" sz="2000" dirty="0">
                <a:latin typeface="Calibri Light" panose="020F0302020204030204" pitchFamily="34" charset="0"/>
                <a:cs typeface="Calibri Light" panose="020F0302020204030204" pitchFamily="34" charset="0"/>
              </a:rPr>
            </a:br>
            <a:endParaRPr lang="de-CH" sz="2000" dirty="0">
              <a:latin typeface="Calibri Light" panose="020F0302020204030204" pitchFamily="34" charset="0"/>
              <a:cs typeface="Calibri Light" panose="020F0302020204030204" pitchFamily="34" charset="0"/>
            </a:endParaRPr>
          </a:p>
        </p:txBody>
      </p:sp>
      <p:sp>
        <p:nvSpPr>
          <p:cNvPr id="4" name="Rechteck 3">
            <a:extLst>
              <a:ext uri="{FF2B5EF4-FFF2-40B4-BE49-F238E27FC236}">
                <a16:creationId xmlns="" xmlns:a16="http://schemas.microsoft.com/office/drawing/2014/main" id="{A2CC474A-F7F3-463E-93D5-D046F0831323}"/>
              </a:ext>
            </a:extLst>
          </p:cNvPr>
          <p:cNvSpPr/>
          <p:nvPr/>
        </p:nvSpPr>
        <p:spPr>
          <a:xfrm>
            <a:off x="119135" y="3322758"/>
            <a:ext cx="3563632" cy="1508105"/>
          </a:xfrm>
          <a:prstGeom prst="rect">
            <a:avLst/>
          </a:prstGeom>
        </p:spPr>
        <p:txBody>
          <a:bodyPr wrap="square">
            <a:spAutoFit/>
          </a:bodyPr>
          <a:lstStyle/>
          <a:p>
            <a:pPr>
              <a:spcAft>
                <a:spcPts val="0"/>
              </a:spcAft>
            </a:pPr>
            <a:r>
              <a:rPr lang="de-CH" sz="3600" dirty="0">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28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Correct</a:t>
            </a:r>
            <a:endPar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spcAft>
                <a:spcPts val="0"/>
              </a:spcAft>
            </a:pP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28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seen</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from the </a:t>
            </a:r>
            <a:r>
              <a:rPr lang="de-CH" sz="28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side</a:t>
            </a:r>
            <a:endPar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with a </a:t>
            </a:r>
            <a:r>
              <a:rPr lang="de-CH" sz="28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correct</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28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tailset</a:t>
            </a:r>
            <a:endParaRPr lang="de-CH" sz="2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 xmlns:a16="http://schemas.microsoft.com/office/drawing/2014/main" id="{D9089528-3C9E-44D9-B01D-82A1A64E018C}"/>
              </a:ext>
            </a:extLst>
          </p:cNvPr>
          <p:cNvPicPr/>
          <p:nvPr/>
        </p:nvPicPr>
        <p:blipFill>
          <a:blip r:embed="rId2" cstate="print">
            <a:extLst>
              <a:ext uri="{28A0092B-C50C-407E-A947-70E740481C1C}">
                <a14:useLocalDpi xmlns="" xmlns:a14="http://schemas.microsoft.com/office/drawing/2010/main" val="0"/>
              </a:ext>
            </a:extLst>
          </a:blip>
          <a:stretch>
            <a:fillRect/>
          </a:stretch>
        </p:blipFill>
        <p:spPr>
          <a:xfrm>
            <a:off x="4555922" y="2678103"/>
            <a:ext cx="4755857" cy="2960719"/>
          </a:xfrm>
          <a:prstGeom prst="rect">
            <a:avLst/>
          </a:prstGeom>
        </p:spPr>
      </p:pic>
    </p:spTree>
    <p:extLst>
      <p:ext uri="{BB962C8B-B14F-4D97-AF65-F5344CB8AC3E}">
        <p14:creationId xmlns="" xmlns:p14="http://schemas.microsoft.com/office/powerpoint/2010/main" val="1121451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228C74B3-B0B9-45EA-A7E3-3191F0450762}"/>
              </a:ext>
            </a:extLst>
          </p:cNvPr>
          <p:cNvSpPr/>
          <p:nvPr/>
        </p:nvSpPr>
        <p:spPr>
          <a:xfrm>
            <a:off x="358781" y="5030602"/>
            <a:ext cx="9683206" cy="830997"/>
          </a:xfrm>
          <a:prstGeom prst="rect">
            <a:avLst/>
          </a:prstGeom>
        </p:spPr>
        <p:txBody>
          <a:bodyPr wrap="square">
            <a:spAutoFit/>
          </a:bodyPr>
          <a:lstStyle/>
          <a:p>
            <a:pPr>
              <a:spcAft>
                <a:spcPts val="0"/>
              </a:spcAft>
            </a:pPr>
            <a:r>
              <a:rPr lang="de-CH" sz="28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Correct</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Correct</a:t>
            </a:r>
            <a:endPar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endParaRPr>
          </a:p>
          <a:p>
            <a:pPr>
              <a:spcAft>
                <a:spcPts val="0"/>
              </a:spcAft>
            </a:pP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not too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close</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Elbows</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neither</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turned</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in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nor</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a:t>
            </a:r>
            <a:r>
              <a:rPr lang="de-CH" sz="2000" b="1" dirty="0" err="1">
                <a:solidFill>
                  <a:schemeClr val="accent2"/>
                </a:solidFill>
                <a:latin typeface="Calibri Light" panose="020F0302020204030204" pitchFamily="34" charset="0"/>
                <a:ea typeface="Calibri" panose="020F0502020204030204" pitchFamily="34" charset="0"/>
                <a:cs typeface="Calibri Light" panose="020F0302020204030204" pitchFamily="34" charset="0"/>
              </a:rPr>
              <a:t>turned</a:t>
            </a:r>
            <a:r>
              <a:rPr lang="de-CH" sz="2000" b="1"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out</a:t>
            </a:r>
            <a:endParaRPr lang="de-CH" sz="2000" b="1" dirty="0">
              <a:solidFill>
                <a:schemeClr val="accent2"/>
              </a:solidFill>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D73D65F4-7A43-4A8E-9363-E80848078ACE}"/>
              </a:ext>
            </a:extLst>
          </p:cNvPr>
          <p:cNvPicPr/>
          <p:nvPr/>
        </p:nvPicPr>
        <p:blipFill>
          <a:blip r:embed="rId2" cstate="print">
            <a:extLst>
              <a:ext uri="{28A0092B-C50C-407E-A947-70E740481C1C}">
                <a14:useLocalDpi xmlns="" xmlns:a14="http://schemas.microsoft.com/office/drawing/2010/main" val="0"/>
              </a:ext>
            </a:extLst>
          </a:blip>
          <a:stretch>
            <a:fillRect/>
          </a:stretch>
        </p:blipFill>
        <p:spPr>
          <a:xfrm>
            <a:off x="585284" y="778288"/>
            <a:ext cx="3072464" cy="3986556"/>
          </a:xfrm>
          <a:prstGeom prst="rect">
            <a:avLst/>
          </a:prstGeom>
        </p:spPr>
      </p:pic>
      <p:pic>
        <p:nvPicPr>
          <p:cNvPr id="6" name="Grafik 5">
            <a:extLst>
              <a:ext uri="{FF2B5EF4-FFF2-40B4-BE49-F238E27FC236}">
                <a16:creationId xmlns="" xmlns:a16="http://schemas.microsoft.com/office/drawing/2014/main" id="{4A36B7D3-0590-40FB-96AB-71E966F87557}"/>
              </a:ext>
            </a:extLst>
          </p:cNvPr>
          <p:cNvPicPr/>
          <p:nvPr/>
        </p:nvPicPr>
        <p:blipFill>
          <a:blip r:embed="rId3" cstate="print">
            <a:extLst>
              <a:ext uri="{28A0092B-C50C-407E-A947-70E740481C1C}">
                <a14:useLocalDpi xmlns="" xmlns:a14="http://schemas.microsoft.com/office/drawing/2010/main" val="0"/>
              </a:ext>
            </a:extLst>
          </a:blip>
          <a:stretch>
            <a:fillRect/>
          </a:stretch>
        </p:blipFill>
        <p:spPr>
          <a:xfrm>
            <a:off x="5559104" y="712328"/>
            <a:ext cx="3072464" cy="4111342"/>
          </a:xfrm>
          <a:prstGeom prst="rect">
            <a:avLst/>
          </a:prstGeom>
        </p:spPr>
      </p:pic>
    </p:spTree>
    <p:extLst>
      <p:ext uri="{BB962C8B-B14F-4D97-AF65-F5344CB8AC3E}">
        <p14:creationId xmlns="" xmlns:p14="http://schemas.microsoft.com/office/powerpoint/2010/main" val="391826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BBCC0C0-2153-4F00-8CB3-AF770E1D7724}"/>
              </a:ext>
            </a:extLst>
          </p:cNvPr>
          <p:cNvSpPr>
            <a:spLocks noGrp="1"/>
          </p:cNvSpPr>
          <p:nvPr>
            <p:ph type="title"/>
          </p:nvPr>
        </p:nvSpPr>
        <p:spPr>
          <a:xfrm>
            <a:off x="559028" y="1459683"/>
            <a:ext cx="3377183" cy="1729859"/>
          </a:xfrm>
          <a:noFill/>
        </p:spPr>
        <p:txBody>
          <a:bodyPr vert="horz" lIns="91440" tIns="45720" rIns="91440" bIns="45720" rtlCol="0" anchor="b">
            <a:normAutofit/>
          </a:bodyPr>
          <a:lstStyle/>
          <a:p>
            <a:r>
              <a:rPr lang="en-US" dirty="0"/>
              <a:t>The optimal family dog</a:t>
            </a:r>
          </a:p>
        </p:txBody>
      </p:sp>
      <p:pic>
        <p:nvPicPr>
          <p:cNvPr id="4" name="Inhaltsplatzhalter 3">
            <a:extLst>
              <a:ext uri="{FF2B5EF4-FFF2-40B4-BE49-F238E27FC236}">
                <a16:creationId xmlns="" xmlns:a16="http://schemas.microsoft.com/office/drawing/2014/main" id="{F9347D65-C5B7-451B-91D0-9C6714D4C4E1}"/>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r="-1" b="9016"/>
          <a:stretch/>
        </p:blipFill>
        <p:spPr>
          <a:xfrm>
            <a:off x="4353886" y="1166070"/>
            <a:ext cx="4496499" cy="4353886"/>
          </a:xfrm>
          <a:prstGeom prst="rect">
            <a:avLst/>
          </a:prstGeom>
        </p:spPr>
      </p:pic>
    </p:spTree>
    <p:extLst>
      <p:ext uri="{BB962C8B-B14F-4D97-AF65-F5344CB8AC3E}">
        <p14:creationId xmlns="" xmlns:p14="http://schemas.microsoft.com/office/powerpoint/2010/main" val="147238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8700D08D-1E2E-429A-BEE9-C8B2788D1E77}"/>
              </a:ext>
            </a:extLst>
          </p:cNvPr>
          <p:cNvPicPr/>
          <p:nvPr/>
        </p:nvPicPr>
        <p:blipFill rotWithShape="1">
          <a:blip r:embed="rId2" cstate="print">
            <a:extLst>
              <a:ext uri="{28A0092B-C50C-407E-A947-70E740481C1C}">
                <a14:useLocalDpi xmlns="" xmlns:a14="http://schemas.microsoft.com/office/drawing/2010/main" val="0"/>
              </a:ext>
            </a:extLst>
          </a:blip>
          <a:srcRect t="6772" b="8642"/>
          <a:stretch/>
        </p:blipFill>
        <p:spPr>
          <a:xfrm>
            <a:off x="2529923" y="2138425"/>
            <a:ext cx="5330310" cy="3624811"/>
          </a:xfrm>
          <a:prstGeom prst="rect">
            <a:avLst/>
          </a:prstGeom>
          <a:effectLst>
            <a:innerShdw blurRad="63500" dist="50800" dir="13500000">
              <a:prstClr val="black">
                <a:alpha val="50000"/>
              </a:prstClr>
            </a:innerShdw>
          </a:effectLst>
        </p:spPr>
      </p:pic>
      <p:sp>
        <p:nvSpPr>
          <p:cNvPr id="2" name="Titel 1">
            <a:extLst>
              <a:ext uri="{FF2B5EF4-FFF2-40B4-BE49-F238E27FC236}">
                <a16:creationId xmlns="" xmlns:a16="http://schemas.microsoft.com/office/drawing/2014/main" id="{F9C9CF8B-79DE-4BA0-911D-346A124F0743}"/>
              </a:ext>
            </a:extLst>
          </p:cNvPr>
          <p:cNvSpPr>
            <a:spLocks noGrp="1"/>
          </p:cNvSpPr>
          <p:nvPr>
            <p:ph type="title"/>
          </p:nvPr>
        </p:nvSpPr>
        <p:spPr>
          <a:xfrm>
            <a:off x="1493916" y="227520"/>
            <a:ext cx="11210925" cy="1550946"/>
          </a:xfrm>
        </p:spPr>
        <p:txBody>
          <a:bodyPr vert="horz" lIns="91440" tIns="45720" rIns="91440" bIns="45720" rtlCol="0" anchor="ctr">
            <a:noAutofit/>
          </a:bodyPr>
          <a:lstStyle/>
          <a:p>
            <a:r>
              <a:rPr lang="en-US" sz="3200" b="1" dirty="0">
                <a:solidFill>
                  <a:schemeClr val="accent2"/>
                </a:solidFill>
                <a:latin typeface="Calibri Light" panose="020F0302020204030204" pitchFamily="34" charset="0"/>
                <a:cs typeface="Calibri Light" panose="020F0302020204030204" pitchFamily="34" charset="0"/>
              </a:rPr>
              <a:t>COAT</a:t>
            </a:r>
            <a:br>
              <a:rPr lang="en-US" sz="3200" b="1" dirty="0">
                <a:solidFill>
                  <a:schemeClr val="accent2"/>
                </a:solidFill>
                <a:latin typeface="Calibri Light" panose="020F0302020204030204" pitchFamily="34" charset="0"/>
                <a:cs typeface="Calibri Light" panose="020F0302020204030204" pitchFamily="34" charset="0"/>
              </a:rPr>
            </a:br>
            <a:r>
              <a:rPr lang="en-US" sz="3200" b="1" dirty="0">
                <a:solidFill>
                  <a:schemeClr val="accent2"/>
                </a:solidFill>
                <a:latin typeface="Calibri Light" panose="020F0302020204030204" pitchFamily="34" charset="0"/>
                <a:cs typeface="Calibri Light" panose="020F0302020204030204" pitchFamily="34" charset="0"/>
              </a:rPr>
              <a:t>Hair: Long, shining, straight or slightly wavy.</a:t>
            </a:r>
            <a:endParaRPr lang="en-US" sz="32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599551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C331C0C-0646-48F8-9099-31A0E42B729C}"/>
              </a:ext>
            </a:extLst>
          </p:cNvPr>
          <p:cNvSpPr>
            <a:spLocks noGrp="1"/>
          </p:cNvSpPr>
          <p:nvPr>
            <p:ph type="title"/>
          </p:nvPr>
        </p:nvSpPr>
        <p:spPr>
          <a:xfrm>
            <a:off x="624836" y="459231"/>
            <a:ext cx="8985469" cy="1856131"/>
          </a:xfrm>
        </p:spPr>
        <p:txBody>
          <a:bodyPr vert="horz" lIns="91440" tIns="45720" rIns="91440" bIns="45720" rtlCol="0" anchor="t">
            <a:noAutofit/>
          </a:bodyPr>
          <a:lstStyle/>
          <a:p>
            <a:pPr>
              <a:spcAft>
                <a:spcPts val="0"/>
              </a:spcAft>
            </a:pPr>
            <a:r>
              <a:rPr lang="en-US" sz="4400" kern="1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sz="3200" b="1" kern="1200" dirty="0">
                <a:solidFill>
                  <a:schemeClr val="accent2"/>
                </a:solidFill>
                <a:latin typeface="Calibri Light" panose="020F0302020204030204" pitchFamily="34" charset="0"/>
                <a:cs typeface="Calibri Light" panose="020F0302020204030204" pitchFamily="34" charset="0"/>
              </a:rPr>
              <a:t>Incorrect</a:t>
            </a:r>
            <a:br>
              <a:rPr lang="en-US" sz="3200" b="1" kern="1200" dirty="0">
                <a:solidFill>
                  <a:schemeClr val="accent2"/>
                </a:solidFill>
                <a:latin typeface="Calibri Light" panose="020F0302020204030204" pitchFamily="34" charset="0"/>
                <a:cs typeface="Calibri Light" panose="020F0302020204030204" pitchFamily="34" charset="0"/>
              </a:rPr>
            </a:br>
            <a:r>
              <a:rPr lang="en-US" sz="3200" b="1" kern="1200" dirty="0">
                <a:solidFill>
                  <a:schemeClr val="accent2"/>
                </a:solidFill>
                <a:latin typeface="Calibri Light" panose="020F0302020204030204" pitchFamily="34" charset="0"/>
                <a:cs typeface="Calibri Light" panose="020F0302020204030204" pitchFamily="34" charset="0"/>
              </a:rPr>
              <a:t>    o</a:t>
            </a:r>
            <a:r>
              <a:rPr lang="en-US" sz="3200" b="1" dirty="0">
                <a:solidFill>
                  <a:schemeClr val="accent2"/>
                </a:solidFill>
                <a:latin typeface="Calibri Light" panose="020F0302020204030204" pitchFamily="34" charset="0"/>
                <a:cs typeface="Calibri Light" panose="020F0302020204030204" pitchFamily="34" charset="0"/>
              </a:rPr>
              <a:t>pen and overgroomed hair texture</a:t>
            </a:r>
            <a:br>
              <a:rPr lang="en-US" sz="3200" b="1" dirty="0">
                <a:solidFill>
                  <a:schemeClr val="accent2"/>
                </a:solidFill>
                <a:latin typeface="Calibri Light" panose="020F0302020204030204" pitchFamily="34" charset="0"/>
                <a:cs typeface="Calibri Light" panose="020F0302020204030204" pitchFamily="34" charset="0"/>
              </a:rPr>
            </a:br>
            <a:r>
              <a:rPr lang="en-US" sz="3200" b="1" dirty="0">
                <a:solidFill>
                  <a:schemeClr val="accent2"/>
                </a:solidFill>
                <a:latin typeface="Calibri Light" panose="020F0302020204030204" pitchFamily="34" charset="0"/>
                <a:cs typeface="Calibri Light" panose="020F0302020204030204" pitchFamily="34" charset="0"/>
              </a:rPr>
              <a:t>   </a:t>
            </a:r>
            <a:r>
              <a:rPr lang="en-US" sz="3200" b="1" kern="1200" dirty="0">
                <a:solidFill>
                  <a:schemeClr val="accent2"/>
                </a:solidFill>
                <a:latin typeface="Calibri Light" panose="020F0302020204030204" pitchFamily="34" charset="0"/>
                <a:cs typeface="Calibri Light" panose="020F0302020204030204" pitchFamily="34" charset="0"/>
              </a:rPr>
              <a:t> not jet black </a:t>
            </a:r>
            <a:r>
              <a:rPr lang="en-US" sz="3200" b="1" kern="1200" dirty="0" err="1">
                <a:solidFill>
                  <a:schemeClr val="accent2"/>
                </a:solidFill>
                <a:latin typeface="Calibri Light" panose="020F0302020204030204" pitchFamily="34" charset="0"/>
                <a:cs typeface="Calibri Light" panose="020F0302020204030204" pitchFamily="34" charset="0"/>
              </a:rPr>
              <a:t>colour</a:t>
            </a:r>
            <a:r>
              <a:rPr lang="en-US" sz="3200" b="1" kern="1200" dirty="0">
                <a:solidFill>
                  <a:schemeClr val="accent2"/>
                </a:solidFill>
                <a:latin typeface="Calibri Light" panose="020F0302020204030204" pitchFamily="34" charset="0"/>
                <a:cs typeface="Calibri Light" panose="020F0302020204030204" pitchFamily="34" charset="0"/>
              </a:rPr>
              <a:t>  </a:t>
            </a:r>
            <a:r>
              <a:rPr lang="en-US" sz="3200" b="1" kern="1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200" b="1" kern="1200" dirty="0">
                <a:solidFill>
                  <a:schemeClr val="accent2"/>
                </a:solidFill>
                <a:latin typeface="Calibri Light" panose="020F0302020204030204" pitchFamily="34" charset="0"/>
                <a:cs typeface="Calibri Light" panose="020F0302020204030204" pitchFamily="34" charset="0"/>
              </a:rPr>
              <a:t> not natural</a:t>
            </a:r>
            <a:r>
              <a:rPr lang="en-US" sz="3200" b="1" dirty="0">
                <a:solidFill>
                  <a:schemeClr val="accent2"/>
                </a:solidFill>
                <a:latin typeface="Calibri Light" panose="020F0302020204030204" pitchFamily="34" charset="0"/>
                <a:cs typeface="Calibri Light" panose="020F0302020204030204" pitchFamily="34" charset="0"/>
              </a:rPr>
              <a:t> </a:t>
            </a:r>
            <a:r>
              <a:rPr lang="en-US"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200" b="1" kern="1200" dirty="0">
                <a:solidFill>
                  <a:schemeClr val="accent2"/>
                </a:solidFill>
                <a:latin typeface="Calibri Light" panose="020F0302020204030204" pitchFamily="34" charset="0"/>
                <a:cs typeface="Calibri Light" panose="020F0302020204030204" pitchFamily="34" charset="0"/>
              </a:rPr>
              <a:t>not accepted!</a:t>
            </a:r>
            <a:br>
              <a:rPr lang="en-US" sz="3200" b="1" kern="1200" dirty="0">
                <a:solidFill>
                  <a:schemeClr val="accent2"/>
                </a:solidFill>
                <a:latin typeface="Calibri Light" panose="020F0302020204030204" pitchFamily="34" charset="0"/>
                <a:cs typeface="Calibri Light" panose="020F0302020204030204" pitchFamily="34" charset="0"/>
              </a:rPr>
            </a:br>
            <a:endParaRPr lang="en-US" sz="32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D8226A9A-F024-4FC2-BD56-38C958446E1E}"/>
              </a:ext>
            </a:extLst>
          </p:cNvPr>
          <p:cNvPicPr/>
          <p:nvPr/>
        </p:nvPicPr>
        <p:blipFill rotWithShape="1">
          <a:blip r:embed="rId2" cstate="print">
            <a:extLst>
              <a:ext uri="{28A0092B-C50C-407E-A947-70E740481C1C}">
                <a14:useLocalDpi xmlns="" xmlns:a14="http://schemas.microsoft.com/office/drawing/2010/main" val="0"/>
              </a:ext>
            </a:extLst>
          </a:blip>
          <a:srcRect l="2870" r="4447" b="2"/>
          <a:stretch/>
        </p:blipFill>
        <p:spPr>
          <a:xfrm>
            <a:off x="2416458" y="2823548"/>
            <a:ext cx="4747883" cy="3174579"/>
          </a:xfrm>
          <a:prstGeom prst="rect">
            <a:avLst/>
          </a:prstGeom>
        </p:spPr>
      </p:pic>
    </p:spTree>
    <p:extLst>
      <p:ext uri="{BB962C8B-B14F-4D97-AF65-F5344CB8AC3E}">
        <p14:creationId xmlns="" xmlns:p14="http://schemas.microsoft.com/office/powerpoint/2010/main" val="1765191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E6BFC28-C393-4FF7-8529-7081C15D2A40}"/>
              </a:ext>
            </a:extLst>
          </p:cNvPr>
          <p:cNvSpPr>
            <a:spLocks noGrp="1"/>
          </p:cNvSpPr>
          <p:nvPr>
            <p:ph type="title"/>
          </p:nvPr>
        </p:nvSpPr>
        <p:spPr>
          <a:xfrm>
            <a:off x="397260" y="1132397"/>
            <a:ext cx="3651467" cy="1350536"/>
          </a:xfrm>
        </p:spPr>
        <p:txBody>
          <a:bodyPr>
            <a:normAutofit fontScale="90000"/>
          </a:bodyPr>
          <a:lstStyle/>
          <a:p>
            <a:r>
              <a:rPr lang="de-CH" sz="4400" dirty="0">
                <a:solidFill>
                  <a:srgbClr val="FF0000"/>
                </a:solidFill>
                <a:sym typeface="Wingdings" panose="05000000000000000000" pitchFamily="2" charset="2"/>
              </a:rPr>
              <a:t></a:t>
            </a:r>
            <a:r>
              <a:rPr lang="de-CH" b="1" dirty="0" err="1">
                <a:solidFill>
                  <a:schemeClr val="accent2"/>
                </a:solidFill>
                <a:latin typeface="Calibri Light" panose="020F0302020204030204" pitchFamily="34" charset="0"/>
                <a:cs typeface="Calibri Light" panose="020F0302020204030204" pitchFamily="34" charset="0"/>
              </a:rPr>
              <a:t>Incorrect</a:t>
            </a:r>
            <a:r>
              <a:rPr lang="de-CH" b="1" dirty="0">
                <a:solidFill>
                  <a:schemeClr val="accent2"/>
                </a:solidFill>
                <a:latin typeface="Calibri Light" panose="020F0302020204030204" pitchFamily="34" charset="0"/>
                <a:cs typeface="Calibri Light" panose="020F0302020204030204" pitchFamily="34" charset="0"/>
              </a:rPr>
              <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short</a:t>
            </a:r>
            <a:r>
              <a:rPr lang="de-CH" b="1" dirty="0">
                <a:solidFill>
                  <a:schemeClr val="accent2"/>
                </a:solidFill>
                <a:latin typeface="Calibri Light" panose="020F0302020204030204" pitchFamily="34" charset="0"/>
                <a:cs typeface="Calibri Light" panose="020F0302020204030204" pitchFamily="34" charset="0"/>
              </a:rPr>
              <a:t> </a:t>
            </a:r>
            <a:r>
              <a:rPr lang="de-CH" b="1" dirty="0" err="1">
                <a:solidFill>
                  <a:schemeClr val="accent2"/>
                </a:solidFill>
                <a:latin typeface="Calibri Light" panose="020F0302020204030204" pitchFamily="34" charset="0"/>
                <a:cs typeface="Calibri Light" panose="020F0302020204030204" pitchFamily="34" charset="0"/>
              </a:rPr>
              <a:t>coat</a:t>
            </a:r>
            <a:r>
              <a:rPr lang="de-CH" sz="3700" dirty="0"/>
              <a:t/>
            </a:r>
            <a:br>
              <a:rPr lang="de-CH" sz="3700" dirty="0"/>
            </a:br>
            <a:endParaRPr lang="de-CH" sz="3700" dirty="0"/>
          </a:p>
        </p:txBody>
      </p:sp>
      <p:pic>
        <p:nvPicPr>
          <p:cNvPr id="4" name="Grafik 3">
            <a:extLst>
              <a:ext uri="{FF2B5EF4-FFF2-40B4-BE49-F238E27FC236}">
                <a16:creationId xmlns="" xmlns:a16="http://schemas.microsoft.com/office/drawing/2014/main" id="{31A05F05-ACBA-4800-AC14-458028638C2A}"/>
              </a:ext>
            </a:extLst>
          </p:cNvPr>
          <p:cNvPicPr/>
          <p:nvPr/>
        </p:nvPicPr>
        <p:blipFill rotWithShape="1">
          <a:blip r:embed="rId2" cstate="print">
            <a:extLst>
              <a:ext uri="{28A0092B-C50C-407E-A947-70E740481C1C}">
                <a14:useLocalDpi xmlns="" xmlns:a14="http://schemas.microsoft.com/office/drawing/2010/main" val="0"/>
              </a:ext>
            </a:extLst>
          </a:blip>
          <a:srcRect l="5285"/>
          <a:stretch/>
        </p:blipFill>
        <p:spPr>
          <a:xfrm>
            <a:off x="4391456" y="628960"/>
            <a:ext cx="3276081" cy="2752200"/>
          </a:xfrm>
          <a:prstGeom prst="rect">
            <a:avLst/>
          </a:prstGeom>
          <a:effectLst/>
        </p:spPr>
      </p:pic>
      <p:sp>
        <p:nvSpPr>
          <p:cNvPr id="5" name="Textfeld 4">
            <a:extLst>
              <a:ext uri="{FF2B5EF4-FFF2-40B4-BE49-F238E27FC236}">
                <a16:creationId xmlns="" xmlns:a16="http://schemas.microsoft.com/office/drawing/2014/main" id="{1374BBB7-5E08-4B77-8D72-0AA08D43A8F6}"/>
              </a:ext>
            </a:extLst>
          </p:cNvPr>
          <p:cNvSpPr txBox="1"/>
          <p:nvPr/>
        </p:nvSpPr>
        <p:spPr>
          <a:xfrm>
            <a:off x="397260" y="3674378"/>
            <a:ext cx="9325581" cy="2185214"/>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err="1">
                <a:solidFill>
                  <a:schemeClr val="accent2"/>
                </a:solidFill>
                <a:latin typeface="Calibri Light" panose="020F0302020204030204" pitchFamily="34" charset="0"/>
                <a:cs typeface="Calibri Light" panose="020F0302020204030204" pitchFamily="34" charset="0"/>
              </a:rPr>
              <a:t>Disqualifying</a:t>
            </a:r>
            <a:r>
              <a:rPr lang="de-CH" sz="2800" b="1" dirty="0">
                <a:solidFill>
                  <a:schemeClr val="accent2"/>
                </a:solidFill>
                <a:latin typeface="Calibri Light" panose="020F0302020204030204" pitchFamily="34" charset="0"/>
                <a:cs typeface="Calibri Light" panose="020F0302020204030204" pitchFamily="34" charset="0"/>
              </a:rPr>
              <a:t> fault </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short</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coat</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double </a:t>
            </a:r>
            <a:r>
              <a:rPr lang="de-CH" sz="2800" b="1" dirty="0" err="1">
                <a:solidFill>
                  <a:schemeClr val="accent2"/>
                </a:solidFill>
                <a:latin typeface="Calibri Light" panose="020F0302020204030204" pitchFamily="34" charset="0"/>
                <a:cs typeface="Calibri Light" panose="020F0302020204030204" pitchFamily="34" charset="0"/>
                <a:sym typeface="Wingdings" panose="05000000000000000000" pitchFamily="2" charset="2"/>
              </a:rPr>
              <a:t>coat</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(Stockhaar)</a:t>
            </a:r>
            <a:r>
              <a:rPr lang="de-CH" sz="2800" b="1" dirty="0">
                <a:solidFill>
                  <a:schemeClr val="accent2"/>
                </a:solidFill>
                <a:latin typeface="Calibri Light" panose="020F0302020204030204" pitchFamily="34" charset="0"/>
                <a:cs typeface="Calibri Light" panose="020F0302020204030204" pitchFamily="34" charset="0"/>
              </a:rPr>
              <a:t>!</a:t>
            </a:r>
          </a:p>
          <a:p>
            <a:endParaRPr lang="de-CH" sz="2800" dirty="0">
              <a:solidFill>
                <a:schemeClr val="accent2"/>
              </a:solidFill>
              <a:latin typeface="Calibri Light" panose="020F0302020204030204" pitchFamily="34" charset="0"/>
              <a:cs typeface="Calibri Light" panose="020F0302020204030204" pitchFamily="34" charset="0"/>
            </a:endParaRPr>
          </a:p>
          <a:p>
            <a:r>
              <a:rPr lang="fr-CH" sz="2400" b="1" dirty="0">
                <a:solidFill>
                  <a:schemeClr val="accent2"/>
                </a:solidFill>
                <a:latin typeface="Calibri Light" panose="020F0302020204030204" pitchFamily="34" charset="0"/>
                <a:cs typeface="Calibri Light" panose="020F0302020204030204" pitchFamily="34" charset="0"/>
              </a:rPr>
              <a:t>The long </a:t>
            </a:r>
            <a:r>
              <a:rPr lang="fr-CH" sz="2400" b="1" dirty="0" err="1">
                <a:solidFill>
                  <a:schemeClr val="accent2"/>
                </a:solidFill>
                <a:latin typeface="Calibri Light" panose="020F0302020204030204" pitchFamily="34" charset="0"/>
                <a:cs typeface="Calibri Light" panose="020F0302020204030204" pitchFamily="34" charset="0"/>
              </a:rPr>
              <a:t>coat</a:t>
            </a:r>
            <a:r>
              <a:rPr lang="fr-CH" sz="2400" b="1" dirty="0">
                <a:solidFill>
                  <a:schemeClr val="accent2"/>
                </a:solidFill>
                <a:latin typeface="Calibri Light" panose="020F0302020204030204" pitchFamily="34" charset="0"/>
                <a:cs typeface="Calibri Light" panose="020F0302020204030204" pitchFamily="34" charset="0"/>
              </a:rPr>
              <a:t> is </a:t>
            </a:r>
            <a:r>
              <a:rPr lang="fr-CH" sz="2400" b="1" dirty="0" err="1">
                <a:solidFill>
                  <a:schemeClr val="accent2"/>
                </a:solidFill>
                <a:latin typeface="Calibri Light" panose="020F0302020204030204" pitchFamily="34" charset="0"/>
                <a:cs typeface="Calibri Light" panose="020F0302020204030204" pitchFamily="34" charset="0"/>
              </a:rPr>
              <a:t>also</a:t>
            </a:r>
            <a:r>
              <a:rPr lang="fr-CH" sz="2400" b="1" dirty="0">
                <a:solidFill>
                  <a:schemeClr val="accent2"/>
                </a:solidFill>
                <a:latin typeface="Calibri Light" panose="020F0302020204030204" pitchFamily="34" charset="0"/>
                <a:cs typeface="Calibri Light" panose="020F0302020204030204" pitchFamily="34" charset="0"/>
              </a:rPr>
              <a:t> a </a:t>
            </a:r>
            <a:r>
              <a:rPr lang="fr-CH" sz="2400" b="1" dirty="0" err="1">
                <a:solidFill>
                  <a:schemeClr val="accent2"/>
                </a:solidFill>
                <a:latin typeface="Calibri Light" panose="020F0302020204030204" pitchFamily="34" charset="0"/>
                <a:cs typeface="Calibri Light" panose="020F0302020204030204" pitchFamily="34" charset="0"/>
              </a:rPr>
              <a:t>typical</a:t>
            </a:r>
            <a:r>
              <a:rPr lang="fr-CH" sz="2400" b="1" dirty="0">
                <a:solidFill>
                  <a:schemeClr val="accent2"/>
                </a:solidFill>
                <a:latin typeface="Calibri Light" panose="020F0302020204030204" pitchFamily="34" charset="0"/>
                <a:cs typeface="Calibri Light" panose="020F0302020204030204" pitchFamily="34" charset="0"/>
              </a:rPr>
              <a:t> </a:t>
            </a:r>
            <a:r>
              <a:rPr lang="fr-CH" sz="2400" b="1" dirty="0" err="1">
                <a:solidFill>
                  <a:schemeClr val="accent2"/>
                </a:solidFill>
                <a:latin typeface="Calibri Light" panose="020F0302020204030204" pitchFamily="34" charset="0"/>
                <a:cs typeface="Calibri Light" panose="020F0302020204030204" pitchFamily="34" charset="0"/>
              </a:rPr>
              <a:t>feature</a:t>
            </a:r>
            <a:r>
              <a:rPr lang="fr-CH" sz="2400" b="1" dirty="0">
                <a:solidFill>
                  <a:schemeClr val="accent2"/>
                </a:solidFill>
                <a:latin typeface="Calibri Light" panose="020F0302020204030204" pitchFamily="34" charset="0"/>
                <a:cs typeface="Calibri Light" panose="020F0302020204030204" pitchFamily="34" charset="0"/>
              </a:rPr>
              <a:t> of the </a:t>
            </a:r>
            <a:r>
              <a:rPr lang="fr-CH" sz="2400" b="1" dirty="0" err="1">
                <a:solidFill>
                  <a:schemeClr val="accent2"/>
                </a:solidFill>
                <a:latin typeface="Calibri Light" panose="020F0302020204030204" pitchFamily="34" charset="0"/>
                <a:cs typeface="Calibri Light" panose="020F0302020204030204" pitchFamily="34" charset="0"/>
              </a:rPr>
              <a:t>Bernese</a:t>
            </a:r>
            <a:r>
              <a:rPr lang="fr-CH" sz="2400" b="1" dirty="0">
                <a:solidFill>
                  <a:schemeClr val="accent2"/>
                </a:solidFill>
                <a:latin typeface="Calibri Light" panose="020F0302020204030204" pitchFamily="34" charset="0"/>
                <a:cs typeface="Calibri Light" panose="020F0302020204030204" pitchFamily="34" charset="0"/>
              </a:rPr>
              <a:t> </a:t>
            </a:r>
            <a:r>
              <a:rPr lang="fr-CH" sz="2400" b="1" dirty="0" err="1">
                <a:solidFill>
                  <a:schemeClr val="accent2"/>
                </a:solidFill>
                <a:latin typeface="Calibri Light" panose="020F0302020204030204" pitchFamily="34" charset="0"/>
                <a:cs typeface="Calibri Light" panose="020F0302020204030204" pitchFamily="34" charset="0"/>
              </a:rPr>
              <a:t>Mountain</a:t>
            </a:r>
            <a:r>
              <a:rPr lang="fr-CH" sz="2400" b="1" dirty="0">
                <a:solidFill>
                  <a:schemeClr val="accent2"/>
                </a:solidFill>
                <a:latin typeface="Calibri Light" panose="020F0302020204030204" pitchFamily="34" charset="0"/>
                <a:cs typeface="Calibri Light" panose="020F0302020204030204" pitchFamily="34" charset="0"/>
              </a:rPr>
              <a:t> Dog! </a:t>
            </a:r>
            <a:r>
              <a:rPr lang="de-CH" sz="2400" b="1" dirty="0" err="1">
                <a:solidFill>
                  <a:schemeClr val="accent2"/>
                </a:solidFill>
                <a:latin typeface="Calibri Light" panose="020F0302020204030204" pitchFamily="34" charset="0"/>
                <a:cs typeface="Calibri Light" panose="020F0302020204030204" pitchFamily="34" charset="0"/>
              </a:rPr>
              <a:t>Therefore</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attention</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should</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be</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paid</a:t>
            </a:r>
            <a:r>
              <a:rPr lang="de-CH" sz="2400" b="1" dirty="0">
                <a:solidFill>
                  <a:schemeClr val="accent2"/>
                </a:solidFill>
                <a:latin typeface="Calibri Light" panose="020F0302020204030204" pitchFamily="34" charset="0"/>
                <a:cs typeface="Calibri Light" panose="020F0302020204030204" pitchFamily="34" charset="0"/>
              </a:rPr>
              <a:t> to the </a:t>
            </a:r>
            <a:r>
              <a:rPr lang="de-CH" sz="2400" b="1" dirty="0" err="1">
                <a:solidFill>
                  <a:schemeClr val="accent2"/>
                </a:solidFill>
                <a:latin typeface="Calibri Light" panose="020F0302020204030204" pitchFamily="34" charset="0"/>
                <a:cs typeface="Calibri Light" panose="020F0302020204030204" pitchFamily="34" charset="0"/>
              </a:rPr>
              <a:t>natural</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appearance</a:t>
            </a:r>
            <a:r>
              <a:rPr lang="de-CH" sz="2400" b="1" dirty="0">
                <a:solidFill>
                  <a:schemeClr val="accent2"/>
                </a:solidFill>
                <a:latin typeface="Calibri Light" panose="020F0302020204030204" pitchFamily="34" charset="0"/>
                <a:cs typeface="Calibri Light" panose="020F0302020204030204" pitchFamily="34" charset="0"/>
              </a:rPr>
              <a:t>. This </a:t>
            </a:r>
            <a:r>
              <a:rPr lang="de-CH" sz="2400" b="1" dirty="0" err="1">
                <a:solidFill>
                  <a:schemeClr val="accent2"/>
                </a:solidFill>
                <a:latin typeface="Calibri Light" panose="020F0302020204030204" pitchFamily="34" charset="0"/>
                <a:cs typeface="Calibri Light" panose="020F0302020204030204" pitchFamily="34" charset="0"/>
              </a:rPr>
              <a:t>means</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long</a:t>
            </a:r>
            <a:r>
              <a:rPr lang="de-CH" sz="2400" b="1" dirty="0">
                <a:solidFill>
                  <a:schemeClr val="accent2"/>
                </a:solidFill>
                <a:latin typeface="Calibri Light" panose="020F0302020204030204" pitchFamily="34" charset="0"/>
                <a:cs typeface="Calibri Light" panose="020F0302020204030204" pitchFamily="34" charset="0"/>
              </a:rPr>
              <a:t> top </a:t>
            </a:r>
            <a:r>
              <a:rPr lang="de-CH" sz="2400" b="1" dirty="0" err="1">
                <a:solidFill>
                  <a:schemeClr val="accent2"/>
                </a:solidFill>
                <a:latin typeface="Calibri Light" panose="020F0302020204030204" pitchFamily="34" charset="0"/>
                <a:cs typeface="Calibri Light" panose="020F0302020204030204" pitchFamily="34" charset="0"/>
              </a:rPr>
              <a:t>coat</a:t>
            </a:r>
            <a:r>
              <a:rPr lang="de-CH" sz="2400" b="1" dirty="0">
                <a:solidFill>
                  <a:schemeClr val="accent2"/>
                </a:solidFill>
                <a:latin typeface="Calibri Light" panose="020F0302020204030204" pitchFamily="34" charset="0"/>
                <a:cs typeface="Calibri Light" panose="020F0302020204030204" pitchFamily="34" charset="0"/>
              </a:rPr>
              <a:t> and </a:t>
            </a:r>
            <a:r>
              <a:rPr lang="de-CH" sz="2400" b="1" dirty="0" err="1">
                <a:solidFill>
                  <a:schemeClr val="accent2"/>
                </a:solidFill>
                <a:latin typeface="Calibri Light" panose="020F0302020204030204" pitchFamily="34" charset="0"/>
                <a:cs typeface="Calibri Light" panose="020F0302020204030204" pitchFamily="34" charset="0"/>
              </a:rPr>
              <a:t>undercoat</a:t>
            </a:r>
            <a:r>
              <a:rPr lang="de-CH" sz="2400" b="1" dirty="0">
                <a:solidFill>
                  <a:schemeClr val="accent2"/>
                </a:solidFill>
                <a:latin typeface="Calibri Light" panose="020F0302020204030204" pitchFamily="34" charset="0"/>
                <a:cs typeface="Calibri Light" panose="020F0302020204030204" pitchFamily="34" charset="0"/>
              </a:rPr>
              <a:t> must </a:t>
            </a:r>
            <a:r>
              <a:rPr lang="de-CH" sz="2400" b="1" dirty="0" err="1">
                <a:solidFill>
                  <a:schemeClr val="accent2"/>
                </a:solidFill>
                <a:latin typeface="Calibri Light" panose="020F0302020204030204" pitchFamily="34" charset="0"/>
                <a:cs typeface="Calibri Light" panose="020F0302020204030204" pitchFamily="34" charset="0"/>
              </a:rPr>
              <a:t>be</a:t>
            </a:r>
            <a:r>
              <a:rPr lang="de-CH" sz="2400" b="1" dirty="0">
                <a:solidFill>
                  <a:schemeClr val="accent2"/>
                </a:solidFill>
                <a:latin typeface="Calibri Light" panose="020F0302020204030204" pitchFamily="34" charset="0"/>
                <a:cs typeface="Calibri Light" panose="020F0302020204030204" pitchFamily="34" charset="0"/>
              </a:rPr>
              <a:t> </a:t>
            </a:r>
            <a:r>
              <a:rPr lang="de-CH" sz="2400" b="1" dirty="0" err="1">
                <a:solidFill>
                  <a:schemeClr val="accent2"/>
                </a:solidFill>
                <a:latin typeface="Calibri Light" panose="020F0302020204030204" pitchFamily="34" charset="0"/>
                <a:cs typeface="Calibri Light" panose="020F0302020204030204" pitchFamily="34" charset="0"/>
              </a:rPr>
              <a:t>present</a:t>
            </a:r>
            <a:r>
              <a:rPr lang="de-CH" sz="2400" b="1" dirty="0">
                <a:solidFill>
                  <a:schemeClr val="accent2"/>
                </a:solidFill>
                <a:latin typeface="Calibri Light" panose="020F0302020204030204" pitchFamily="34" charset="0"/>
                <a:cs typeface="Calibri Light" panose="020F0302020204030204" pitchFamily="34" charset="0"/>
              </a:rPr>
              <a:t>!</a:t>
            </a:r>
          </a:p>
        </p:txBody>
      </p:sp>
    </p:spTree>
    <p:extLst>
      <p:ext uri="{BB962C8B-B14F-4D97-AF65-F5344CB8AC3E}">
        <p14:creationId xmlns="" xmlns:p14="http://schemas.microsoft.com/office/powerpoint/2010/main" val="1229176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84282CC-B36F-4604-BE35-0C696747EFD4}"/>
              </a:ext>
            </a:extLst>
          </p:cNvPr>
          <p:cNvSpPr>
            <a:spLocks noGrp="1"/>
          </p:cNvSpPr>
          <p:nvPr>
            <p:ph type="title"/>
          </p:nvPr>
        </p:nvSpPr>
        <p:spPr>
          <a:xfrm>
            <a:off x="414740" y="401051"/>
            <a:ext cx="9820123" cy="4924927"/>
          </a:xfrm>
        </p:spPr>
        <p:txBody>
          <a:bodyPr vert="horz" lIns="91440" tIns="45720" rIns="91440" bIns="45720" rtlCol="0" anchor="b">
            <a:noAutofit/>
          </a:bodyPr>
          <a:lstStyle/>
          <a:p>
            <a:r>
              <a:rPr lang="en-US" sz="2400" b="1" dirty="0">
                <a:solidFill>
                  <a:schemeClr val="accent2"/>
                </a:solidFill>
                <a:latin typeface="Calibri Light" panose="020F0302020204030204" pitchFamily="34" charset="0"/>
                <a:cs typeface="Calibri Light" panose="020F0302020204030204" pitchFamily="34" charset="0"/>
              </a:rPr>
              <a:t>COLOUR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Jet black main </a:t>
            </a:r>
            <a:r>
              <a:rPr lang="en-US" sz="2400" b="1" dirty="0" err="1">
                <a:solidFill>
                  <a:schemeClr val="accent2"/>
                </a:solidFill>
                <a:latin typeface="Calibri Light" panose="020F0302020204030204" pitchFamily="34" charset="0"/>
                <a:cs typeface="Calibri Light" panose="020F0302020204030204" pitchFamily="34" charset="0"/>
              </a:rPr>
              <a:t>colour</a:t>
            </a:r>
            <a:r>
              <a:rPr lang="en-US" sz="2400" b="1" dirty="0">
                <a:solidFill>
                  <a:schemeClr val="accent2"/>
                </a:solidFill>
                <a:latin typeface="Calibri Light" panose="020F0302020204030204" pitchFamily="34" charset="0"/>
                <a:cs typeface="Calibri Light" panose="020F0302020204030204" pitchFamily="34" charset="0"/>
              </a:rPr>
              <a:t> with rich tan markings on the cheeks, above the eyes,</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on all four legs and on the chest with white markings as follows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Clean white symmetrical markings on the head : blaze extending towards the</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nose on both sides to a muzzle band, the blaze should not reach the tan</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markings above the eyes, and the white muzzle band should not extend</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beyond the corners of the mouth.</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Moderately broad, unbroken white marking on throat and chest.</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Desirable : white feet, white tip of tail.</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Tolerated : small white patch on nape of neck, small white anal patch.</a:t>
            </a:r>
            <a:endParaRPr lang="en-US" sz="2400" kern="12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134059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9F766A9A-7714-4F06-9EBC-3F0EB5E6D280}"/>
              </a:ext>
            </a:extLst>
          </p:cNvPr>
          <p:cNvPicPr/>
          <p:nvPr/>
        </p:nvPicPr>
        <p:blipFill rotWithShape="1">
          <a:blip r:embed="rId2" cstate="print">
            <a:extLst>
              <a:ext uri="{28A0092B-C50C-407E-A947-70E740481C1C}">
                <a14:useLocalDpi xmlns="" xmlns:a14="http://schemas.microsoft.com/office/drawing/2010/main" val="0"/>
              </a:ext>
            </a:extLst>
          </a:blip>
          <a:srcRect t="7561" r="3" b="3"/>
          <a:stretch/>
        </p:blipFill>
        <p:spPr>
          <a:xfrm>
            <a:off x="354304" y="270111"/>
            <a:ext cx="2167158" cy="2232684"/>
          </a:xfrm>
          <a:prstGeom prst="rect">
            <a:avLst/>
          </a:prstGeom>
        </p:spPr>
      </p:pic>
      <p:pic>
        <p:nvPicPr>
          <p:cNvPr id="4" name="Grafik 3">
            <a:extLst>
              <a:ext uri="{FF2B5EF4-FFF2-40B4-BE49-F238E27FC236}">
                <a16:creationId xmlns="" xmlns:a16="http://schemas.microsoft.com/office/drawing/2014/main" id="{5EF7EF3A-B6DE-42FF-B2F3-7CE814208097}"/>
              </a:ext>
            </a:extLst>
          </p:cNvPr>
          <p:cNvPicPr/>
          <p:nvPr/>
        </p:nvPicPr>
        <p:blipFill rotWithShape="1">
          <a:blip r:embed="rId3" cstate="print">
            <a:extLst>
              <a:ext uri="{28A0092B-C50C-407E-A947-70E740481C1C}">
                <a14:useLocalDpi xmlns="" xmlns:a14="http://schemas.microsoft.com/office/drawing/2010/main" val="0"/>
              </a:ext>
            </a:extLst>
          </a:blip>
          <a:srcRect l="17715" r="8653" b="-2"/>
          <a:stretch/>
        </p:blipFill>
        <p:spPr>
          <a:xfrm>
            <a:off x="2753270" y="1709362"/>
            <a:ext cx="1949042" cy="2232685"/>
          </a:xfrm>
          <a:prstGeom prst="rect">
            <a:avLst/>
          </a:prstGeom>
        </p:spPr>
      </p:pic>
      <p:pic>
        <p:nvPicPr>
          <p:cNvPr id="6" name="Grafik 5">
            <a:extLst>
              <a:ext uri="{FF2B5EF4-FFF2-40B4-BE49-F238E27FC236}">
                <a16:creationId xmlns="" xmlns:a16="http://schemas.microsoft.com/office/drawing/2014/main" id="{B6F25314-EC33-4CDE-BE34-9E32B13CC4E3}"/>
              </a:ext>
            </a:extLst>
          </p:cNvPr>
          <p:cNvPicPr/>
          <p:nvPr/>
        </p:nvPicPr>
        <p:blipFill rotWithShape="1">
          <a:blip r:embed="rId4" cstate="print">
            <a:extLst>
              <a:ext uri="{28A0092B-C50C-407E-A947-70E740481C1C}">
                <a14:useLocalDpi xmlns="" xmlns:a14="http://schemas.microsoft.com/office/drawing/2010/main" val="0"/>
              </a:ext>
            </a:extLst>
          </a:blip>
          <a:srcRect t="4251" r="-2" b="-2"/>
          <a:stretch/>
        </p:blipFill>
        <p:spPr>
          <a:xfrm>
            <a:off x="4992344" y="270111"/>
            <a:ext cx="2407641" cy="2232684"/>
          </a:xfrm>
          <a:prstGeom prst="rect">
            <a:avLst/>
          </a:prstGeom>
        </p:spPr>
      </p:pic>
      <p:pic>
        <p:nvPicPr>
          <p:cNvPr id="8" name="Grafik 7">
            <a:extLst>
              <a:ext uri="{FF2B5EF4-FFF2-40B4-BE49-F238E27FC236}">
                <a16:creationId xmlns="" xmlns:a16="http://schemas.microsoft.com/office/drawing/2014/main" id="{56260D24-80DF-4ADA-904C-4C4EB0824F48}"/>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15486" r="24076"/>
          <a:stretch/>
        </p:blipFill>
        <p:spPr>
          <a:xfrm>
            <a:off x="7489689" y="1709362"/>
            <a:ext cx="2142707" cy="2141185"/>
          </a:xfrm>
          <a:prstGeom prst="rect">
            <a:avLst/>
          </a:prstGeom>
        </p:spPr>
      </p:pic>
      <p:sp>
        <p:nvSpPr>
          <p:cNvPr id="9" name="Titel 1">
            <a:extLst>
              <a:ext uri="{FF2B5EF4-FFF2-40B4-BE49-F238E27FC236}">
                <a16:creationId xmlns="" xmlns:a16="http://schemas.microsoft.com/office/drawing/2014/main" id="{B4AC4B04-94E1-42B2-8D8E-D811BF4DDC39}"/>
              </a:ext>
            </a:extLst>
          </p:cNvPr>
          <p:cNvSpPr txBox="1">
            <a:spLocks/>
          </p:cNvSpPr>
          <p:nvPr/>
        </p:nvSpPr>
        <p:spPr>
          <a:xfrm>
            <a:off x="449705" y="4187616"/>
            <a:ext cx="8951053" cy="13666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300" b="1" dirty="0">
                <a:solidFill>
                  <a:schemeClr val="accent2"/>
                </a:solidFill>
                <a:latin typeface="Calibri Light" panose="020F0302020204030204" pitchFamily="34" charset="0"/>
                <a:cs typeface="Calibri Light" panose="020F0302020204030204" pitchFamily="34" charset="0"/>
              </a:rPr>
              <a:t>All of </a:t>
            </a:r>
            <a:r>
              <a:rPr lang="de-CH" sz="2300" b="1" dirty="0" err="1">
                <a:solidFill>
                  <a:schemeClr val="accent2"/>
                </a:solidFill>
                <a:latin typeface="Calibri Light" panose="020F0302020204030204" pitchFamily="34" charset="0"/>
                <a:cs typeface="Calibri Light" panose="020F0302020204030204" pitchFamily="34" charset="0"/>
              </a:rPr>
              <a:t>these</a:t>
            </a:r>
            <a:r>
              <a:rPr lang="de-CH" sz="2300" b="1" dirty="0">
                <a:solidFill>
                  <a:schemeClr val="accent2"/>
                </a:solidFill>
                <a:latin typeface="Calibri Light" panose="020F0302020204030204" pitchFamily="34" charset="0"/>
                <a:cs typeface="Calibri Light" panose="020F0302020204030204" pitchFamily="34" charset="0"/>
              </a:rPr>
              <a:t> </a:t>
            </a:r>
            <a:r>
              <a:rPr lang="de-CH" sz="2300" b="1" dirty="0" err="1">
                <a:solidFill>
                  <a:schemeClr val="accent2"/>
                </a:solidFill>
                <a:latin typeface="Calibri Light" panose="020F0302020204030204" pitchFamily="34" charset="0"/>
                <a:cs typeface="Calibri Light" panose="020F0302020204030204" pitchFamily="34" charset="0"/>
              </a:rPr>
              <a:t>head</a:t>
            </a:r>
            <a:r>
              <a:rPr lang="de-CH" sz="2300" b="1" dirty="0">
                <a:solidFill>
                  <a:schemeClr val="accent2"/>
                </a:solidFill>
                <a:latin typeface="Calibri Light" panose="020F0302020204030204" pitchFamily="34" charset="0"/>
                <a:cs typeface="Calibri Light" panose="020F0302020204030204" pitchFamily="34" charset="0"/>
              </a:rPr>
              <a:t> </a:t>
            </a:r>
            <a:r>
              <a:rPr lang="de-CH" sz="2300" b="1" dirty="0" err="1">
                <a:solidFill>
                  <a:schemeClr val="accent2"/>
                </a:solidFill>
                <a:latin typeface="Calibri Light" panose="020F0302020204030204" pitchFamily="34" charset="0"/>
                <a:cs typeface="Calibri Light" panose="020F0302020204030204" pitchFamily="34" charset="0"/>
              </a:rPr>
              <a:t>white</a:t>
            </a:r>
            <a:r>
              <a:rPr lang="de-CH" sz="2300" b="1" dirty="0">
                <a:solidFill>
                  <a:schemeClr val="accent2"/>
                </a:solidFill>
                <a:latin typeface="Calibri Light" panose="020F0302020204030204" pitchFamily="34" charset="0"/>
                <a:cs typeface="Calibri Light" panose="020F0302020204030204" pitchFamily="34" charset="0"/>
              </a:rPr>
              <a:t> and </a:t>
            </a:r>
            <a:r>
              <a:rPr lang="de-CH" sz="2300" b="1" dirty="0" err="1">
                <a:solidFill>
                  <a:schemeClr val="accent2"/>
                </a:solidFill>
                <a:latin typeface="Calibri Light" panose="020F0302020204030204" pitchFamily="34" charset="0"/>
                <a:cs typeface="Calibri Light" panose="020F0302020204030204" pitchFamily="34" charset="0"/>
              </a:rPr>
              <a:t>paw</a:t>
            </a:r>
            <a:r>
              <a:rPr lang="de-CH" sz="2300" b="1" dirty="0">
                <a:solidFill>
                  <a:schemeClr val="accent2"/>
                </a:solidFill>
                <a:latin typeface="Calibri Light" panose="020F0302020204030204" pitchFamily="34" charset="0"/>
                <a:cs typeface="Calibri Light" panose="020F0302020204030204" pitchFamily="34" charset="0"/>
              </a:rPr>
              <a:t> </a:t>
            </a:r>
            <a:r>
              <a:rPr lang="de-CH" sz="2300" b="1" dirty="0" err="1">
                <a:solidFill>
                  <a:schemeClr val="accent2"/>
                </a:solidFill>
                <a:latin typeface="Calibri Light" panose="020F0302020204030204" pitchFamily="34" charset="0"/>
                <a:cs typeface="Calibri Light" panose="020F0302020204030204" pitchFamily="34" charset="0"/>
              </a:rPr>
              <a:t>markings</a:t>
            </a:r>
            <a:r>
              <a:rPr lang="de-CH" sz="2300" b="1" dirty="0">
                <a:solidFill>
                  <a:schemeClr val="accent2"/>
                </a:solidFill>
                <a:latin typeface="Calibri Light" panose="020F0302020204030204" pitchFamily="34" charset="0"/>
                <a:cs typeface="Calibri Light" panose="020F0302020204030204" pitchFamily="34" charset="0"/>
              </a:rPr>
              <a:t> </a:t>
            </a:r>
            <a:r>
              <a:rPr lang="de-CH" sz="2300" b="1" dirty="0" err="1">
                <a:solidFill>
                  <a:schemeClr val="accent2"/>
                </a:solidFill>
                <a:latin typeface="Calibri Light" panose="020F0302020204030204" pitchFamily="34" charset="0"/>
                <a:cs typeface="Calibri Light" panose="020F0302020204030204" pitchFamily="34" charset="0"/>
              </a:rPr>
              <a:t>are</a:t>
            </a:r>
            <a:r>
              <a:rPr lang="de-CH" sz="2300" b="1" dirty="0">
                <a:solidFill>
                  <a:schemeClr val="accent2"/>
                </a:solidFill>
                <a:latin typeface="Calibri Light" panose="020F0302020204030204" pitchFamily="34" charset="0"/>
                <a:cs typeface="Calibri Light" panose="020F0302020204030204" pitchFamily="34" charset="0"/>
              </a:rPr>
              <a:t> </a:t>
            </a:r>
            <a:r>
              <a:rPr lang="de-CH" sz="2300" b="1" dirty="0" err="1">
                <a:solidFill>
                  <a:schemeClr val="accent2"/>
                </a:solidFill>
                <a:latin typeface="Calibri Light" panose="020F0302020204030204" pitchFamily="34" charset="0"/>
                <a:cs typeface="Calibri Light" panose="020F0302020204030204" pitchFamily="34" charset="0"/>
              </a:rPr>
              <a:t>accepted</a:t>
            </a:r>
            <a:r>
              <a:rPr lang="de-CH" sz="2300" b="1" dirty="0">
                <a:solidFill>
                  <a:schemeClr val="accent2"/>
                </a:solidFill>
                <a:latin typeface="Calibri Light" panose="020F0302020204030204" pitchFamily="34" charset="0"/>
                <a:cs typeface="Calibri Light" panose="020F0302020204030204" pitchFamily="34" charset="0"/>
              </a:rPr>
              <a:t>! </a:t>
            </a:r>
            <a:r>
              <a:rPr lang="fr-CH" sz="2300" b="1" dirty="0">
                <a:solidFill>
                  <a:schemeClr val="accent2"/>
                </a:solidFill>
                <a:latin typeface="Calibri Light" panose="020F0302020204030204" pitchFamily="34" charset="0"/>
                <a:cs typeface="Calibri Light" panose="020F0302020204030204" pitchFamily="34" charset="0"/>
              </a:rPr>
              <a:t>The focus </a:t>
            </a:r>
            <a:r>
              <a:rPr lang="fr-CH" sz="2300" b="1" dirty="0" err="1">
                <a:solidFill>
                  <a:schemeClr val="accent2"/>
                </a:solidFill>
                <a:latin typeface="Calibri Light" panose="020F0302020204030204" pitchFamily="34" charset="0"/>
                <a:cs typeface="Calibri Light" panose="020F0302020204030204" pitchFamily="34" charset="0"/>
              </a:rPr>
              <a:t>should</a:t>
            </a:r>
            <a:r>
              <a:rPr lang="fr-CH" sz="2300" b="1" dirty="0">
                <a:solidFill>
                  <a:schemeClr val="accent2"/>
                </a:solidFill>
                <a:latin typeface="Calibri Light" panose="020F0302020204030204" pitchFamily="34" charset="0"/>
                <a:cs typeface="Calibri Light" panose="020F0302020204030204" pitchFamily="34" charset="0"/>
              </a:rPr>
              <a:t> </a:t>
            </a:r>
            <a:r>
              <a:rPr lang="fr-CH" sz="2300" b="1" dirty="0" err="1">
                <a:solidFill>
                  <a:schemeClr val="accent2"/>
                </a:solidFill>
                <a:latin typeface="Calibri Light" panose="020F0302020204030204" pitchFamily="34" charset="0"/>
                <a:cs typeface="Calibri Light" panose="020F0302020204030204" pitchFamily="34" charset="0"/>
              </a:rPr>
              <a:t>be</a:t>
            </a:r>
            <a:r>
              <a:rPr lang="fr-CH" sz="2300" b="1" dirty="0">
                <a:solidFill>
                  <a:schemeClr val="accent2"/>
                </a:solidFill>
                <a:latin typeface="Calibri Light" panose="020F0302020204030204" pitchFamily="34" charset="0"/>
                <a:cs typeface="Calibri Light" panose="020F0302020204030204" pitchFamily="34" charset="0"/>
              </a:rPr>
              <a:t> on more important </a:t>
            </a:r>
            <a:r>
              <a:rPr lang="fr-CH" sz="2300" b="1" dirty="0" err="1">
                <a:solidFill>
                  <a:schemeClr val="accent2"/>
                </a:solidFill>
                <a:latin typeface="Calibri Light" panose="020F0302020204030204" pitchFamily="34" charset="0"/>
                <a:cs typeface="Calibri Light" panose="020F0302020204030204" pitchFamily="34" charset="0"/>
              </a:rPr>
              <a:t>features</a:t>
            </a:r>
            <a:r>
              <a:rPr lang="fr-CH" sz="2300" b="1" dirty="0">
                <a:solidFill>
                  <a:schemeClr val="accent2"/>
                </a:solidFill>
                <a:latin typeface="Calibri Light" panose="020F0302020204030204" pitchFamily="34" charset="0"/>
                <a:cs typeface="Calibri Light" panose="020F0302020204030204" pitchFamily="34" charset="0"/>
              </a:rPr>
              <a:t>. White on the tip of the </a:t>
            </a:r>
            <a:r>
              <a:rPr lang="fr-CH" sz="2300" b="1" dirty="0" err="1">
                <a:solidFill>
                  <a:schemeClr val="accent2"/>
                </a:solidFill>
                <a:latin typeface="Calibri Light" panose="020F0302020204030204" pitchFamily="34" charset="0"/>
                <a:cs typeface="Calibri Light" panose="020F0302020204030204" pitchFamily="34" charset="0"/>
              </a:rPr>
              <a:t>tail</a:t>
            </a:r>
            <a:r>
              <a:rPr lang="fr-CH" sz="2300" b="1" dirty="0">
                <a:solidFill>
                  <a:schemeClr val="accent2"/>
                </a:solidFill>
                <a:latin typeface="Calibri Light" panose="020F0302020204030204" pitchFamily="34" charset="0"/>
                <a:cs typeface="Calibri Light" panose="020F0302020204030204" pitchFamily="34" charset="0"/>
              </a:rPr>
              <a:t> or on the </a:t>
            </a:r>
            <a:r>
              <a:rPr lang="fr-CH" sz="2300" b="1" dirty="0" err="1">
                <a:solidFill>
                  <a:schemeClr val="accent2"/>
                </a:solidFill>
                <a:latin typeface="Calibri Light" panose="020F0302020204030204" pitchFamily="34" charset="0"/>
                <a:cs typeface="Calibri Light" panose="020F0302020204030204" pitchFamily="34" charset="0"/>
              </a:rPr>
              <a:t>paws</a:t>
            </a:r>
            <a:r>
              <a:rPr lang="fr-CH" sz="2300" b="1" dirty="0">
                <a:solidFill>
                  <a:schemeClr val="accent2"/>
                </a:solidFill>
                <a:latin typeface="Calibri Light" panose="020F0302020204030204" pitchFamily="34" charset="0"/>
                <a:cs typeface="Calibri Light" panose="020F0302020204030204" pitchFamily="34" charset="0"/>
              </a:rPr>
              <a:t> are </a:t>
            </a:r>
            <a:r>
              <a:rPr lang="fr-CH" sz="2300" b="1" dirty="0" err="1">
                <a:solidFill>
                  <a:schemeClr val="accent2"/>
                </a:solidFill>
                <a:latin typeface="Calibri Light" panose="020F0302020204030204" pitchFamily="34" charset="0"/>
                <a:cs typeface="Calibri Light" panose="020F0302020204030204" pitchFamily="34" charset="0"/>
              </a:rPr>
              <a:t>welcome</a:t>
            </a:r>
            <a:r>
              <a:rPr lang="fr-CH" sz="2300" b="1" dirty="0">
                <a:solidFill>
                  <a:schemeClr val="accent2"/>
                </a:solidFill>
                <a:latin typeface="Calibri Light" panose="020F0302020204030204" pitchFamily="34" charset="0"/>
                <a:cs typeface="Calibri Light" panose="020F0302020204030204" pitchFamily="34" charset="0"/>
              </a:rPr>
              <a:t>, but </a:t>
            </a:r>
            <a:r>
              <a:rPr lang="fr-CH" sz="2300" b="1" dirty="0" err="1">
                <a:solidFill>
                  <a:schemeClr val="accent2"/>
                </a:solidFill>
                <a:latin typeface="Calibri Light" panose="020F0302020204030204" pitchFamily="34" charset="0"/>
                <a:cs typeface="Calibri Light" panose="020F0302020204030204" pitchFamily="34" charset="0"/>
              </a:rPr>
              <a:t>should</a:t>
            </a:r>
            <a:r>
              <a:rPr lang="fr-CH" sz="2300" b="1" dirty="0">
                <a:solidFill>
                  <a:schemeClr val="accent2"/>
                </a:solidFill>
                <a:latin typeface="Calibri Light" panose="020F0302020204030204" pitchFamily="34" charset="0"/>
                <a:cs typeface="Calibri Light" panose="020F0302020204030204" pitchFamily="34" charset="0"/>
              </a:rPr>
              <a:t> not </a:t>
            </a:r>
            <a:r>
              <a:rPr lang="fr-CH" sz="2300" b="1" dirty="0" err="1">
                <a:solidFill>
                  <a:schemeClr val="accent2"/>
                </a:solidFill>
                <a:latin typeface="Calibri Light" panose="020F0302020204030204" pitchFamily="34" charset="0"/>
                <a:cs typeface="Calibri Light" panose="020F0302020204030204" pitchFamily="34" charset="0"/>
              </a:rPr>
              <a:t>be</a:t>
            </a:r>
            <a:r>
              <a:rPr lang="fr-CH" sz="2300" b="1" dirty="0">
                <a:solidFill>
                  <a:schemeClr val="accent2"/>
                </a:solidFill>
                <a:latin typeface="Calibri Light" panose="020F0302020204030204" pitchFamily="34" charset="0"/>
                <a:cs typeface="Calibri Light" panose="020F0302020204030204" pitchFamily="34" charset="0"/>
              </a:rPr>
              <a:t> </a:t>
            </a:r>
            <a:r>
              <a:rPr lang="fr-CH" sz="2300" b="1" dirty="0" err="1">
                <a:solidFill>
                  <a:schemeClr val="accent2"/>
                </a:solidFill>
                <a:latin typeface="Calibri Light" panose="020F0302020204030204" pitchFamily="34" charset="0"/>
                <a:cs typeface="Calibri Light" panose="020F0302020204030204" pitchFamily="34" charset="0"/>
              </a:rPr>
              <a:t>punished</a:t>
            </a:r>
            <a:r>
              <a:rPr lang="fr-CH" sz="2300" b="1" dirty="0">
                <a:solidFill>
                  <a:schemeClr val="accent2"/>
                </a:solidFill>
                <a:latin typeface="Calibri Light" panose="020F0302020204030204" pitchFamily="34" charset="0"/>
                <a:cs typeface="Calibri Light" panose="020F0302020204030204" pitchFamily="34" charset="0"/>
              </a:rPr>
              <a:t> if the rating is </a:t>
            </a:r>
            <a:r>
              <a:rPr lang="fr-CH" sz="2300" b="1" dirty="0" err="1">
                <a:solidFill>
                  <a:schemeClr val="accent2"/>
                </a:solidFill>
                <a:latin typeface="Calibri Light" panose="020F0302020204030204" pitchFamily="34" charset="0"/>
                <a:cs typeface="Calibri Light" panose="020F0302020204030204" pitchFamily="34" charset="0"/>
              </a:rPr>
              <a:t>missing</a:t>
            </a:r>
            <a:r>
              <a:rPr lang="fr-CH" sz="2300" b="1" dirty="0">
                <a:solidFill>
                  <a:schemeClr val="accent2"/>
                </a:solidFill>
                <a:latin typeface="Calibri Light" panose="020F0302020204030204" pitchFamily="34" charset="0"/>
                <a:cs typeface="Calibri Light" panose="020F0302020204030204" pitchFamily="34" charset="0"/>
              </a:rPr>
              <a:t>! </a:t>
            </a:r>
            <a:endParaRPr lang="de-CH" sz="2300" b="1" dirty="0">
              <a:solidFill>
                <a:schemeClr val="accent2"/>
              </a:solidFill>
              <a:latin typeface="Calibri Light" panose="020F0302020204030204" pitchFamily="34" charset="0"/>
              <a:cs typeface="Calibri Light" panose="020F0302020204030204" pitchFamily="34" charset="0"/>
            </a:endParaRPr>
          </a:p>
        </p:txBody>
      </p:sp>
      <p:sp>
        <p:nvSpPr>
          <p:cNvPr id="10" name="Textfeld 9">
            <a:extLst>
              <a:ext uri="{FF2B5EF4-FFF2-40B4-BE49-F238E27FC236}">
                <a16:creationId xmlns="" xmlns:a16="http://schemas.microsoft.com/office/drawing/2014/main" id="{523B5C96-53C0-48EE-B621-D656E2F70621}"/>
              </a:ext>
            </a:extLst>
          </p:cNvPr>
          <p:cNvSpPr txBox="1"/>
          <p:nvPr/>
        </p:nvSpPr>
        <p:spPr>
          <a:xfrm>
            <a:off x="540333" y="5554291"/>
            <a:ext cx="8769796" cy="1000274"/>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it-CH" sz="2300" b="1" dirty="0">
                <a:solidFill>
                  <a:schemeClr val="accent2"/>
                </a:solidFill>
                <a:latin typeface="Calibri Light" panose="020F0302020204030204" pitchFamily="34" charset="0"/>
                <a:cs typeface="Calibri Light" panose="020F0302020204030204" pitchFamily="34" charset="0"/>
              </a:rPr>
              <a:t>Only a </a:t>
            </a:r>
            <a:r>
              <a:rPr lang="it-CH" sz="2300" b="1" dirty="0" err="1">
                <a:solidFill>
                  <a:schemeClr val="accent2"/>
                </a:solidFill>
                <a:latin typeface="Calibri Light" panose="020F0302020204030204" pitchFamily="34" charset="0"/>
                <a:cs typeface="Calibri Light" panose="020F0302020204030204" pitchFamily="34" charset="0"/>
              </a:rPr>
              <a:t>main</a:t>
            </a:r>
            <a:r>
              <a:rPr lang="it-CH" sz="2300" b="1" dirty="0">
                <a:solidFill>
                  <a:schemeClr val="accent2"/>
                </a:solidFill>
                <a:latin typeface="Calibri Light" panose="020F0302020204030204" pitchFamily="34" charset="0"/>
                <a:cs typeface="Calibri Light" panose="020F0302020204030204" pitchFamily="34" charset="0"/>
              </a:rPr>
              <a:t> color </a:t>
            </a:r>
            <a:r>
              <a:rPr lang="it-CH" sz="2300" b="1" dirty="0" err="1">
                <a:solidFill>
                  <a:schemeClr val="accent2"/>
                </a:solidFill>
                <a:latin typeface="Calibri Light" panose="020F0302020204030204" pitchFamily="34" charset="0"/>
                <a:cs typeface="Calibri Light" panose="020F0302020204030204" pitchFamily="34" charset="0"/>
              </a:rPr>
              <a:t>other</a:t>
            </a:r>
            <a:r>
              <a:rPr lang="it-CH" sz="2300" b="1" dirty="0">
                <a:solidFill>
                  <a:schemeClr val="accent2"/>
                </a:solidFill>
                <a:latin typeface="Calibri Light" panose="020F0302020204030204" pitchFamily="34" charset="0"/>
                <a:cs typeface="Calibri Light" panose="020F0302020204030204" pitchFamily="34" charset="0"/>
              </a:rPr>
              <a:t> </a:t>
            </a:r>
            <a:r>
              <a:rPr lang="it-CH" sz="2300" b="1" dirty="0" err="1">
                <a:solidFill>
                  <a:schemeClr val="accent2"/>
                </a:solidFill>
                <a:latin typeface="Calibri Light" panose="020F0302020204030204" pitchFamily="34" charset="0"/>
                <a:cs typeface="Calibri Light" panose="020F0302020204030204" pitchFamily="34" charset="0"/>
              </a:rPr>
              <a:t>than</a:t>
            </a:r>
            <a:r>
              <a:rPr lang="it-CH" sz="2300" b="1" dirty="0">
                <a:solidFill>
                  <a:schemeClr val="accent2"/>
                </a:solidFill>
                <a:latin typeface="Calibri Light" panose="020F0302020204030204" pitchFamily="34" charset="0"/>
                <a:cs typeface="Calibri Light" panose="020F0302020204030204" pitchFamily="34" charset="0"/>
              </a:rPr>
              <a:t> black and a </a:t>
            </a:r>
            <a:r>
              <a:rPr lang="it-CH" sz="2300" b="1" dirty="0" err="1">
                <a:solidFill>
                  <a:schemeClr val="accent2"/>
                </a:solidFill>
                <a:latin typeface="Calibri Light" panose="020F0302020204030204" pitchFamily="34" charset="0"/>
                <a:cs typeface="Calibri Light" panose="020F0302020204030204" pitchFamily="34" charset="0"/>
              </a:rPr>
              <a:t>lack</a:t>
            </a:r>
            <a:r>
              <a:rPr lang="it-CH" sz="2300" b="1" dirty="0">
                <a:solidFill>
                  <a:schemeClr val="accent2"/>
                </a:solidFill>
                <a:latin typeface="Calibri Light" panose="020F0302020204030204" pitchFamily="34" charset="0"/>
                <a:cs typeface="Calibri Light" panose="020F0302020204030204" pitchFamily="34" charset="0"/>
              </a:rPr>
              <a:t> of tri-color are</a:t>
            </a:r>
          </a:p>
          <a:p>
            <a:r>
              <a:rPr lang="it-CH" sz="2300" b="1" dirty="0">
                <a:solidFill>
                  <a:schemeClr val="accent2"/>
                </a:solidFill>
                <a:latin typeface="Calibri Light" panose="020F0302020204030204" pitchFamily="34" charset="0"/>
                <a:cs typeface="Calibri Light" panose="020F0302020204030204" pitchFamily="34" charset="0"/>
              </a:rPr>
              <a:t>       </a:t>
            </a:r>
            <a:r>
              <a:rPr lang="it-CH" sz="2300" b="1" dirty="0" err="1">
                <a:solidFill>
                  <a:schemeClr val="accent2"/>
                </a:solidFill>
                <a:latin typeface="Calibri Light" panose="020F0302020204030204" pitchFamily="34" charset="0"/>
                <a:cs typeface="Calibri Light" panose="020F0302020204030204" pitchFamily="34" charset="0"/>
              </a:rPr>
              <a:t>disqualifying</a:t>
            </a:r>
            <a:r>
              <a:rPr lang="it-CH" sz="2300" b="1" dirty="0">
                <a:solidFill>
                  <a:schemeClr val="accent2"/>
                </a:solidFill>
                <a:latin typeface="Calibri Light" panose="020F0302020204030204" pitchFamily="34" charset="0"/>
                <a:cs typeface="Calibri Light" panose="020F0302020204030204" pitchFamily="34" charset="0"/>
              </a:rPr>
              <a:t> </a:t>
            </a:r>
            <a:r>
              <a:rPr lang="it-CH" sz="2300" b="1" dirty="0" err="1">
                <a:solidFill>
                  <a:schemeClr val="accent2"/>
                </a:solidFill>
                <a:latin typeface="Calibri Light" panose="020F0302020204030204" pitchFamily="34" charset="0"/>
                <a:cs typeface="Calibri Light" panose="020F0302020204030204" pitchFamily="34" charset="0"/>
              </a:rPr>
              <a:t>mistakes</a:t>
            </a:r>
            <a:r>
              <a:rPr lang="it-CH" sz="2300" b="1" dirty="0">
                <a:solidFill>
                  <a:schemeClr val="accent2"/>
                </a:solidFill>
                <a:latin typeface="Calibri Light" panose="020F0302020204030204" pitchFamily="34" charset="0"/>
                <a:cs typeface="Calibri Light" panose="020F0302020204030204" pitchFamily="34" charset="0"/>
              </a:rPr>
              <a:t>!</a:t>
            </a:r>
            <a:endParaRPr lang="de-CH" sz="23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4219064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a:extLst>
              <a:ext uri="{FF2B5EF4-FFF2-40B4-BE49-F238E27FC236}">
                <a16:creationId xmlns="" xmlns:a16="http://schemas.microsoft.com/office/drawing/2014/main" id="{F79CA8D0-4F13-4369-BA9C-A60E91B01AD7}"/>
              </a:ext>
            </a:extLst>
          </p:cNvPr>
          <p:cNvSpPr>
            <a:spLocks noGrp="1"/>
          </p:cNvSpPr>
          <p:nvPr>
            <p:ph idx="1"/>
          </p:nvPr>
        </p:nvSpPr>
        <p:spPr>
          <a:xfrm>
            <a:off x="675886" y="134225"/>
            <a:ext cx="9298624" cy="6417577"/>
          </a:xfrm>
        </p:spPr>
        <p:txBody>
          <a:bodyPr anchor="ctr">
            <a:normAutofit/>
          </a:bodyPr>
          <a:lstStyle/>
          <a:p>
            <a:pPr marL="0" indent="0">
              <a:buNone/>
            </a:pPr>
            <a:r>
              <a:rPr lang="en-US" sz="2400" b="1" dirty="0">
                <a:solidFill>
                  <a:schemeClr val="accent2"/>
                </a:solidFill>
                <a:latin typeface="Calibri Light" panose="020F0302020204030204" pitchFamily="34" charset="0"/>
                <a:cs typeface="Calibri Light" panose="020F0302020204030204" pitchFamily="34" charset="0"/>
              </a:rPr>
              <a:t>FAULTS 1/2</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Any departure from the foregoing points should be considered a fault and the seriousness with which the fault should be regarded should be in exact proportion to its degree and its effect upon the health and welfare of the dog.</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Unsure </a:t>
            </a:r>
            <a:r>
              <a:rPr lang="en-US" sz="2400" b="1" dirty="0" err="1">
                <a:solidFill>
                  <a:schemeClr val="accent2"/>
                </a:solidFill>
                <a:latin typeface="Calibri Light" panose="020F0302020204030204" pitchFamily="34" charset="0"/>
                <a:cs typeface="Calibri Light" panose="020F0302020204030204" pitchFamily="34" charset="0"/>
              </a:rPr>
              <a:t>behaviour</a:t>
            </a:r>
            <a:endParaRPr lang="en-US" sz="2400" b="1"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Fine bones</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Irregular set of the incisors provided that the bite remains correct</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Absence of any other </a:t>
            </a:r>
            <a:r>
              <a:rPr lang="en-US" sz="2400" b="1" dirty="0" err="1">
                <a:solidFill>
                  <a:schemeClr val="accent2"/>
                </a:solidFill>
                <a:latin typeface="Calibri Light" panose="020F0302020204030204" pitchFamily="34" charset="0"/>
                <a:cs typeface="Calibri Light" panose="020F0302020204030204" pitchFamily="34" charset="0"/>
              </a:rPr>
              <a:t>theeth</a:t>
            </a:r>
            <a:r>
              <a:rPr lang="en-US" sz="2400" b="1" dirty="0">
                <a:solidFill>
                  <a:schemeClr val="accent2"/>
                </a:solidFill>
                <a:latin typeface="Calibri Light" panose="020F0302020204030204" pitchFamily="34" charset="0"/>
                <a:cs typeface="Calibri Light" panose="020F0302020204030204" pitchFamily="34" charset="0"/>
              </a:rPr>
              <a:t> than 2 PM1 (premolars 1); the M3 (molars 3)</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are not taken into consideration</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Coat :  </a:t>
            </a:r>
          </a:p>
          <a:p>
            <a:pPr marL="0" indent="0">
              <a:buNone/>
            </a:pPr>
            <a:r>
              <a:rPr lang="en-US" sz="2400" b="1" dirty="0">
                <a:solidFill>
                  <a:schemeClr val="accent2"/>
                </a:solidFill>
                <a:latin typeface="Calibri Light" panose="020F0302020204030204" pitchFamily="34" charset="0"/>
                <a:cs typeface="Calibri Light" panose="020F0302020204030204" pitchFamily="34" charset="0"/>
              </a:rPr>
              <a:t>- Distinctly curly coat</a:t>
            </a:r>
          </a:p>
          <a:p>
            <a:pPr marL="0" indent="0">
              <a:buNone/>
            </a:pPr>
            <a:endParaRPr lang="de-CH" sz="1200" dirty="0">
              <a:solidFill>
                <a:srgbClr val="FFFFFF"/>
              </a:solidFill>
            </a:endParaRPr>
          </a:p>
        </p:txBody>
      </p:sp>
    </p:spTree>
    <p:extLst>
      <p:ext uri="{BB962C8B-B14F-4D97-AF65-F5344CB8AC3E}">
        <p14:creationId xmlns="" xmlns:p14="http://schemas.microsoft.com/office/powerpoint/2010/main" val="3630079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a:extLst>
              <a:ext uri="{FF2B5EF4-FFF2-40B4-BE49-F238E27FC236}">
                <a16:creationId xmlns="" xmlns:a16="http://schemas.microsoft.com/office/drawing/2014/main" id="{F79CA8D0-4F13-4369-BA9C-A60E91B01AD7}"/>
              </a:ext>
            </a:extLst>
          </p:cNvPr>
          <p:cNvSpPr>
            <a:spLocks noGrp="1"/>
          </p:cNvSpPr>
          <p:nvPr>
            <p:ph idx="1"/>
          </p:nvPr>
        </p:nvSpPr>
        <p:spPr>
          <a:xfrm>
            <a:off x="675886" y="134225"/>
            <a:ext cx="9298624" cy="6417577"/>
          </a:xfrm>
        </p:spPr>
        <p:txBody>
          <a:bodyPr anchor="ctr">
            <a:normAutofit/>
          </a:bodyPr>
          <a:lstStyle/>
          <a:p>
            <a:pPr marL="0" indent="0">
              <a:buNone/>
            </a:pPr>
            <a:r>
              <a:rPr lang="en-US" sz="2200" b="1" dirty="0">
                <a:solidFill>
                  <a:schemeClr val="accent2"/>
                </a:solidFill>
                <a:latin typeface="Calibri Light" panose="020F0302020204030204" pitchFamily="34" charset="0"/>
                <a:cs typeface="Calibri Light" panose="020F0302020204030204" pitchFamily="34" charset="0"/>
              </a:rPr>
              <a:t>Faults of </a:t>
            </a:r>
            <a:r>
              <a:rPr lang="en-US" sz="2200" b="1" dirty="0" err="1">
                <a:solidFill>
                  <a:schemeClr val="accent2"/>
                </a:solidFill>
                <a:latin typeface="Calibri Light" panose="020F0302020204030204" pitchFamily="34" charset="0"/>
                <a:cs typeface="Calibri Light" panose="020F0302020204030204" pitchFamily="34" charset="0"/>
              </a:rPr>
              <a:t>colour</a:t>
            </a:r>
            <a:r>
              <a:rPr lang="en-US" sz="2200" b="1" dirty="0">
                <a:solidFill>
                  <a:schemeClr val="accent2"/>
                </a:solidFill>
                <a:latin typeface="Calibri Light" panose="020F0302020204030204" pitchFamily="34" charset="0"/>
                <a:cs typeface="Calibri Light" panose="020F0302020204030204" pitchFamily="34" charset="0"/>
              </a:rPr>
              <a:t> and markings :</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Absence of white on head</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Blaze too large and/or muzzle band reaching noticeably beyond the corners of the mouth.</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White collar.</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Large white patch on nape of neck (maximum diameter more than 6 cm).</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White anal patch (maximum size 6 cm).</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White markings on forelegs reaching distinctly beyond half-way of pasterns (“boots”).</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Disturbingly asymmetrical white markings on head and/or chest.</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Black ticks and stripes within the white on the chest</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“Dirty” white (strong spots of pigmentation).</a:t>
            </a:r>
          </a:p>
          <a:p>
            <a:pPr>
              <a:buFont typeface="Arial" panose="020B0604020202020204" pitchFamily="34" charset="0"/>
              <a:buChar char="•"/>
            </a:pPr>
            <a:r>
              <a:rPr lang="en-US" sz="2200" b="1" dirty="0">
                <a:solidFill>
                  <a:schemeClr val="accent2"/>
                </a:solidFill>
                <a:latin typeface="Calibri Light" panose="020F0302020204030204" pitchFamily="34" charset="0"/>
                <a:cs typeface="Calibri Light" panose="020F0302020204030204" pitchFamily="34" charset="0"/>
              </a:rPr>
              <a:t>Black coat with a touch of brown or red.</a:t>
            </a:r>
            <a:endParaRPr lang="de-CH" sz="2200" dirty="0">
              <a:solidFill>
                <a:srgbClr val="FFFFFF"/>
              </a:solidFill>
            </a:endParaRPr>
          </a:p>
        </p:txBody>
      </p:sp>
    </p:spTree>
    <p:extLst>
      <p:ext uri="{BB962C8B-B14F-4D97-AF65-F5344CB8AC3E}">
        <p14:creationId xmlns="" xmlns:p14="http://schemas.microsoft.com/office/powerpoint/2010/main" val="1348865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A669FB22-CE7A-4CF1-BE36-963DD97CD992}"/>
              </a:ext>
            </a:extLst>
          </p:cNvPr>
          <p:cNvSpPr>
            <a:spLocks noGrp="1"/>
          </p:cNvSpPr>
          <p:nvPr>
            <p:ph idx="1"/>
          </p:nvPr>
        </p:nvSpPr>
        <p:spPr>
          <a:xfrm>
            <a:off x="582078" y="493699"/>
            <a:ext cx="9546672" cy="4398776"/>
          </a:xfrm>
        </p:spPr>
        <p:txBody>
          <a:bodyPr anchor="ctr">
            <a:normAutofit fontScale="55000" lnSpcReduction="20000"/>
          </a:bodyPr>
          <a:lstStyle/>
          <a:p>
            <a:pPr marL="0" indent="0">
              <a:buNone/>
            </a:pPr>
            <a:r>
              <a:rPr lang="en-US" sz="51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sz="4500" b="1" dirty="0">
                <a:solidFill>
                  <a:schemeClr val="accent2"/>
                </a:solidFill>
                <a:latin typeface="Calibri Light" panose="020F0302020204030204" pitchFamily="34" charset="0"/>
                <a:cs typeface="Calibri Light" panose="020F0302020204030204" pitchFamily="34" charset="0"/>
              </a:rPr>
              <a:t>DISQUALIFYING FAULTS </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Aggressive, anxious or distinctly shy</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Any dog clearly showing physical or </a:t>
            </a:r>
            <a:r>
              <a:rPr lang="en-US" sz="3600" b="1" dirty="0" err="1">
                <a:solidFill>
                  <a:schemeClr val="accent2"/>
                </a:solidFill>
                <a:latin typeface="Calibri Light" panose="020F0302020204030204" pitchFamily="34" charset="0"/>
                <a:cs typeface="Calibri Light" panose="020F0302020204030204" pitchFamily="34" charset="0"/>
              </a:rPr>
              <a:t>behavioural</a:t>
            </a:r>
            <a:r>
              <a:rPr lang="en-US" sz="3600" b="1" dirty="0">
                <a:solidFill>
                  <a:schemeClr val="accent2"/>
                </a:solidFill>
                <a:latin typeface="Calibri Light" panose="020F0302020204030204" pitchFamily="34" charset="0"/>
                <a:cs typeface="Calibri Light" panose="020F0302020204030204" pitchFamily="34" charset="0"/>
              </a:rPr>
              <a:t> abnormalities shall be disqualified</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Split nose</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Undershot or overshot mouth, wry mouth</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One or two blue eyes (wall eye)</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Entropion, ectropion</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Kinky tail, ring tail</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Short coat, double coat (</a:t>
            </a:r>
            <a:r>
              <a:rPr lang="en-US" sz="3600" b="1" dirty="0" err="1">
                <a:solidFill>
                  <a:schemeClr val="accent2"/>
                </a:solidFill>
                <a:latin typeface="Calibri Light" panose="020F0302020204030204" pitchFamily="34" charset="0"/>
                <a:cs typeface="Calibri Light" panose="020F0302020204030204" pitchFamily="34" charset="0"/>
              </a:rPr>
              <a:t>Stockhaar</a:t>
            </a:r>
            <a:r>
              <a:rPr lang="en-US" sz="3600" b="1" dirty="0">
                <a:solidFill>
                  <a:schemeClr val="accent2"/>
                </a:solidFill>
                <a:latin typeface="Calibri Light" panose="020F0302020204030204" pitchFamily="34" charset="0"/>
                <a:cs typeface="Calibri Light" panose="020F0302020204030204" pitchFamily="34" charset="0"/>
              </a:rPr>
              <a:t>)</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Other than </a:t>
            </a:r>
            <a:r>
              <a:rPr lang="en-US" sz="3600" b="1" dirty="0" err="1">
                <a:solidFill>
                  <a:schemeClr val="accent2"/>
                </a:solidFill>
                <a:latin typeface="Calibri Light" panose="020F0302020204030204" pitchFamily="34" charset="0"/>
                <a:cs typeface="Calibri Light" panose="020F0302020204030204" pitchFamily="34" charset="0"/>
              </a:rPr>
              <a:t>tricoloured</a:t>
            </a:r>
            <a:r>
              <a:rPr lang="en-US" sz="3600" b="1" dirty="0">
                <a:solidFill>
                  <a:schemeClr val="accent2"/>
                </a:solidFill>
                <a:latin typeface="Calibri Light" panose="020F0302020204030204" pitchFamily="34" charset="0"/>
                <a:cs typeface="Calibri Light" panose="020F0302020204030204" pitchFamily="34" charset="0"/>
              </a:rPr>
              <a:t> coat</a:t>
            </a:r>
          </a:p>
          <a:p>
            <a:pPr marL="0" indent="0">
              <a:buNone/>
            </a:pPr>
            <a:r>
              <a:rPr lang="en-US" sz="3600" b="1" dirty="0">
                <a:solidFill>
                  <a:schemeClr val="accent2"/>
                </a:solidFill>
                <a:latin typeface="Calibri Light" panose="020F0302020204030204" pitchFamily="34" charset="0"/>
                <a:cs typeface="Calibri Light" panose="020F0302020204030204" pitchFamily="34" charset="0"/>
              </a:rPr>
              <a:t>·    Other main </a:t>
            </a:r>
            <a:r>
              <a:rPr lang="en-US" sz="3600" b="1" dirty="0" err="1">
                <a:solidFill>
                  <a:schemeClr val="accent2"/>
                </a:solidFill>
                <a:latin typeface="Calibri Light" panose="020F0302020204030204" pitchFamily="34" charset="0"/>
                <a:cs typeface="Calibri Light" panose="020F0302020204030204" pitchFamily="34" charset="0"/>
              </a:rPr>
              <a:t>colour</a:t>
            </a:r>
            <a:r>
              <a:rPr lang="en-US" sz="3600" b="1" dirty="0">
                <a:solidFill>
                  <a:schemeClr val="accent2"/>
                </a:solidFill>
                <a:latin typeface="Calibri Light" panose="020F0302020204030204" pitchFamily="34" charset="0"/>
                <a:cs typeface="Calibri Light" panose="020F0302020204030204" pitchFamily="34" charset="0"/>
              </a:rPr>
              <a:t> than black</a:t>
            </a:r>
            <a:endParaRPr lang="de-CH" sz="3600" dirty="0">
              <a:solidFill>
                <a:srgbClr val="FFFFFF"/>
              </a:solidFill>
            </a:endParaRPr>
          </a:p>
        </p:txBody>
      </p:sp>
      <p:sp>
        <p:nvSpPr>
          <p:cNvPr id="4" name="Inhaltsplatzhalter 2">
            <a:extLst>
              <a:ext uri="{FF2B5EF4-FFF2-40B4-BE49-F238E27FC236}">
                <a16:creationId xmlns="" xmlns:a16="http://schemas.microsoft.com/office/drawing/2014/main" id="{A8FBF7D3-9204-481B-A4DD-7E086AA8FFC4}"/>
              </a:ext>
            </a:extLst>
          </p:cNvPr>
          <p:cNvSpPr txBox="1">
            <a:spLocks/>
          </p:cNvSpPr>
          <p:nvPr/>
        </p:nvSpPr>
        <p:spPr>
          <a:xfrm>
            <a:off x="582078" y="4790115"/>
            <a:ext cx="9207874" cy="1426128"/>
          </a:xfrm>
          <a:prstGeom prst="rect">
            <a:avLst/>
          </a:prstGeom>
        </p:spPr>
        <p:txBody>
          <a:bodyPr vert="horz" lIns="91440" tIns="45720" rIns="91440" bIns="45720" rtlCol="0" anchor="ctr">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de-CH" sz="2400" dirty="0">
              <a:solidFill>
                <a:srgbClr val="FFFFFF"/>
              </a:solidFill>
            </a:endParaRPr>
          </a:p>
          <a:p>
            <a:pPr marL="0" indent="0">
              <a:buNone/>
            </a:pPr>
            <a:r>
              <a:rPr lang="de-CH" sz="5500" b="1" dirty="0">
                <a:solidFill>
                  <a:schemeClr val="accent2"/>
                </a:solidFill>
                <a:latin typeface="Calibri Light" panose="020F0302020204030204" pitchFamily="34" charset="0"/>
                <a:cs typeface="Calibri Light" panose="020F0302020204030204" pitchFamily="34" charset="0"/>
              </a:rPr>
              <a:t> N.B.</a:t>
            </a:r>
          </a:p>
          <a:p>
            <a:pPr marL="0" indent="0">
              <a:buNone/>
            </a:pPr>
            <a:r>
              <a:rPr lang="en-US" sz="5500" b="1" dirty="0">
                <a:solidFill>
                  <a:schemeClr val="accent2"/>
                </a:solidFill>
                <a:latin typeface="Calibri Light" panose="020F0302020204030204" pitchFamily="34" charset="0"/>
                <a:cs typeface="Calibri Light" panose="020F0302020204030204" pitchFamily="34" charset="0"/>
              </a:rPr>
              <a:t>- Male animals should have two apparently normal testicles fully descended into the scrotum.</a:t>
            </a:r>
          </a:p>
          <a:p>
            <a:pPr marL="0" indent="0">
              <a:buNone/>
            </a:pPr>
            <a:r>
              <a:rPr lang="en-US" sz="5500" b="1" dirty="0">
                <a:solidFill>
                  <a:schemeClr val="accent2"/>
                </a:solidFill>
                <a:latin typeface="Calibri Light" panose="020F0302020204030204" pitchFamily="34" charset="0"/>
                <a:cs typeface="Calibri Light" panose="020F0302020204030204" pitchFamily="34" charset="0"/>
              </a:rPr>
              <a:t>- Only functionally and clinically healthy dogs, with breed typical conformation should be used for breeding.</a:t>
            </a:r>
            <a:endParaRPr lang="de-CH" sz="5500" dirty="0">
              <a:solidFill>
                <a:srgbClr val="FFFFFF"/>
              </a:solidFill>
            </a:endParaRPr>
          </a:p>
        </p:txBody>
      </p:sp>
    </p:spTree>
    <p:extLst>
      <p:ext uri="{BB962C8B-B14F-4D97-AF65-F5344CB8AC3E}">
        <p14:creationId xmlns="" xmlns:p14="http://schemas.microsoft.com/office/powerpoint/2010/main" val="1584309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B0A9523F-5540-40C7-9332-267014B970C6}"/>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p:blipFill>
        <p:spPr>
          <a:xfrm>
            <a:off x="1610686" y="857774"/>
            <a:ext cx="6686026" cy="4720905"/>
          </a:xfrm>
          <a:prstGeom prst="rect">
            <a:avLst/>
          </a:prstGeom>
          <a:ln>
            <a:noFill/>
          </a:ln>
          <a:effectLst>
            <a:softEdge rad="112500"/>
          </a:effectLst>
        </p:spPr>
      </p:pic>
    </p:spTree>
    <p:extLst>
      <p:ext uri="{BB962C8B-B14F-4D97-AF65-F5344CB8AC3E}">
        <p14:creationId xmlns="" xmlns:p14="http://schemas.microsoft.com/office/powerpoint/2010/main" val="2287225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4B45253A-7E47-4FAC-80D4-7A0DBF964F59}"/>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2752930" y="461393"/>
            <a:ext cx="4646160" cy="3867325"/>
          </a:xfrm>
          <a:prstGeom prst="rect">
            <a:avLst/>
          </a:prstGeom>
        </p:spPr>
      </p:pic>
      <p:sp>
        <p:nvSpPr>
          <p:cNvPr id="10" name="Rechteck 9">
            <a:extLst>
              <a:ext uri="{FF2B5EF4-FFF2-40B4-BE49-F238E27FC236}">
                <a16:creationId xmlns="" xmlns:a16="http://schemas.microsoft.com/office/drawing/2014/main" id="{86ACA47E-7B5C-414B-B6F6-EE9B1419E07E}"/>
              </a:ext>
            </a:extLst>
          </p:cNvPr>
          <p:cNvSpPr/>
          <p:nvPr/>
        </p:nvSpPr>
        <p:spPr>
          <a:xfrm>
            <a:off x="813731" y="4806892"/>
            <a:ext cx="8774885" cy="1200329"/>
          </a:xfrm>
          <a:prstGeom prst="rect">
            <a:avLst/>
          </a:prstGeom>
        </p:spPr>
        <p:txBody>
          <a:bodyPr wrap="square">
            <a:spAutoFit/>
          </a:bodyPr>
          <a:lstStyle/>
          <a:p>
            <a:pPr algn="ctr"/>
            <a:r>
              <a:rPr lang="it-CH" sz="2400" b="1" dirty="0">
                <a:solidFill>
                  <a:schemeClr val="accent2"/>
                </a:solidFill>
                <a:latin typeface="Calibri Light" panose="020F0302020204030204" pitchFamily="34" charset="0"/>
                <a:cs typeface="Calibri Light" panose="020F0302020204030204" pitchFamily="34" charset="0"/>
              </a:rPr>
              <a:t>Help </a:t>
            </a:r>
            <a:r>
              <a:rPr lang="it-CH" sz="2400" b="1" dirty="0" err="1">
                <a:solidFill>
                  <a:schemeClr val="accent2"/>
                </a:solidFill>
                <a:latin typeface="Calibri Light" panose="020F0302020204030204" pitchFamily="34" charset="0"/>
                <a:cs typeface="Calibri Light" panose="020F0302020204030204" pitchFamily="34" charset="0"/>
              </a:rPr>
              <a:t>us</a:t>
            </a:r>
            <a:r>
              <a:rPr lang="it-CH" sz="2400" b="1" dirty="0">
                <a:solidFill>
                  <a:schemeClr val="accent2"/>
                </a:solidFill>
                <a:latin typeface="Calibri Light" panose="020F0302020204030204" pitchFamily="34" charset="0"/>
                <a:cs typeface="Calibri Light" panose="020F0302020204030204" pitchFamily="34" charset="0"/>
              </a:rPr>
              <a:t> to </a:t>
            </a:r>
            <a:r>
              <a:rPr lang="it-CH" sz="2400" b="1" dirty="0" err="1">
                <a:solidFill>
                  <a:schemeClr val="accent2"/>
                </a:solidFill>
                <a:latin typeface="Calibri Light" panose="020F0302020204030204" pitchFamily="34" charset="0"/>
                <a:cs typeface="Calibri Light" panose="020F0302020204030204" pitchFamily="34" charset="0"/>
              </a:rPr>
              <a:t>maintain</a:t>
            </a:r>
            <a:r>
              <a:rPr lang="it-CH" sz="2400" b="1" dirty="0">
                <a:solidFill>
                  <a:schemeClr val="accent2"/>
                </a:solidFill>
                <a:latin typeface="Calibri Light" panose="020F0302020204030204" pitchFamily="34" charset="0"/>
                <a:cs typeface="Calibri Light" panose="020F0302020204030204" pitchFamily="34" charset="0"/>
              </a:rPr>
              <a:t> this </a:t>
            </a:r>
            <a:r>
              <a:rPr lang="it-CH" sz="2400" b="1" dirty="0" err="1">
                <a:solidFill>
                  <a:schemeClr val="accent2"/>
                </a:solidFill>
                <a:latin typeface="Calibri Light" panose="020F0302020204030204" pitchFamily="34" charset="0"/>
                <a:cs typeface="Calibri Light" panose="020F0302020204030204" pitchFamily="34" charset="0"/>
              </a:rPr>
              <a:t>wonderful</a:t>
            </a:r>
            <a:r>
              <a:rPr lang="it-CH" sz="2400" b="1" dirty="0">
                <a:solidFill>
                  <a:schemeClr val="accent2"/>
                </a:solidFill>
                <a:latin typeface="Calibri Light" panose="020F0302020204030204" pitchFamily="34" charset="0"/>
                <a:cs typeface="Calibri Light" panose="020F0302020204030204" pitchFamily="34" charset="0"/>
              </a:rPr>
              <a:t>, versatile </a:t>
            </a:r>
            <a:r>
              <a:rPr lang="it-CH" sz="2400" b="1" dirty="0" err="1">
                <a:solidFill>
                  <a:schemeClr val="accent2"/>
                </a:solidFill>
                <a:latin typeface="Calibri Light" panose="020F0302020204030204" pitchFamily="34" charset="0"/>
                <a:cs typeface="Calibri Light" panose="020F0302020204030204" pitchFamily="34" charset="0"/>
              </a:rPr>
              <a:t>breed</a:t>
            </a:r>
            <a:r>
              <a:rPr lang="it-CH" sz="2400" b="1" dirty="0">
                <a:solidFill>
                  <a:schemeClr val="accent2"/>
                </a:solidFill>
                <a:latin typeface="Calibri Light" panose="020F0302020204030204" pitchFamily="34" charset="0"/>
                <a:cs typeface="Calibri Light" panose="020F0302020204030204" pitchFamily="34" charset="0"/>
              </a:rPr>
              <a:t> in the </a:t>
            </a:r>
            <a:r>
              <a:rPr lang="it-CH" sz="2400" b="1" dirty="0" err="1">
                <a:solidFill>
                  <a:schemeClr val="accent2"/>
                </a:solidFill>
                <a:latin typeface="Calibri Light" panose="020F0302020204030204" pitchFamily="34" charset="0"/>
                <a:cs typeface="Calibri Light" panose="020F0302020204030204" pitchFamily="34" charset="0"/>
              </a:rPr>
              <a:t>sense</a:t>
            </a:r>
            <a:r>
              <a:rPr lang="it-CH" sz="2400" b="1" dirty="0">
                <a:solidFill>
                  <a:schemeClr val="accent2"/>
                </a:solidFill>
                <a:latin typeface="Calibri Light" panose="020F0302020204030204" pitchFamily="34" charset="0"/>
                <a:cs typeface="Calibri Light" panose="020F0302020204030204" pitchFamily="34" charset="0"/>
              </a:rPr>
              <a:t> of «</a:t>
            </a:r>
            <a:r>
              <a:rPr lang="it-CH" sz="2400" b="1" dirty="0" err="1">
                <a:solidFill>
                  <a:schemeClr val="accent2"/>
                </a:solidFill>
                <a:latin typeface="Calibri Light" panose="020F0302020204030204" pitchFamily="34" charset="0"/>
                <a:cs typeface="Calibri Light" panose="020F0302020204030204" pitchFamily="34" charset="0"/>
              </a:rPr>
              <a:t>Fit</a:t>
            </a:r>
            <a:r>
              <a:rPr lang="it-CH" sz="2400" b="1" dirty="0">
                <a:solidFill>
                  <a:schemeClr val="accent2"/>
                </a:solidFill>
                <a:latin typeface="Calibri Light" panose="020F0302020204030204" pitchFamily="34" charset="0"/>
                <a:cs typeface="Calibri Light" panose="020F0302020204030204" pitchFamily="34" charset="0"/>
              </a:rPr>
              <a:t> for </a:t>
            </a:r>
            <a:r>
              <a:rPr lang="it-CH" sz="2400" b="1" dirty="0" err="1">
                <a:solidFill>
                  <a:schemeClr val="accent2"/>
                </a:solidFill>
                <a:latin typeface="Calibri Light" panose="020F0302020204030204" pitchFamily="34" charset="0"/>
                <a:cs typeface="Calibri Light" panose="020F0302020204030204" pitchFamily="34" charset="0"/>
              </a:rPr>
              <a:t>function</a:t>
            </a:r>
            <a:r>
              <a:rPr lang="it-CH" sz="2400" b="1" dirty="0">
                <a:solidFill>
                  <a:schemeClr val="accent2"/>
                </a:solidFill>
                <a:latin typeface="Calibri Light" panose="020F0302020204030204" pitchFamily="34" charset="0"/>
                <a:cs typeface="Calibri Light" panose="020F0302020204030204" pitchFamily="34" charset="0"/>
              </a:rPr>
              <a:t>». </a:t>
            </a:r>
            <a:r>
              <a:rPr lang="it-CH" sz="2400" b="1" dirty="0" err="1">
                <a:solidFill>
                  <a:schemeClr val="accent2"/>
                </a:solidFill>
                <a:latin typeface="Calibri Light" panose="020F0302020204030204" pitchFamily="34" charset="0"/>
                <a:cs typeface="Calibri Light" panose="020F0302020204030204" pitchFamily="34" charset="0"/>
              </a:rPr>
              <a:t>We</a:t>
            </a:r>
            <a:r>
              <a:rPr lang="it-CH" sz="2400" b="1" dirty="0">
                <a:solidFill>
                  <a:schemeClr val="accent2"/>
                </a:solidFill>
                <a:latin typeface="Calibri Light" panose="020F0302020204030204" pitchFamily="34" charset="0"/>
                <a:cs typeface="Calibri Light" panose="020F0302020204030204" pitchFamily="34" charset="0"/>
              </a:rPr>
              <a:t> thank </a:t>
            </a:r>
            <a:r>
              <a:rPr lang="it-CH" sz="2400" b="1" dirty="0" err="1">
                <a:solidFill>
                  <a:schemeClr val="accent2"/>
                </a:solidFill>
                <a:latin typeface="Calibri Light" panose="020F0302020204030204" pitchFamily="34" charset="0"/>
                <a:cs typeface="Calibri Light" panose="020F0302020204030204" pitchFamily="34" charset="0"/>
              </a:rPr>
              <a:t>you</a:t>
            </a:r>
            <a:r>
              <a:rPr lang="it-CH" sz="2400" b="1" dirty="0">
                <a:solidFill>
                  <a:schemeClr val="accent2"/>
                </a:solidFill>
                <a:latin typeface="Calibri Light" panose="020F0302020204030204" pitchFamily="34" charset="0"/>
                <a:cs typeface="Calibri Light" panose="020F0302020204030204" pitchFamily="34" charset="0"/>
              </a:rPr>
              <a:t> for the </a:t>
            </a:r>
            <a:r>
              <a:rPr lang="it-CH" sz="2400" b="1" dirty="0" err="1">
                <a:solidFill>
                  <a:schemeClr val="accent2"/>
                </a:solidFill>
                <a:latin typeface="Calibri Light" panose="020F0302020204030204" pitchFamily="34" charset="0"/>
                <a:cs typeface="Calibri Light" panose="020F0302020204030204" pitchFamily="34" charset="0"/>
              </a:rPr>
              <a:t>careful</a:t>
            </a:r>
            <a:r>
              <a:rPr lang="it-CH" sz="2400" b="1" dirty="0">
                <a:solidFill>
                  <a:schemeClr val="accent2"/>
                </a:solidFill>
                <a:latin typeface="Calibri Light" panose="020F0302020204030204" pitchFamily="34" charset="0"/>
                <a:cs typeface="Calibri Light" panose="020F0302020204030204" pitchFamily="34" charset="0"/>
              </a:rPr>
              <a:t> </a:t>
            </a:r>
            <a:r>
              <a:rPr lang="it-CH" sz="2400" b="1" dirty="0" err="1">
                <a:solidFill>
                  <a:schemeClr val="accent2"/>
                </a:solidFill>
                <a:latin typeface="Calibri Light" panose="020F0302020204030204" pitchFamily="34" charset="0"/>
                <a:cs typeface="Calibri Light" panose="020F0302020204030204" pitchFamily="34" charset="0"/>
              </a:rPr>
              <a:t>selection</a:t>
            </a:r>
            <a:r>
              <a:rPr lang="it-CH" sz="2400" b="1" dirty="0">
                <a:solidFill>
                  <a:schemeClr val="accent2"/>
                </a:solidFill>
                <a:latin typeface="Calibri Light" panose="020F0302020204030204" pitchFamily="34" charset="0"/>
                <a:cs typeface="Calibri Light" panose="020F0302020204030204" pitchFamily="34" charset="0"/>
              </a:rPr>
              <a:t> </a:t>
            </a:r>
            <a:r>
              <a:rPr lang="it-CH" sz="2400" b="1" dirty="0" err="1">
                <a:solidFill>
                  <a:schemeClr val="accent2"/>
                </a:solidFill>
                <a:latin typeface="Calibri Light" panose="020F0302020204030204" pitchFamily="34" charset="0"/>
                <a:cs typeface="Calibri Light" panose="020F0302020204030204" pitchFamily="34" charset="0"/>
              </a:rPr>
              <a:t>when</a:t>
            </a:r>
            <a:r>
              <a:rPr lang="it-CH" sz="2400" b="1" dirty="0">
                <a:solidFill>
                  <a:schemeClr val="accent2"/>
                </a:solidFill>
                <a:latin typeface="Calibri Light" panose="020F0302020204030204" pitchFamily="34" charset="0"/>
                <a:cs typeface="Calibri Light" panose="020F0302020204030204" pitchFamily="34" charset="0"/>
              </a:rPr>
              <a:t> </a:t>
            </a:r>
            <a:r>
              <a:rPr lang="it-CH" sz="2400" b="1" dirty="0" err="1">
                <a:solidFill>
                  <a:schemeClr val="accent2"/>
                </a:solidFill>
                <a:latin typeface="Calibri Light" panose="020F0302020204030204" pitchFamily="34" charset="0"/>
                <a:cs typeface="Calibri Light" panose="020F0302020204030204" pitchFamily="34" charset="0"/>
              </a:rPr>
              <a:t>straightening</a:t>
            </a:r>
            <a:endParaRPr lang="de-CH" sz="2400" b="1"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02732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37A48A7-DB76-4825-8FF7-7395C7F13BAC}"/>
              </a:ext>
            </a:extLst>
          </p:cNvPr>
          <p:cNvSpPr>
            <a:spLocks noGrp="1"/>
          </p:cNvSpPr>
          <p:nvPr>
            <p:ph type="title"/>
          </p:nvPr>
        </p:nvSpPr>
        <p:spPr>
          <a:xfrm>
            <a:off x="183676" y="0"/>
            <a:ext cx="9281166" cy="2114026"/>
          </a:xfrm>
          <a:noFill/>
        </p:spPr>
        <p:txBody>
          <a:bodyPr vert="horz" lIns="91440" tIns="45720" rIns="91440" bIns="45720" rtlCol="0" anchor="b">
            <a:normAutofit fontScale="90000"/>
          </a:bodyPr>
          <a:lstStyle/>
          <a:p>
            <a:pPr algn="ctr"/>
            <a:r>
              <a:rPr lang="en-US" sz="3100" b="1" dirty="0">
                <a:solidFill>
                  <a:schemeClr val="accent2"/>
                </a:solidFill>
                <a:latin typeface="Calibri Light" panose="020F0302020204030204" pitchFamily="34" charset="0"/>
                <a:cs typeface="Calibri Light" panose="020F0302020204030204" pitchFamily="34" charset="0"/>
              </a:rPr>
              <a:t>GENERAL APPEARANCE</a:t>
            </a:r>
            <a:br>
              <a:rPr lang="en-US" sz="3100" b="1" dirty="0">
                <a:solidFill>
                  <a:schemeClr val="accent2"/>
                </a:solidFill>
                <a:latin typeface="Calibri Light" panose="020F0302020204030204" pitchFamily="34" charset="0"/>
                <a:cs typeface="Calibri Light" panose="020F0302020204030204" pitchFamily="34" charset="0"/>
              </a:rPr>
            </a:br>
            <a:r>
              <a:rPr lang="en-US" sz="2400" dirty="0">
                <a:solidFill>
                  <a:schemeClr val="accent2"/>
                </a:solidFill>
                <a:latin typeface="Calibri Light" panose="020F0302020204030204" pitchFamily="34" charset="0"/>
                <a:cs typeface="Calibri Light" panose="020F0302020204030204" pitchFamily="34" charset="0"/>
              </a:rPr>
              <a:t/>
            </a:r>
            <a:br>
              <a:rPr lang="en-US" sz="2400"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Longhaired, </a:t>
            </a:r>
            <a:r>
              <a:rPr lang="en-US" sz="2700" b="1" dirty="0" err="1">
                <a:solidFill>
                  <a:schemeClr val="accent2"/>
                </a:solidFill>
                <a:latin typeface="Calibri Light" panose="020F0302020204030204" pitchFamily="34" charset="0"/>
                <a:cs typeface="Calibri Light" panose="020F0302020204030204" pitchFamily="34" charset="0"/>
              </a:rPr>
              <a:t>tricoloured</a:t>
            </a:r>
            <a:r>
              <a:rPr lang="en-US" sz="2700" b="1" dirty="0">
                <a:solidFill>
                  <a:schemeClr val="accent2"/>
                </a:solidFill>
                <a:latin typeface="Calibri Light" panose="020F0302020204030204" pitchFamily="34" charset="0"/>
                <a:cs typeface="Calibri Light" panose="020F0302020204030204" pitchFamily="34" charset="0"/>
              </a:rPr>
              <a:t>, strong and agile working dog, of above medium size, with sturdily built limbs; harmonious and well balanced.</a:t>
            </a:r>
            <a:r>
              <a:rPr lang="en-US" sz="2400" dirty="0">
                <a:solidFill>
                  <a:schemeClr val="accent2"/>
                </a:solidFill>
                <a:latin typeface="Calibri Light" panose="020F0302020204030204" pitchFamily="34" charset="0"/>
                <a:cs typeface="Calibri Light" panose="020F0302020204030204" pitchFamily="34" charset="0"/>
              </a:rPr>
              <a:t/>
            </a:r>
            <a:br>
              <a:rPr lang="en-US" sz="2400" dirty="0">
                <a:solidFill>
                  <a:schemeClr val="accent2"/>
                </a:solidFill>
                <a:latin typeface="Calibri Light" panose="020F0302020204030204" pitchFamily="34" charset="0"/>
                <a:cs typeface="Calibri Light" panose="020F0302020204030204" pitchFamily="34" charset="0"/>
              </a:rPr>
            </a:br>
            <a:endParaRPr lang="en-US" sz="2400" dirty="0">
              <a:solidFill>
                <a:schemeClr val="accent2"/>
              </a:solidFill>
              <a:latin typeface="Calibri Light" panose="020F0302020204030204" pitchFamily="34" charset="0"/>
              <a:cs typeface="Calibri Light" panose="020F0302020204030204" pitchFamily="34" charset="0"/>
            </a:endParaRPr>
          </a:p>
        </p:txBody>
      </p:sp>
      <p:pic>
        <p:nvPicPr>
          <p:cNvPr id="4" name="Inhaltsplatzhalter 3">
            <a:extLst>
              <a:ext uri="{FF2B5EF4-FFF2-40B4-BE49-F238E27FC236}">
                <a16:creationId xmlns="" xmlns:a16="http://schemas.microsoft.com/office/drawing/2014/main" id="{CB346425-A03D-41A8-B8C4-C63ABE5779F8}"/>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p:blipFill>
        <p:spPr>
          <a:xfrm>
            <a:off x="2405247" y="2147582"/>
            <a:ext cx="5035788" cy="4428614"/>
          </a:xfrm>
          <a:prstGeom prst="rect">
            <a:avLst/>
          </a:prstGeom>
        </p:spPr>
      </p:pic>
    </p:spTree>
    <p:extLst>
      <p:ext uri="{BB962C8B-B14F-4D97-AF65-F5344CB8AC3E}">
        <p14:creationId xmlns="" xmlns:p14="http://schemas.microsoft.com/office/powerpoint/2010/main" val="35574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5B834F-56A6-4E47-A623-45DDA4E28DFB}"/>
              </a:ext>
            </a:extLst>
          </p:cNvPr>
          <p:cNvSpPr>
            <a:spLocks noGrp="1"/>
          </p:cNvSpPr>
          <p:nvPr>
            <p:ph type="title"/>
          </p:nvPr>
        </p:nvSpPr>
        <p:spPr>
          <a:xfrm>
            <a:off x="530244" y="-144380"/>
            <a:ext cx="10731314" cy="2122415"/>
          </a:xfrm>
        </p:spPr>
        <p:txBody>
          <a:bodyPr vert="horz" lIns="91440" tIns="45720" rIns="91440" bIns="45720" rtlCol="0" anchor="b">
            <a:normAutofit fontScale="90000"/>
          </a:bodyPr>
          <a:lstStyle/>
          <a:p>
            <a:r>
              <a:rPr lang="en-US" sz="1700" b="1" kern="1200" dirty="0">
                <a:latin typeface="+mj-lt"/>
                <a:ea typeface="+mj-ea"/>
                <a:cs typeface="+mj-cs"/>
              </a:rPr>
              <a:t> </a:t>
            </a:r>
            <a:br>
              <a:rPr lang="en-US" sz="1700" b="1" kern="1200" dirty="0">
                <a:latin typeface="+mj-lt"/>
                <a:ea typeface="+mj-ea"/>
                <a:cs typeface="+mj-cs"/>
              </a:rPr>
            </a:br>
            <a:r>
              <a:rPr lang="en-US" sz="2700" b="1" dirty="0">
                <a:solidFill>
                  <a:schemeClr val="accent2"/>
                </a:solidFill>
                <a:latin typeface="Calibri Light" panose="020F0302020204030204" pitchFamily="34" charset="0"/>
                <a:ea typeface="+mj-ea"/>
                <a:cs typeface="Calibri Light" panose="020F0302020204030204" pitchFamily="34" charset="0"/>
              </a:rPr>
              <a:t>IMPORTANT PROPORTIONS</a:t>
            </a:r>
            <a:r>
              <a:rPr lang="en-US" sz="2700" b="1" kern="1200" dirty="0">
                <a:solidFill>
                  <a:schemeClr val="accent2"/>
                </a:solidFill>
                <a:latin typeface="Calibri Light" panose="020F0302020204030204" pitchFamily="34" charset="0"/>
                <a:cs typeface="Calibri Light" panose="020F0302020204030204" pitchFamily="34" charset="0"/>
              </a:rPr>
              <a:t/>
            </a:r>
            <a:br>
              <a:rPr lang="en-US" sz="2700" b="1" kern="1200" dirty="0">
                <a:solidFill>
                  <a:schemeClr val="accent2"/>
                </a:solidFill>
                <a:latin typeface="Calibri Light" panose="020F0302020204030204" pitchFamily="34" charset="0"/>
                <a:cs typeface="Calibri Light" panose="020F0302020204030204" pitchFamily="34" charset="0"/>
              </a:rPr>
            </a:br>
            <a:r>
              <a:rPr lang="en-US" sz="1700" b="1" kern="1200" dirty="0">
                <a:solidFill>
                  <a:schemeClr val="accent2"/>
                </a:solidFill>
                <a:latin typeface="Calibri Light" panose="020F0302020204030204" pitchFamily="34" charset="0"/>
                <a:cs typeface="Calibri Light" panose="020F0302020204030204" pitchFamily="34" charset="0"/>
              </a:rPr>
              <a:t/>
            </a:r>
            <a:br>
              <a:rPr lang="en-US" sz="1700" b="1" kern="1200" dirty="0">
                <a:solidFill>
                  <a:schemeClr val="accent2"/>
                </a:solidFill>
                <a:latin typeface="Calibri Light" panose="020F0302020204030204" pitchFamily="34" charset="0"/>
                <a:cs typeface="Calibri Light" panose="020F0302020204030204" pitchFamily="34" charset="0"/>
              </a:rPr>
            </a:br>
            <a:r>
              <a:rPr lang="en-US" sz="2700" b="1" kern="1200" dirty="0">
                <a:solidFill>
                  <a:schemeClr val="accent2"/>
                </a:solidFill>
                <a:latin typeface="Calibri Light" panose="020F0302020204030204" pitchFamily="34" charset="0"/>
                <a:cs typeface="Calibri Light" panose="020F0302020204030204" pitchFamily="34" charset="0"/>
              </a:rPr>
              <a:t>- </a:t>
            </a:r>
            <a:r>
              <a:rPr lang="en-US" sz="2400" b="1" dirty="0">
                <a:solidFill>
                  <a:schemeClr val="accent2"/>
                </a:solidFill>
                <a:latin typeface="Calibri Light" panose="020F0302020204030204" pitchFamily="34" charset="0"/>
                <a:cs typeface="Calibri Light" panose="020F0302020204030204" pitchFamily="34" charset="0"/>
              </a:rPr>
              <a:t>Height at withers : length of body (measured from the point of the</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shoulder to the point of the buttock) = 9 : 10, rather compact than elongated</a:t>
            </a:r>
            <a:r>
              <a:rPr lang="en-US" sz="2400" b="1" kern="1200" dirty="0">
                <a:solidFill>
                  <a:schemeClr val="accent2"/>
                </a:solidFill>
                <a:latin typeface="Calibri Light" panose="020F0302020204030204" pitchFamily="34" charset="0"/>
                <a:cs typeface="Calibri Light" panose="020F0302020204030204" pitchFamily="34" charset="0"/>
              </a:rPr>
              <a:t/>
            </a:r>
            <a:br>
              <a:rPr lang="en-US" sz="2400" b="1" kern="1200" dirty="0">
                <a:solidFill>
                  <a:schemeClr val="accent2"/>
                </a:solidFill>
                <a:latin typeface="Calibri Light" panose="020F0302020204030204" pitchFamily="34" charset="0"/>
                <a:cs typeface="Calibri Light" panose="020F0302020204030204" pitchFamily="34" charset="0"/>
              </a:rPr>
            </a:br>
            <a:r>
              <a:rPr lang="en-US" sz="2400" b="1" kern="1200" dirty="0">
                <a:solidFill>
                  <a:schemeClr val="accent2"/>
                </a:solidFill>
                <a:latin typeface="Calibri Light" panose="020F0302020204030204" pitchFamily="34" charset="0"/>
                <a:cs typeface="Calibri Light" panose="020F0302020204030204" pitchFamily="34" charset="0"/>
              </a:rPr>
              <a:t>- </a:t>
            </a:r>
            <a:r>
              <a:rPr lang="en-US" sz="2400" b="1" dirty="0">
                <a:solidFill>
                  <a:schemeClr val="accent2"/>
                </a:solidFill>
                <a:latin typeface="Calibri Light" panose="020F0302020204030204" pitchFamily="34" charset="0"/>
                <a:cs typeface="Calibri Light" panose="020F0302020204030204" pitchFamily="34" charset="0"/>
              </a:rPr>
              <a:t>Ideal relation of height at withers : depth of chest = 2 : 1.</a:t>
            </a:r>
            <a:endParaRPr lang="en-US" sz="24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CDF18F17-9FE2-44B0-9E20-8F7DA833853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0244" y="2418364"/>
            <a:ext cx="3941088" cy="2688972"/>
          </a:xfrm>
          <a:prstGeom prst="rect">
            <a:avLst/>
          </a:prstGeom>
        </p:spPr>
      </p:pic>
      <p:pic>
        <p:nvPicPr>
          <p:cNvPr id="9" name="Grafik 8">
            <a:extLst>
              <a:ext uri="{FF2B5EF4-FFF2-40B4-BE49-F238E27FC236}">
                <a16:creationId xmlns="" xmlns:a16="http://schemas.microsoft.com/office/drawing/2014/main" id="{0525EA4B-7C95-4D57-A103-475AC27FF66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95811" y="2418364"/>
            <a:ext cx="4124357" cy="2688973"/>
          </a:xfrm>
          <a:prstGeom prst="rect">
            <a:avLst/>
          </a:prstGeom>
        </p:spPr>
      </p:pic>
      <p:sp>
        <p:nvSpPr>
          <p:cNvPr id="5" name="Textfeld 4">
            <a:extLst>
              <a:ext uri="{FF2B5EF4-FFF2-40B4-BE49-F238E27FC236}">
                <a16:creationId xmlns="" xmlns:a16="http://schemas.microsoft.com/office/drawing/2014/main" id="{AAC55B44-BC1B-43A4-A65F-8D739FA97669}"/>
              </a:ext>
            </a:extLst>
          </p:cNvPr>
          <p:cNvSpPr txBox="1"/>
          <p:nvPr/>
        </p:nvSpPr>
        <p:spPr>
          <a:xfrm>
            <a:off x="577671" y="5329590"/>
            <a:ext cx="9236279" cy="1692771"/>
          </a:xfrm>
          <a:prstGeom prst="rect">
            <a:avLst/>
          </a:prstGeom>
          <a:noFill/>
        </p:spPr>
        <p:txBody>
          <a:bodyPr wrap="square" rtlCol="0">
            <a:spAutoFit/>
          </a:bodyPr>
          <a:lstStyle/>
          <a:p>
            <a:r>
              <a:rPr lang="de-CH" sz="2800" b="1" dirty="0">
                <a:solidFill>
                  <a:schemeClr val="accent2"/>
                </a:solidFill>
                <a:latin typeface="Calibri Light" panose="020F0302020204030204" pitchFamily="34" charset="0"/>
                <a:cs typeface="Calibri Light" panose="020F0302020204030204" pitchFamily="34" charset="0"/>
              </a:rPr>
              <a:t>SIZE</a:t>
            </a:r>
            <a:endParaRPr lang="de-CH" sz="2800"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Height at </a:t>
            </a:r>
            <a:r>
              <a:rPr lang="de-CH" sz="2400" b="1" dirty="0" err="1">
                <a:solidFill>
                  <a:schemeClr val="accent2"/>
                </a:solidFill>
                <a:latin typeface="Calibri Light" panose="020F0302020204030204" pitchFamily="34" charset="0"/>
                <a:cs typeface="Calibri Light" panose="020F0302020204030204" pitchFamily="34" charset="0"/>
              </a:rPr>
              <a:t>withers</a:t>
            </a:r>
            <a:r>
              <a:rPr lang="de-CH" sz="2400" b="1" dirty="0">
                <a:solidFill>
                  <a:schemeClr val="accent2"/>
                </a:solidFill>
                <a:latin typeface="Calibri Light" panose="020F0302020204030204" pitchFamily="34" charset="0"/>
                <a:cs typeface="Calibri Light" panose="020F0302020204030204" pitchFamily="34" charset="0"/>
              </a:rPr>
              <a:t> : for </a:t>
            </a:r>
            <a:r>
              <a:rPr lang="de-CH" sz="2400" b="1" dirty="0" err="1">
                <a:solidFill>
                  <a:schemeClr val="accent2"/>
                </a:solidFill>
                <a:latin typeface="Calibri Light" panose="020F0302020204030204" pitchFamily="34" charset="0"/>
                <a:cs typeface="Calibri Light" panose="020F0302020204030204" pitchFamily="34" charset="0"/>
              </a:rPr>
              <a:t>dogs</a:t>
            </a:r>
            <a:r>
              <a:rPr lang="de-CH" sz="2400" b="1" dirty="0">
                <a:solidFill>
                  <a:schemeClr val="accent2"/>
                </a:solidFill>
                <a:latin typeface="Calibri Light" panose="020F0302020204030204" pitchFamily="34" charset="0"/>
                <a:cs typeface="Calibri Light" panose="020F0302020204030204" pitchFamily="34" charset="0"/>
              </a:rPr>
              <a:t>         64 – 70 cm   </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   ideal </a:t>
            </a:r>
            <a:r>
              <a:rPr lang="de-CH" sz="2400" b="1" dirty="0" err="1">
                <a:solidFill>
                  <a:schemeClr val="accent2"/>
                </a:solidFill>
                <a:latin typeface="Calibri Light" panose="020F0302020204030204" pitchFamily="34" charset="0"/>
                <a:cs typeface="Calibri Light" panose="020F0302020204030204" pitchFamily="34" charset="0"/>
              </a:rPr>
              <a:t>size</a:t>
            </a:r>
            <a:r>
              <a:rPr lang="de-CH" sz="2400" b="1" dirty="0">
                <a:solidFill>
                  <a:schemeClr val="accent2"/>
                </a:solidFill>
                <a:latin typeface="Calibri Light" panose="020F0302020204030204" pitchFamily="34" charset="0"/>
                <a:cs typeface="Calibri Light" panose="020F0302020204030204" pitchFamily="34" charset="0"/>
              </a:rPr>
              <a:t> 66 – 68 cm</a:t>
            </a:r>
          </a:p>
          <a:p>
            <a:r>
              <a:rPr lang="de-CH" sz="2400" b="1" dirty="0">
                <a:solidFill>
                  <a:schemeClr val="accent2"/>
                </a:solidFill>
                <a:latin typeface="Calibri Light" panose="020F0302020204030204" pitchFamily="34" charset="0"/>
                <a:cs typeface="Calibri Light" panose="020F0302020204030204" pitchFamily="34" charset="0"/>
              </a:rPr>
              <a:t>                                 for </a:t>
            </a:r>
            <a:r>
              <a:rPr lang="de-CH" sz="2400" b="1" dirty="0" err="1">
                <a:solidFill>
                  <a:schemeClr val="accent2"/>
                </a:solidFill>
                <a:latin typeface="Calibri Light" panose="020F0302020204030204" pitchFamily="34" charset="0"/>
                <a:cs typeface="Calibri Light" panose="020F0302020204030204" pitchFamily="34" charset="0"/>
              </a:rPr>
              <a:t>bitches</a:t>
            </a:r>
            <a:r>
              <a:rPr lang="de-CH" sz="2400" b="1" dirty="0">
                <a:solidFill>
                  <a:schemeClr val="accent2"/>
                </a:solidFill>
                <a:latin typeface="Calibri Light" panose="020F0302020204030204" pitchFamily="34" charset="0"/>
                <a:cs typeface="Calibri Light" panose="020F0302020204030204" pitchFamily="34" charset="0"/>
              </a:rPr>
              <a:t>     58 – 66 cm   </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   ideal </a:t>
            </a:r>
            <a:r>
              <a:rPr lang="de-CH" sz="2400" b="1" dirty="0" err="1">
                <a:solidFill>
                  <a:schemeClr val="accent2"/>
                </a:solidFill>
                <a:latin typeface="Calibri Light" panose="020F0302020204030204" pitchFamily="34" charset="0"/>
                <a:cs typeface="Calibri Light" panose="020F0302020204030204" pitchFamily="34" charset="0"/>
              </a:rPr>
              <a:t>size</a:t>
            </a:r>
            <a:r>
              <a:rPr lang="de-CH" sz="2400" b="1" dirty="0">
                <a:solidFill>
                  <a:schemeClr val="accent2"/>
                </a:solidFill>
                <a:latin typeface="Calibri Light" panose="020F0302020204030204" pitchFamily="34" charset="0"/>
                <a:cs typeface="Calibri Light" panose="020F0302020204030204" pitchFamily="34" charset="0"/>
              </a:rPr>
              <a:t> 60 – 63 cm </a:t>
            </a:r>
          </a:p>
          <a:p>
            <a:endParaRPr lang="de-CH" sz="28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388528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3B8C26-FAF2-48B4-BA16-531A5DFE52AA}"/>
              </a:ext>
            </a:extLst>
          </p:cNvPr>
          <p:cNvSpPr>
            <a:spLocks noGrp="1"/>
          </p:cNvSpPr>
          <p:nvPr>
            <p:ph type="title"/>
          </p:nvPr>
        </p:nvSpPr>
        <p:spPr>
          <a:xfrm>
            <a:off x="771788" y="4253218"/>
            <a:ext cx="4060271" cy="1166070"/>
          </a:xfrm>
        </p:spPr>
        <p:txBody>
          <a:bodyPr>
            <a:normAutofit/>
          </a:bodyPr>
          <a:lstStyle/>
          <a:p>
            <a:pPr>
              <a:lnSpc>
                <a:spcPct val="50000"/>
              </a:lnSpc>
            </a:pPr>
            <a:r>
              <a:rPr lang="de-CH" sz="2800" b="1" kern="100" dirty="0"/>
              <a:t/>
            </a:r>
            <a:br>
              <a:rPr lang="de-CH" sz="2800" b="1" kern="100" dirty="0"/>
            </a:br>
            <a:r>
              <a:rPr lang="de-CH" sz="2800" b="1" kern="100" dirty="0"/>
              <a:t/>
            </a:r>
            <a:br>
              <a:rPr lang="de-CH" sz="2800" b="1" kern="100" dirty="0"/>
            </a:br>
            <a:endParaRPr lang="de-CH" sz="2800" b="1" kern="100" dirty="0"/>
          </a:p>
        </p:txBody>
      </p:sp>
      <p:pic>
        <p:nvPicPr>
          <p:cNvPr id="5" name="Grafik 4">
            <a:extLst>
              <a:ext uri="{FF2B5EF4-FFF2-40B4-BE49-F238E27FC236}">
                <a16:creationId xmlns="" xmlns:a16="http://schemas.microsoft.com/office/drawing/2014/main" id="{68CC15DD-8C27-4CBA-BDB5-095DEAC2B9D8}"/>
              </a:ext>
            </a:extLst>
          </p:cNvPr>
          <p:cNvPicPr/>
          <p:nvPr/>
        </p:nvPicPr>
        <p:blipFill>
          <a:blip r:embed="rId2" cstate="print">
            <a:extLst>
              <a:ext uri="{28A0092B-C50C-407E-A947-70E740481C1C}">
                <a14:useLocalDpi xmlns="" xmlns:a14="http://schemas.microsoft.com/office/drawing/2010/main" val="0"/>
              </a:ext>
            </a:extLst>
          </a:blip>
          <a:srcRect/>
          <a:stretch/>
        </p:blipFill>
        <p:spPr>
          <a:xfrm>
            <a:off x="1015068" y="780635"/>
            <a:ext cx="3573709" cy="2751130"/>
          </a:xfrm>
          <a:prstGeom prst="rect">
            <a:avLst/>
          </a:prstGeom>
        </p:spPr>
      </p:pic>
      <p:pic>
        <p:nvPicPr>
          <p:cNvPr id="4" name="Grafik 3">
            <a:extLst>
              <a:ext uri="{FF2B5EF4-FFF2-40B4-BE49-F238E27FC236}">
                <a16:creationId xmlns="" xmlns:a16="http://schemas.microsoft.com/office/drawing/2014/main" id="{38608F1A-87F5-462F-8AFF-5B3902D3E9BF}"/>
              </a:ext>
            </a:extLst>
          </p:cNvPr>
          <p:cNvPicPr/>
          <p:nvPr/>
        </p:nvPicPr>
        <p:blipFill>
          <a:blip r:embed="rId3" cstate="print">
            <a:extLst>
              <a:ext uri="{28A0092B-C50C-407E-A947-70E740481C1C}">
                <a14:useLocalDpi xmlns="" xmlns:a14="http://schemas.microsoft.com/office/drawing/2010/main" val="0"/>
              </a:ext>
            </a:extLst>
          </a:blip>
          <a:srcRect/>
          <a:stretch/>
        </p:blipFill>
        <p:spPr>
          <a:xfrm>
            <a:off x="5522987" y="753604"/>
            <a:ext cx="3730069" cy="2778161"/>
          </a:xfrm>
          <a:prstGeom prst="rect">
            <a:avLst/>
          </a:prstGeom>
        </p:spPr>
      </p:pic>
      <p:sp>
        <p:nvSpPr>
          <p:cNvPr id="11" name="Titel 1">
            <a:extLst>
              <a:ext uri="{FF2B5EF4-FFF2-40B4-BE49-F238E27FC236}">
                <a16:creationId xmlns="" xmlns:a16="http://schemas.microsoft.com/office/drawing/2014/main" id="{9BC55F95-B4B0-4B56-8201-BF3D16CD064E}"/>
              </a:ext>
            </a:extLst>
          </p:cNvPr>
          <p:cNvSpPr txBox="1">
            <a:spLocks/>
          </p:cNvSpPr>
          <p:nvPr/>
        </p:nvSpPr>
        <p:spPr>
          <a:xfrm>
            <a:off x="6737684" y="4329159"/>
            <a:ext cx="4531895" cy="16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50000"/>
              </a:lnSpc>
            </a:pPr>
            <a:endParaRPr lang="de-CH" sz="2800" b="1" kern="100" dirty="0"/>
          </a:p>
        </p:txBody>
      </p:sp>
      <p:sp>
        <p:nvSpPr>
          <p:cNvPr id="3" name="Textfeld 2">
            <a:extLst>
              <a:ext uri="{FF2B5EF4-FFF2-40B4-BE49-F238E27FC236}">
                <a16:creationId xmlns="" xmlns:a16="http://schemas.microsoft.com/office/drawing/2014/main" id="{F89CA739-F7CA-49D7-A39A-CFC3B7EA5FAA}"/>
              </a:ext>
            </a:extLst>
          </p:cNvPr>
          <p:cNvSpPr txBox="1"/>
          <p:nvPr/>
        </p:nvSpPr>
        <p:spPr>
          <a:xfrm>
            <a:off x="771788" y="4329159"/>
            <a:ext cx="3842157" cy="1138773"/>
          </a:xfrm>
          <a:prstGeom prst="rect">
            <a:avLst/>
          </a:prstGeom>
          <a:noFill/>
        </p:spPr>
        <p:txBody>
          <a:bodyPr wrap="square" rtlCol="0">
            <a:spAutoFit/>
          </a:bodyPr>
          <a:lstStyle/>
          <a:p>
            <a:r>
              <a:rPr lang="de-CH" sz="4400" dirty="0">
                <a:solidFill>
                  <a:srgbClr val="FF0000"/>
                </a:solidFill>
                <a:sym typeface="Wingdings" panose="05000000000000000000" pitchFamily="2" charset="2"/>
              </a:rPr>
              <a:t> </a:t>
            </a:r>
            <a:r>
              <a:rPr lang="de-CH" sz="2800" dirty="0" err="1">
                <a:solidFill>
                  <a:srgbClr val="92D050"/>
                </a:solidFill>
                <a:sym typeface="Wingdings" panose="05000000000000000000" pitchFamily="2" charset="2"/>
              </a:rPr>
              <a:t>incorrect</a:t>
            </a:r>
            <a:r>
              <a:rPr lang="de-CH" sz="2800" dirty="0">
                <a:solidFill>
                  <a:srgbClr val="92D050"/>
                </a:solidFill>
                <a:sym typeface="Wingdings" panose="05000000000000000000" pitchFamily="2" charset="2"/>
              </a:rPr>
              <a:t> </a:t>
            </a:r>
          </a:p>
          <a:p>
            <a:r>
              <a:rPr lang="de-CH" sz="2400" dirty="0">
                <a:solidFill>
                  <a:srgbClr val="92D050"/>
                </a:solidFill>
                <a:latin typeface="Calibri Light" panose="020F0302020204030204" pitchFamily="34" charset="0"/>
                <a:cs typeface="Calibri Light" panose="020F0302020204030204" pitchFamily="34" charset="0"/>
              </a:rPr>
              <a:t>        </a:t>
            </a:r>
            <a:r>
              <a:rPr lang="de-CH" sz="2400" dirty="0" err="1">
                <a:solidFill>
                  <a:srgbClr val="92D050"/>
                </a:solidFill>
                <a:latin typeface="Calibri Light" panose="020F0302020204030204" pitchFamily="34" charset="0"/>
                <a:cs typeface="Calibri Light" panose="020F0302020204030204" pitchFamily="34" charset="0"/>
              </a:rPr>
              <a:t>format</a:t>
            </a:r>
            <a:r>
              <a:rPr lang="de-CH" sz="2400" dirty="0">
                <a:solidFill>
                  <a:srgbClr val="92D050"/>
                </a:solidFill>
                <a:latin typeface="Calibri Light" panose="020F0302020204030204" pitchFamily="34" charset="0"/>
                <a:cs typeface="Calibri Light" panose="020F0302020204030204" pitchFamily="34" charset="0"/>
              </a:rPr>
              <a:t> </a:t>
            </a:r>
            <a:r>
              <a:rPr lang="de-CH" sz="2400" dirty="0" err="1">
                <a:solidFill>
                  <a:srgbClr val="92D050"/>
                </a:solidFill>
                <a:latin typeface="Calibri Light" panose="020F0302020204030204" pitchFamily="34" charset="0"/>
                <a:cs typeface="Calibri Light" panose="020F0302020204030204" pitchFamily="34" charset="0"/>
              </a:rPr>
              <a:t>square</a:t>
            </a:r>
            <a:endParaRPr lang="de-CH" sz="2400" dirty="0">
              <a:solidFill>
                <a:srgbClr val="92D050"/>
              </a:solidFill>
              <a:latin typeface="Calibri Light" panose="020F0302020204030204" pitchFamily="34" charset="0"/>
              <a:cs typeface="Calibri Light" panose="020F0302020204030204" pitchFamily="34" charset="0"/>
            </a:endParaRPr>
          </a:p>
        </p:txBody>
      </p:sp>
      <p:sp>
        <p:nvSpPr>
          <p:cNvPr id="7" name="Textfeld 6">
            <a:extLst>
              <a:ext uri="{FF2B5EF4-FFF2-40B4-BE49-F238E27FC236}">
                <a16:creationId xmlns="" xmlns:a16="http://schemas.microsoft.com/office/drawing/2014/main" id="{8D44F779-75DC-4050-B8B1-FE3D5EA985BF}"/>
              </a:ext>
            </a:extLst>
          </p:cNvPr>
          <p:cNvSpPr txBox="1"/>
          <p:nvPr/>
        </p:nvSpPr>
        <p:spPr>
          <a:xfrm>
            <a:off x="5886033" y="4390714"/>
            <a:ext cx="4060271" cy="1077218"/>
          </a:xfrm>
          <a:prstGeom prst="rect">
            <a:avLst/>
          </a:prstGeom>
          <a:noFill/>
        </p:spPr>
        <p:txBody>
          <a:bodyPr wrap="square" rtlCol="0">
            <a:spAutoFit/>
          </a:bodyPr>
          <a:lstStyle/>
          <a:p>
            <a:r>
              <a:rPr lang="de-CH" sz="3600" dirty="0">
                <a:solidFill>
                  <a:srgbClr val="FF0000"/>
                </a:solidFill>
                <a:sym typeface="Wingdings" panose="05000000000000000000" pitchFamily="2" charset="2"/>
              </a:rPr>
              <a:t> </a:t>
            </a:r>
            <a:r>
              <a:rPr lang="de-CH" sz="2800" dirty="0" err="1">
                <a:solidFill>
                  <a:srgbClr val="92D050"/>
                </a:solidFill>
                <a:sym typeface="Wingdings" panose="05000000000000000000" pitchFamily="2" charset="2"/>
              </a:rPr>
              <a:t>incorrect</a:t>
            </a:r>
            <a:r>
              <a:rPr lang="de-CH" sz="2800" dirty="0">
                <a:solidFill>
                  <a:srgbClr val="92D050"/>
                </a:solidFill>
                <a:sym typeface="Wingdings" panose="05000000000000000000" pitchFamily="2" charset="2"/>
              </a:rPr>
              <a:t> </a:t>
            </a:r>
          </a:p>
          <a:p>
            <a:r>
              <a:rPr lang="de-CH" sz="2800" dirty="0">
                <a:solidFill>
                  <a:srgbClr val="92D050"/>
                </a:solidFill>
                <a:latin typeface="Calibri Light" panose="020F0302020204030204" pitchFamily="34" charset="0"/>
                <a:cs typeface="Calibri Light" panose="020F0302020204030204" pitchFamily="34" charset="0"/>
              </a:rPr>
              <a:t>     </a:t>
            </a:r>
            <a:r>
              <a:rPr lang="de-CH" sz="2800" dirty="0" err="1">
                <a:solidFill>
                  <a:srgbClr val="92D050"/>
                </a:solidFill>
                <a:latin typeface="Calibri Light" panose="020F0302020204030204" pitchFamily="34" charset="0"/>
                <a:cs typeface="Calibri Light" panose="020F0302020204030204" pitchFamily="34" charset="0"/>
              </a:rPr>
              <a:t>format</a:t>
            </a:r>
            <a:r>
              <a:rPr lang="de-CH" sz="2800" dirty="0">
                <a:solidFill>
                  <a:srgbClr val="92D050"/>
                </a:solidFill>
                <a:latin typeface="Calibri Light" panose="020F0302020204030204" pitchFamily="34" charset="0"/>
                <a:cs typeface="Calibri Light" panose="020F0302020204030204" pitchFamily="34" charset="0"/>
              </a:rPr>
              <a:t> too </a:t>
            </a:r>
            <a:r>
              <a:rPr lang="de-CH" sz="2800" dirty="0" err="1">
                <a:solidFill>
                  <a:srgbClr val="92D050"/>
                </a:solidFill>
                <a:latin typeface="Calibri Light" panose="020F0302020204030204" pitchFamily="34" charset="0"/>
                <a:cs typeface="Calibri Light" panose="020F0302020204030204" pitchFamily="34" charset="0"/>
              </a:rPr>
              <a:t>long</a:t>
            </a:r>
            <a:endParaRPr lang="de-CH" sz="2800" dirty="0">
              <a:solidFill>
                <a:srgbClr val="92D050"/>
              </a:solidFill>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286030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325AE9F-2F12-41EB-92F9-B7517AB1AEA7}"/>
              </a:ext>
            </a:extLst>
          </p:cNvPr>
          <p:cNvSpPr>
            <a:spLocks noGrp="1"/>
          </p:cNvSpPr>
          <p:nvPr>
            <p:ph type="title"/>
          </p:nvPr>
        </p:nvSpPr>
        <p:spPr>
          <a:xfrm>
            <a:off x="369116" y="939568"/>
            <a:ext cx="9649179" cy="4426516"/>
          </a:xfrm>
        </p:spPr>
        <p:txBody>
          <a:bodyPr vert="horz" lIns="91440" tIns="45720" rIns="91440" bIns="45720" rtlCol="0" anchor="b">
            <a:normAutofit/>
          </a:bodyPr>
          <a:lstStyle/>
          <a:p>
            <a:pPr algn="ctr"/>
            <a:r>
              <a:rPr lang="en-US" sz="3600" b="1" kern="1200" dirty="0">
                <a:solidFill>
                  <a:schemeClr val="accent2"/>
                </a:solidFill>
                <a:latin typeface="Calibri Light" panose="020F0302020204030204" pitchFamily="34" charset="0"/>
                <a:cs typeface="Calibri Light" panose="020F0302020204030204" pitchFamily="34" charset="0"/>
              </a:rPr>
              <a:t>BEHAVIOUR / TEMPERAMENT </a:t>
            </a:r>
            <a:r>
              <a:rPr lang="en-US" sz="3600" b="1" u="sng" kern="1200" dirty="0">
                <a:solidFill>
                  <a:schemeClr val="accent2"/>
                </a:solidFill>
                <a:latin typeface="Calibri Light" panose="020F0302020204030204" pitchFamily="34" charset="0"/>
                <a:cs typeface="Calibri Light" panose="020F0302020204030204" pitchFamily="34" charset="0"/>
              </a:rPr>
              <a:t/>
            </a:r>
            <a:br>
              <a:rPr lang="en-US" sz="3600" b="1" u="sng" kern="1200" dirty="0">
                <a:solidFill>
                  <a:schemeClr val="accent2"/>
                </a:solidFill>
                <a:latin typeface="Calibri Light" panose="020F0302020204030204" pitchFamily="34" charset="0"/>
                <a:cs typeface="Calibri Light" panose="020F0302020204030204" pitchFamily="34" charset="0"/>
              </a:rPr>
            </a:br>
            <a:r>
              <a:rPr lang="en-US" sz="3600" b="1" kern="1200" dirty="0">
                <a:solidFill>
                  <a:schemeClr val="accent2"/>
                </a:solidFill>
                <a:latin typeface="Calibri Light" panose="020F0302020204030204" pitchFamily="34" charset="0"/>
                <a:cs typeface="Calibri Light" panose="020F0302020204030204" pitchFamily="34" charset="0"/>
              </a:rPr>
              <a:t/>
            </a:r>
            <a:br>
              <a:rPr lang="en-US" sz="3600" b="1" kern="1200" dirty="0">
                <a:solidFill>
                  <a:schemeClr val="accent2"/>
                </a:solidFill>
                <a:latin typeface="Calibri Light" panose="020F0302020204030204" pitchFamily="34" charset="0"/>
                <a:cs typeface="Calibri Light" panose="020F0302020204030204" pitchFamily="34" charset="0"/>
              </a:rPr>
            </a:br>
            <a:r>
              <a:rPr lang="en-US" dirty="0">
                <a:solidFill>
                  <a:schemeClr val="accent2"/>
                </a:solidFill>
                <a:latin typeface="Calibri Light" panose="020F0302020204030204" pitchFamily="34" charset="0"/>
                <a:cs typeface="Calibri Light" panose="020F0302020204030204" pitchFamily="34" charset="0"/>
              </a:rPr>
              <a:t>Self-confident, attentive, vigilant, fearless in every day situations, good-natured and devoted to his own people, self-assured and placid towards strangers, of medium temperament, docile.</a:t>
            </a:r>
            <a:r>
              <a:rPr lang="en-US" sz="2100" kern="1200" dirty="0">
                <a:solidFill>
                  <a:srgbClr val="FFFFFF"/>
                </a:solidFill>
                <a:latin typeface="+mj-lt"/>
                <a:ea typeface="+mj-ea"/>
                <a:cs typeface="+mj-cs"/>
              </a:rPr>
              <a:t/>
            </a:r>
            <a:br>
              <a:rPr lang="en-US" sz="2100" kern="1200" dirty="0">
                <a:solidFill>
                  <a:srgbClr val="FFFFFF"/>
                </a:solidFill>
                <a:latin typeface="+mj-lt"/>
                <a:ea typeface="+mj-ea"/>
                <a:cs typeface="+mj-cs"/>
              </a:rPr>
            </a:br>
            <a:endParaRPr lang="en-US" sz="2100" kern="1200" dirty="0">
              <a:solidFill>
                <a:srgbClr val="FFFFFF"/>
              </a:solidFill>
              <a:latin typeface="+mj-lt"/>
              <a:ea typeface="+mj-ea"/>
              <a:cs typeface="+mj-cs"/>
            </a:endParaRPr>
          </a:p>
        </p:txBody>
      </p:sp>
    </p:spTree>
    <p:extLst>
      <p:ext uri="{BB962C8B-B14F-4D97-AF65-F5344CB8AC3E}">
        <p14:creationId xmlns="" xmlns:p14="http://schemas.microsoft.com/office/powerpoint/2010/main" val="2081469023"/>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1710</Words>
  <Application>Microsoft Office PowerPoint</Application>
  <PresentationFormat>Benutzerdefiniert</PresentationFormat>
  <Paragraphs>208</Paragraphs>
  <Slides>59</Slides>
  <Notes>0</Notes>
  <HiddenSlides>0</HiddenSlides>
  <MMClips>0</MMClips>
  <ScaleCrop>false</ScaleCrop>
  <HeadingPairs>
    <vt:vector size="4" baseType="variant">
      <vt:variant>
        <vt:lpstr>Design</vt:lpstr>
      </vt:variant>
      <vt:variant>
        <vt:i4>1</vt:i4>
      </vt:variant>
      <vt:variant>
        <vt:lpstr>Folientitel</vt:lpstr>
      </vt:variant>
      <vt:variant>
        <vt:i4>59</vt:i4>
      </vt:variant>
    </vt:vector>
  </HeadingPairs>
  <TitlesOfParts>
    <vt:vector size="60" baseType="lpstr">
      <vt:lpstr>Facette</vt:lpstr>
      <vt:lpstr>Illustrated FCI – Standard No. 45   Bernese Mountain Dog (“Dürrbächler”) </vt:lpstr>
      <vt:lpstr>  ORIGIN: Switzerland     UTILIZATION Originally used as a guard-, draught-and cattle dog on farms in the Canton Bern, today also family dog and versatile working dog. </vt:lpstr>
      <vt:lpstr>FCI CLASSIFICATION    Group 2:    Pinscher and Schnauzer,  type-Molossoid,  breeds-Swiss Mountain                  and Cattle-Dogs Section 3:  Swiss Cattle Dogs without working trial </vt:lpstr>
      <vt:lpstr>Folie 4</vt:lpstr>
      <vt:lpstr>The optimal family dog</vt:lpstr>
      <vt:lpstr>GENERAL APPEARANCE  Longhaired, tricoloured, strong and agile working dog, of above medium size, with sturdily built limbs; harmonious and well balanced. </vt:lpstr>
      <vt:lpstr>  IMPORTANT PROPORTIONS  - Height at withers : length of body (measured from the point of the    shoulder to the point of the buttock) = 9 : 10, rather compact than elongated - Ideal relation of height at withers : depth of chest = 2 : 1.</vt:lpstr>
      <vt:lpstr>  </vt:lpstr>
      <vt:lpstr>BEHAVIOUR / TEMPERAMENT   Self-confident, attentive, vigilant, fearless in every day situations, good-natured and devoted to his own people, self-assured and placid towards strangers, of medium temperament, docile. </vt:lpstr>
      <vt:lpstr>Folie 10</vt:lpstr>
      <vt:lpstr>Bernese Mountain Dogs in use as therapy and social dogs </vt:lpstr>
      <vt:lpstr>Folie 12</vt:lpstr>
      <vt:lpstr>HEAD Strong, in size balanced to general appearance, not too massive Cranial Region:  Skull : Viewed from the front and in profile little rounded. Frontal furrow hardly marked Stop : Well defined, but without being too pronounced</vt:lpstr>
      <vt:lpstr> </vt:lpstr>
      <vt:lpstr>Incorrect</vt:lpstr>
      <vt:lpstr>FACIAL REGION  Nose:     black Muzzle: strong, of medium length, nasal bridge straight. Lips:       close fitting, black </vt:lpstr>
      <vt:lpstr> Incorrect       Open lips</vt:lpstr>
      <vt:lpstr>Folie 18</vt:lpstr>
      <vt:lpstr>Jaws/Teeth Strong, complete scissor bite (molars 3 (M3) are not taken into consideration). Pincer bite accepted  </vt:lpstr>
      <vt:lpstr>Eyes: Dark brown, almond-shaped, with close fitting eyelids. Neither too  deep-set nor prominent. Loose eyelids are faulty. </vt:lpstr>
      <vt:lpstr> Incorrect</vt:lpstr>
      <vt:lpstr>Incorrect                  light round eyes</vt:lpstr>
      <vt:lpstr>Folie 23</vt:lpstr>
      <vt:lpstr>Folie 24</vt:lpstr>
      <vt:lpstr>NECK  Strong, muscular, of medium length</vt:lpstr>
      <vt:lpstr>Correct     Back line is parallel to line    from the shoulder point to     the buttock</vt:lpstr>
      <vt:lpstr> Incorrect:   The back line is not parallel to the line from the shoulder point to the buttock  Short upper arm and lower thigh</vt:lpstr>
      <vt:lpstr>Chest: Broad and deep, reaching to the elbows; forechest distinctly developed; ribcage of wide-oval section extending as well back as possible.  </vt:lpstr>
      <vt:lpstr>Folie 29</vt:lpstr>
      <vt:lpstr>Correct   long ribcage   short in the loin</vt:lpstr>
      <vt:lpstr>Underline / belly</vt:lpstr>
      <vt:lpstr>Correct      hanging when at rest</vt:lpstr>
      <vt:lpstr>Correct       Slightly above the back when       moving</vt:lpstr>
      <vt:lpstr>Incorrect     high tail set, but not touching      the back</vt:lpstr>
      <vt:lpstr>LIMBS</vt:lpstr>
      <vt:lpstr>Folie 36</vt:lpstr>
      <vt:lpstr> Incorrect       Elbows turned in and narrow standing</vt:lpstr>
      <vt:lpstr>Folie 38</vt:lpstr>
      <vt:lpstr>Correct     clear forechest, shoulder and     upper arm same length</vt:lpstr>
      <vt:lpstr>Elbows: Close fitting; neither turned in nor out. </vt:lpstr>
      <vt:lpstr>Incorrect     Elbows turned in, narrow standing, weak in the pastern</vt:lpstr>
      <vt:lpstr> Forearm:  strong, straight Pastern:    Seen from the side almost upright, firm; seen from the front                    in straight line with the forearm.</vt:lpstr>
      <vt:lpstr>HINDQUARTERS Generally: Seen from the rear straight and parallel, not too close.</vt:lpstr>
      <vt:lpstr>Folie 44</vt:lpstr>
      <vt:lpstr>Correct      well angulated</vt:lpstr>
      <vt:lpstr>Incorrect     straight, long upper thigh,     short lower thigh</vt:lpstr>
      <vt:lpstr> Incorrect      rear to far extended behind       atypically!</vt:lpstr>
      <vt:lpstr>GAIT / MOVEMENT Sound and balanced movement in all gaits covering a lot of ground, free stride reaching well out in front, with good drive from behind, at the trot, coming and going, legs moving forward in a straight line. </vt:lpstr>
      <vt:lpstr>Folie 49</vt:lpstr>
      <vt:lpstr>COAT Hair: Long, shining, straight or slightly wavy.</vt:lpstr>
      <vt:lpstr>Incorrect     open and overgroomed hair texture     not jet black colour   not natural not accepted! </vt:lpstr>
      <vt:lpstr>Incorrect     short coat </vt:lpstr>
      <vt:lpstr>COLOUR   Jet black main colour with rich tan markings on the cheeks, above the eyes, on all four legs and on the chest with white markings as follows :  Clean white symmetrical markings on the head : blaze extending towards the nose on both sides to a muzzle band, the blaze should not reach the tan markings above the eyes, and the white muzzle band should not extend beyond the corners of the mouth. Moderately broad, unbroken white marking on throat and chest.  Desirable : white feet, white tip of tail. Tolerated : small white patch on nape of neck, small white anal patch.</vt:lpstr>
      <vt:lpstr>Folie 54</vt:lpstr>
      <vt:lpstr>Folie 55</vt:lpstr>
      <vt:lpstr>Folie 56</vt:lpstr>
      <vt:lpstr>Folie 57</vt:lpstr>
      <vt:lpstr>Folie 58</vt:lpstr>
      <vt:lpstr>Folie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FEDERATION CYNOLOGIQUE INTERNATIONALE (AISBL) SECRETARIAT GENERAL; 13, Place Albert 1er B – 6530 Thuin (Belgique)</dc:title>
  <dc:creator>Marina Elisa Stöckhardt</dc:creator>
  <cp:lastModifiedBy>Admin</cp:lastModifiedBy>
  <cp:revision>240</cp:revision>
  <dcterms:created xsi:type="dcterms:W3CDTF">2020-01-16T12:11:03Z</dcterms:created>
  <dcterms:modified xsi:type="dcterms:W3CDTF">2020-02-18T07:52:29Z</dcterms:modified>
</cp:coreProperties>
</file>